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804" r:id="rId4"/>
    <p:sldMasterId id="2147483829" r:id="rId5"/>
    <p:sldMasterId id="2147483913" r:id="rId6"/>
    <p:sldMasterId id="2147483925" r:id="rId7"/>
    <p:sldMasterId id="2147483937" r:id="rId8"/>
    <p:sldMasterId id="2147483949" r:id="rId9"/>
    <p:sldMasterId id="2147483985" r:id="rId10"/>
    <p:sldMasterId id="2147483997" r:id="rId11"/>
    <p:sldMasterId id="2147484021" r:id="rId12"/>
    <p:sldMasterId id="2147484045" r:id="rId13"/>
    <p:sldMasterId id="2147484081" r:id="rId14"/>
    <p:sldMasterId id="2147484093" r:id="rId15"/>
    <p:sldMasterId id="2147484105" r:id="rId16"/>
  </p:sldMasterIdLst>
  <p:notesMasterIdLst>
    <p:notesMasterId r:id="rId91"/>
  </p:notesMasterIdLst>
  <p:handoutMasterIdLst>
    <p:handoutMasterId r:id="rId92"/>
  </p:handoutMasterIdLst>
  <p:sldIdLst>
    <p:sldId id="374" r:id="rId17"/>
    <p:sldId id="449" r:id="rId18"/>
    <p:sldId id="450" r:id="rId19"/>
    <p:sldId id="826" r:id="rId20"/>
    <p:sldId id="451" r:id="rId21"/>
    <p:sldId id="427" r:id="rId22"/>
    <p:sldId id="453" r:id="rId23"/>
    <p:sldId id="424" r:id="rId24"/>
    <p:sldId id="587" r:id="rId25"/>
    <p:sldId id="857" r:id="rId26"/>
    <p:sldId id="858" r:id="rId27"/>
    <p:sldId id="680" r:id="rId28"/>
    <p:sldId id="681" r:id="rId29"/>
    <p:sldId id="862" r:id="rId30"/>
    <p:sldId id="685" r:id="rId31"/>
    <p:sldId id="686" r:id="rId32"/>
    <p:sldId id="687" r:id="rId33"/>
    <p:sldId id="794" r:id="rId34"/>
    <p:sldId id="860" r:id="rId35"/>
    <p:sldId id="792" r:id="rId36"/>
    <p:sldId id="791" r:id="rId37"/>
    <p:sldId id="789" r:id="rId38"/>
    <p:sldId id="625" r:id="rId39"/>
    <p:sldId id="760" r:id="rId40"/>
    <p:sldId id="761" r:id="rId41"/>
    <p:sldId id="762" r:id="rId42"/>
    <p:sldId id="786" r:id="rId43"/>
    <p:sldId id="787" r:id="rId44"/>
    <p:sldId id="827" r:id="rId45"/>
    <p:sldId id="828" r:id="rId46"/>
    <p:sldId id="855" r:id="rId47"/>
    <p:sldId id="863" r:id="rId48"/>
    <p:sldId id="829" r:id="rId49"/>
    <p:sldId id="694" r:id="rId50"/>
    <p:sldId id="809" r:id="rId51"/>
    <p:sldId id="821" r:id="rId52"/>
    <p:sldId id="808" r:id="rId53"/>
    <p:sldId id="807" r:id="rId54"/>
    <p:sldId id="776" r:id="rId55"/>
    <p:sldId id="580" r:id="rId56"/>
    <p:sldId id="700" r:id="rId57"/>
    <p:sldId id="701" r:id="rId58"/>
    <p:sldId id="812" r:id="rId59"/>
    <p:sldId id="813" r:id="rId60"/>
    <p:sldId id="811" r:id="rId61"/>
    <p:sldId id="417" r:id="rId62"/>
    <p:sldId id="705" r:id="rId63"/>
    <p:sldId id="814" r:id="rId64"/>
    <p:sldId id="815" r:id="rId65"/>
    <p:sldId id="712" r:id="rId66"/>
    <p:sldId id="754" r:id="rId67"/>
    <p:sldId id="713" r:id="rId68"/>
    <p:sldId id="755" r:id="rId69"/>
    <p:sldId id="835" r:id="rId70"/>
    <p:sldId id="865" r:id="rId71"/>
    <p:sldId id="716" r:id="rId72"/>
    <p:sldId id="875" r:id="rId73"/>
    <p:sldId id="719" r:id="rId74"/>
    <p:sldId id="717" r:id="rId75"/>
    <p:sldId id="816" r:id="rId76"/>
    <p:sldId id="817" r:id="rId77"/>
    <p:sldId id="649" r:id="rId78"/>
    <p:sldId id="724" r:id="rId79"/>
    <p:sldId id="831" r:id="rId80"/>
    <p:sldId id="722" r:id="rId81"/>
    <p:sldId id="708" r:id="rId82"/>
    <p:sldId id="832" r:id="rId83"/>
    <p:sldId id="833" r:id="rId84"/>
    <p:sldId id="834" r:id="rId85"/>
    <p:sldId id="804" r:id="rId86"/>
    <p:sldId id="830" r:id="rId87"/>
    <p:sldId id="825" r:id="rId88"/>
    <p:sldId id="462" r:id="rId89"/>
    <p:sldId id="866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76F"/>
    <a:srgbClr val="6C1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9" autoAdjust="0"/>
    <p:restoredTop sz="86724" autoAdjust="0"/>
  </p:normalViewPr>
  <p:slideViewPr>
    <p:cSldViewPr>
      <p:cViewPr varScale="1">
        <p:scale>
          <a:sx n="100" d="100"/>
          <a:sy n="100" d="100"/>
        </p:scale>
        <p:origin x="21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theme" Target="theme/theme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69BD-BFEC-0B4F-8855-B037D7974806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3118-E8A7-BD43-BD57-A16061E1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84E9-AE5A-4D90-A6E8-F4DFB7A91864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7F75-E501-4039-A985-D6F14AA38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hus/2014/016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 smtClean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7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7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0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8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9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92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Symbol" panose="05050102010706020507" pitchFamily="18" charset="2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02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Gompertz</a:t>
            </a:r>
            <a:r>
              <a:rPr lang="en-US" baseline="0" dirty="0" smtClean="0"/>
              <a:t> aggregation approximation</a:t>
            </a:r>
          </a:p>
          <a:p>
            <a:r>
              <a:rPr lang="en-US" baseline="0" dirty="0" smtClean="0"/>
              <a:t>Note: Estimate </a:t>
            </a:r>
            <a:r>
              <a:rPr lang="en-US" baseline="0" dirty="0" err="1" smtClean="0"/>
              <a:t>Gompertz</a:t>
            </a:r>
            <a:r>
              <a:rPr lang="en-US" baseline="0" dirty="0" smtClean="0"/>
              <a:t> models using MLE (GLM with log link and a single covariate, age)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9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91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CDC source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http://www.cdc.gov/nchs/data/hus/2014/016.pdf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eFig</a:t>
            </a:r>
            <a:r>
              <a:rPr lang="en-US" baseline="0" dirty="0" smtClean="0"/>
              <a:t> 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97F75-E501-4039-A985-D6F14AA38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9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baseline="0" dirty="0" smtClean="0">
              <a:cs typeface="ＭＳ Ｐゴシック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33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99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99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9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99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99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2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20238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7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7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4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43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873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335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186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1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strike="sngStrik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49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68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8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88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630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eFig</a:t>
            </a:r>
            <a:r>
              <a:rPr lang="en-US" baseline="0" dirty="0" smtClean="0"/>
              <a:t> </a:t>
            </a:r>
            <a:r>
              <a:rPr lang="en-US" baseline="0" smtClean="0"/>
              <a:t>12a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97F75-E501-4039-A985-D6F14AA38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17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03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03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490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99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03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 smtClean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335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473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3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79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50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98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470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346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38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017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2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73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30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5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80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74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6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710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611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3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5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62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194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18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8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45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00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43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53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7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3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28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8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929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83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9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39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84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52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26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874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782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654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114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210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8880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7408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489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845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1739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82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1635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3594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7295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0223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8098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2801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09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418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410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854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43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218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662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82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066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427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183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323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237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89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9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07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14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34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08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064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699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73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674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05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861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3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73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82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05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866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041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01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23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9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29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06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33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19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0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4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05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3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295400"/>
            <a:ext cx="77724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295400"/>
            <a:ext cx="7772400" cy="1295400"/>
          </a:xfrm>
          <a:prstGeom prst="roundRect">
            <a:avLst/>
          </a:prstGeom>
          <a:solidFill>
            <a:srgbClr val="2E249E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F6FB8-F20B-4670-9469-4DE241F925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62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20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79CE4-0C6F-487F-A80F-9BC7D6CF39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4016E-3723-49FE-BA09-3D73DE2170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6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BB2F4-BAC6-4329-A7A0-FFE059C59A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4348B-0026-4694-89C1-C241CC4E44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B23E0-F313-47DB-85C3-9CB6EFC08D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879BF-898D-42AB-9F0B-EF86822B3C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C593C-D73E-4188-B8C4-C9D2F237D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9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8229600" cy="5749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5BA71-8218-4B98-BF56-1D2B406803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6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charset="2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08D02-492D-462B-B429-65B161C84B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6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96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9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866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8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5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68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960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096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7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8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22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28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4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4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76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78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9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7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6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3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7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19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5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7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12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8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8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48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71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67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85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8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12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32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51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2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37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804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03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0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1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5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63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9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69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8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297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57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362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67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928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9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2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bg1"/>
          </a:solidFill>
          <a:latin typeface="Calibri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Calibri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3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2057400"/>
            <a:ext cx="6400800" cy="259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Raj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Chetty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Stanford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Michael Stepner, 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MIT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Sarah Abraham, MIT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Shelby Lin, McKinsey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Benjamin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Scuderi</a:t>
            </a: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Harvard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Nicholas Turner, Office of Tax Analysis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Augustin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Bergeron, Harvard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David Cutler, Harvard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3400"/>
            <a:ext cx="914400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A476F"/>
                </a:solidFill>
                <a:ea typeface="ＭＳ Ｐゴシック" pitchFamily="34" charset="-128"/>
              </a:rPr>
              <a:t>The Association Between Income and Life Expectancy </a:t>
            </a:r>
          </a:p>
          <a:p>
            <a:pPr algn="ctr"/>
            <a:r>
              <a:rPr lang="en-US" sz="3000" b="1" dirty="0" smtClean="0">
                <a:solidFill>
                  <a:srgbClr val="1A476F"/>
                </a:solidFill>
                <a:ea typeface="ＭＳ Ｐゴシック" pitchFamily="34" charset="-128"/>
              </a:rPr>
              <a:t>in the United States</a:t>
            </a:r>
            <a:r>
              <a:rPr lang="en-US" sz="2700" b="1" dirty="0" smtClean="0">
                <a:solidFill>
                  <a:srgbClr val="1A476F"/>
                </a:solidFill>
                <a:ea typeface="ＭＳ Ｐゴシック" pitchFamily="34" charset="-128"/>
              </a:rPr>
              <a:t>, 2001-2014</a:t>
            </a:r>
            <a:endParaRPr lang="en-US" sz="2700" b="1" dirty="0">
              <a:solidFill>
                <a:srgbClr val="1A476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227802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i="1" dirty="0">
                <a:solidFill>
                  <a:prstClr val="black"/>
                </a:solidFill>
              </a:rPr>
              <a:t>The opinions expressed in this paper are those of the authors alone and do not necessarily reflect the views of the Internal Revenue </a:t>
            </a:r>
            <a:r>
              <a:rPr lang="en-US" sz="1500" i="1" dirty="0" smtClean="0">
                <a:solidFill>
                  <a:prstClr val="black"/>
                </a:solidFill>
              </a:rPr>
              <a:t>Service, </a:t>
            </a:r>
            <a:r>
              <a:rPr lang="en-US" sz="1500" i="1" dirty="0">
                <a:solidFill>
                  <a:prstClr val="black"/>
                </a:solidFill>
              </a:rPr>
              <a:t>the U.S. Treasury </a:t>
            </a:r>
            <a:r>
              <a:rPr lang="en-US" sz="1500" i="1" dirty="0" smtClean="0">
                <a:solidFill>
                  <a:prstClr val="black"/>
                </a:solidFill>
              </a:rPr>
              <a:t>Department, or any other agency of the Federal Government. </a:t>
            </a:r>
            <a:endParaRPr lang="en-US" sz="15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Three steps to estimate life expectancy by income group: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Calculate mortality rates by income rank and age for available ages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Use age profile of mortality rates to estimate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Gompertz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models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Adjust for racial differences in mortality rates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Methodology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7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“working age” sample (below age 63), start by calculating mortality rates as a function of income percentile at age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– 2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(two year lag)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Then return to original goal of estimating mortality rates as a function of income percentile at age 40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Step 1: Calculating Observed Mortality Rates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0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548" y="256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0"/>
            <p:cNvSpPr>
              <a:spLocks noChangeShapeType="1"/>
            </p:cNvSpPr>
            <p:nvPr/>
          </p:nvSpPr>
          <p:spPr bwMode="auto">
            <a:xfrm>
              <a:off x="548" y="154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>
              <a:off x="670" y="7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3"/>
            <p:cNvSpPr>
              <a:spLocks noChangeArrowheads="1"/>
            </p:cNvSpPr>
            <p:nvPr/>
          </p:nvSpPr>
          <p:spPr bwMode="auto">
            <a:xfrm>
              <a:off x="719" y="11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"/>
            <p:cNvSpPr>
              <a:spLocks noChangeArrowheads="1"/>
            </p:cNvSpPr>
            <p:nvPr/>
          </p:nvSpPr>
          <p:spPr bwMode="auto">
            <a:xfrm>
              <a:off x="768" y="14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5"/>
            <p:cNvSpPr>
              <a:spLocks noChangeArrowheads="1"/>
            </p:cNvSpPr>
            <p:nvPr/>
          </p:nvSpPr>
          <p:spPr bwMode="auto">
            <a:xfrm>
              <a:off x="817" y="15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6"/>
            <p:cNvSpPr>
              <a:spLocks noChangeArrowheads="1"/>
            </p:cNvSpPr>
            <p:nvPr/>
          </p:nvSpPr>
          <p:spPr bwMode="auto">
            <a:xfrm>
              <a:off x="866" y="167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915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8"/>
            <p:cNvSpPr>
              <a:spLocks noChangeArrowheads="1"/>
            </p:cNvSpPr>
            <p:nvPr/>
          </p:nvSpPr>
          <p:spPr bwMode="auto">
            <a:xfrm>
              <a:off x="963" y="17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9"/>
            <p:cNvSpPr>
              <a:spLocks noChangeArrowheads="1"/>
            </p:cNvSpPr>
            <p:nvPr/>
          </p:nvSpPr>
          <p:spPr bwMode="auto">
            <a:xfrm>
              <a:off x="1012" y="18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20"/>
            <p:cNvSpPr>
              <a:spLocks noChangeArrowheads="1"/>
            </p:cNvSpPr>
            <p:nvPr/>
          </p:nvSpPr>
          <p:spPr bwMode="auto">
            <a:xfrm>
              <a:off x="1061" y="189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21"/>
            <p:cNvSpPr>
              <a:spLocks noChangeArrowheads="1"/>
            </p:cNvSpPr>
            <p:nvPr/>
          </p:nvSpPr>
          <p:spPr bwMode="auto">
            <a:xfrm>
              <a:off x="1110" y="19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22"/>
            <p:cNvSpPr>
              <a:spLocks noChangeArrowheads="1"/>
            </p:cNvSpPr>
            <p:nvPr/>
          </p:nvSpPr>
          <p:spPr bwMode="auto">
            <a:xfrm>
              <a:off x="1159" y="19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23"/>
            <p:cNvSpPr>
              <a:spLocks noChangeArrowheads="1"/>
            </p:cNvSpPr>
            <p:nvPr/>
          </p:nvSpPr>
          <p:spPr bwMode="auto">
            <a:xfrm>
              <a:off x="1208" y="200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24"/>
            <p:cNvSpPr>
              <a:spLocks noChangeArrowheads="1"/>
            </p:cNvSpPr>
            <p:nvPr/>
          </p:nvSpPr>
          <p:spPr bwMode="auto">
            <a:xfrm>
              <a:off x="1257" y="20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25"/>
            <p:cNvSpPr>
              <a:spLocks noChangeArrowheads="1"/>
            </p:cNvSpPr>
            <p:nvPr/>
          </p:nvSpPr>
          <p:spPr bwMode="auto">
            <a:xfrm>
              <a:off x="1306" y="209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6"/>
            <p:cNvSpPr>
              <a:spLocks noChangeArrowheads="1"/>
            </p:cNvSpPr>
            <p:nvPr/>
          </p:nvSpPr>
          <p:spPr bwMode="auto">
            <a:xfrm>
              <a:off x="1354" y="210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27"/>
            <p:cNvSpPr>
              <a:spLocks noChangeArrowheads="1"/>
            </p:cNvSpPr>
            <p:nvPr/>
          </p:nvSpPr>
          <p:spPr bwMode="auto">
            <a:xfrm>
              <a:off x="1403" y="2150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28"/>
            <p:cNvSpPr>
              <a:spLocks noChangeArrowheads="1"/>
            </p:cNvSpPr>
            <p:nvPr/>
          </p:nvSpPr>
          <p:spPr bwMode="auto">
            <a:xfrm>
              <a:off x="1452" y="21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29"/>
            <p:cNvSpPr>
              <a:spLocks noChangeArrowheads="1"/>
            </p:cNvSpPr>
            <p:nvPr/>
          </p:nvSpPr>
          <p:spPr bwMode="auto">
            <a:xfrm>
              <a:off x="1501" y="224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30"/>
            <p:cNvSpPr>
              <a:spLocks noChangeArrowheads="1"/>
            </p:cNvSpPr>
            <p:nvPr/>
          </p:nvSpPr>
          <p:spPr bwMode="auto">
            <a:xfrm>
              <a:off x="1550" y="22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31"/>
            <p:cNvSpPr>
              <a:spLocks noChangeArrowheads="1"/>
            </p:cNvSpPr>
            <p:nvPr/>
          </p:nvSpPr>
          <p:spPr bwMode="auto">
            <a:xfrm>
              <a:off x="1599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2"/>
            <p:cNvSpPr>
              <a:spLocks noChangeArrowheads="1"/>
            </p:cNvSpPr>
            <p:nvPr/>
          </p:nvSpPr>
          <p:spPr bwMode="auto">
            <a:xfrm>
              <a:off x="1648" y="232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3"/>
            <p:cNvSpPr>
              <a:spLocks noChangeArrowheads="1"/>
            </p:cNvSpPr>
            <p:nvPr/>
          </p:nvSpPr>
          <p:spPr bwMode="auto">
            <a:xfrm>
              <a:off x="1697" y="230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4"/>
            <p:cNvSpPr>
              <a:spLocks noChangeArrowheads="1"/>
            </p:cNvSpPr>
            <p:nvPr/>
          </p:nvSpPr>
          <p:spPr bwMode="auto">
            <a:xfrm>
              <a:off x="1745" y="235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5"/>
            <p:cNvSpPr>
              <a:spLocks noChangeArrowheads="1"/>
            </p:cNvSpPr>
            <p:nvPr/>
          </p:nvSpPr>
          <p:spPr bwMode="auto">
            <a:xfrm>
              <a:off x="1794" y="23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6"/>
            <p:cNvSpPr>
              <a:spLocks noChangeArrowheads="1"/>
            </p:cNvSpPr>
            <p:nvPr/>
          </p:nvSpPr>
          <p:spPr bwMode="auto">
            <a:xfrm>
              <a:off x="1843" y="24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7"/>
            <p:cNvSpPr>
              <a:spLocks noChangeArrowheads="1"/>
            </p:cNvSpPr>
            <p:nvPr/>
          </p:nvSpPr>
          <p:spPr bwMode="auto">
            <a:xfrm>
              <a:off x="1892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8"/>
            <p:cNvSpPr>
              <a:spLocks noChangeArrowheads="1"/>
            </p:cNvSpPr>
            <p:nvPr/>
          </p:nvSpPr>
          <p:spPr bwMode="auto">
            <a:xfrm>
              <a:off x="1941" y="24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9"/>
            <p:cNvSpPr>
              <a:spLocks noChangeArrowheads="1"/>
            </p:cNvSpPr>
            <p:nvPr/>
          </p:nvSpPr>
          <p:spPr bwMode="auto">
            <a:xfrm>
              <a:off x="1990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40"/>
            <p:cNvSpPr>
              <a:spLocks noChangeArrowheads="1"/>
            </p:cNvSpPr>
            <p:nvPr/>
          </p:nvSpPr>
          <p:spPr bwMode="auto">
            <a:xfrm>
              <a:off x="2039" y="247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41"/>
            <p:cNvSpPr>
              <a:spLocks noChangeArrowheads="1"/>
            </p:cNvSpPr>
            <p:nvPr/>
          </p:nvSpPr>
          <p:spPr bwMode="auto">
            <a:xfrm>
              <a:off x="2088" y="252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42"/>
            <p:cNvSpPr>
              <a:spLocks noChangeArrowheads="1"/>
            </p:cNvSpPr>
            <p:nvPr/>
          </p:nvSpPr>
          <p:spPr bwMode="auto">
            <a:xfrm>
              <a:off x="2140" y="254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43"/>
            <p:cNvSpPr>
              <a:spLocks noChangeArrowheads="1"/>
            </p:cNvSpPr>
            <p:nvPr/>
          </p:nvSpPr>
          <p:spPr bwMode="auto">
            <a:xfrm>
              <a:off x="2189" y="256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44"/>
            <p:cNvSpPr>
              <a:spLocks noChangeArrowheads="1"/>
            </p:cNvSpPr>
            <p:nvPr/>
          </p:nvSpPr>
          <p:spPr bwMode="auto">
            <a:xfrm>
              <a:off x="2238" y="260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45"/>
            <p:cNvSpPr>
              <a:spLocks noChangeArrowheads="1"/>
            </p:cNvSpPr>
            <p:nvPr/>
          </p:nvSpPr>
          <p:spPr bwMode="auto">
            <a:xfrm>
              <a:off x="2287" y="261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6"/>
            <p:cNvSpPr>
              <a:spLocks noChangeArrowheads="1"/>
            </p:cNvSpPr>
            <p:nvPr/>
          </p:nvSpPr>
          <p:spPr bwMode="auto">
            <a:xfrm>
              <a:off x="2335" y="262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47"/>
            <p:cNvSpPr>
              <a:spLocks noChangeArrowheads="1"/>
            </p:cNvSpPr>
            <p:nvPr/>
          </p:nvSpPr>
          <p:spPr bwMode="auto">
            <a:xfrm>
              <a:off x="2384" y="265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48"/>
            <p:cNvSpPr>
              <a:spLocks noChangeArrowheads="1"/>
            </p:cNvSpPr>
            <p:nvPr/>
          </p:nvSpPr>
          <p:spPr bwMode="auto">
            <a:xfrm>
              <a:off x="2433" y="26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49"/>
            <p:cNvSpPr>
              <a:spLocks noChangeArrowheads="1"/>
            </p:cNvSpPr>
            <p:nvPr/>
          </p:nvSpPr>
          <p:spPr bwMode="auto">
            <a:xfrm>
              <a:off x="2482" y="26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50"/>
            <p:cNvSpPr>
              <a:spLocks noChangeArrowheads="1"/>
            </p:cNvSpPr>
            <p:nvPr/>
          </p:nvSpPr>
          <p:spPr bwMode="auto">
            <a:xfrm>
              <a:off x="2531" y="26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51"/>
            <p:cNvSpPr>
              <a:spLocks noChangeArrowheads="1"/>
            </p:cNvSpPr>
            <p:nvPr/>
          </p:nvSpPr>
          <p:spPr bwMode="auto">
            <a:xfrm>
              <a:off x="2580" y="271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52"/>
            <p:cNvSpPr>
              <a:spLocks noChangeArrowheads="1"/>
            </p:cNvSpPr>
            <p:nvPr/>
          </p:nvSpPr>
          <p:spPr bwMode="auto">
            <a:xfrm>
              <a:off x="2629" y="274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53"/>
            <p:cNvSpPr>
              <a:spLocks noChangeArrowheads="1"/>
            </p:cNvSpPr>
            <p:nvPr/>
          </p:nvSpPr>
          <p:spPr bwMode="auto">
            <a:xfrm>
              <a:off x="2678" y="274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>
              <a:off x="2726" y="27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55"/>
            <p:cNvSpPr>
              <a:spLocks noChangeArrowheads="1"/>
            </p:cNvSpPr>
            <p:nvPr/>
          </p:nvSpPr>
          <p:spPr bwMode="auto">
            <a:xfrm>
              <a:off x="2775" y="278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2824" y="278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2873" y="27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22" y="282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971" y="28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020" y="28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61"/>
            <p:cNvSpPr>
              <a:spLocks noChangeArrowheads="1"/>
            </p:cNvSpPr>
            <p:nvPr/>
          </p:nvSpPr>
          <p:spPr bwMode="auto">
            <a:xfrm>
              <a:off x="3069" y="2851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62"/>
            <p:cNvSpPr>
              <a:spLocks noChangeArrowheads="1"/>
            </p:cNvSpPr>
            <p:nvPr/>
          </p:nvSpPr>
          <p:spPr bwMode="auto">
            <a:xfrm>
              <a:off x="3117" y="28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63"/>
            <p:cNvSpPr>
              <a:spLocks noChangeArrowheads="1"/>
            </p:cNvSpPr>
            <p:nvPr/>
          </p:nvSpPr>
          <p:spPr bwMode="auto">
            <a:xfrm>
              <a:off x="3166" y="28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64"/>
            <p:cNvSpPr>
              <a:spLocks noChangeArrowheads="1"/>
            </p:cNvSpPr>
            <p:nvPr/>
          </p:nvSpPr>
          <p:spPr bwMode="auto">
            <a:xfrm>
              <a:off x="3215" y="289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65"/>
            <p:cNvSpPr>
              <a:spLocks noChangeArrowheads="1"/>
            </p:cNvSpPr>
            <p:nvPr/>
          </p:nvSpPr>
          <p:spPr bwMode="auto">
            <a:xfrm>
              <a:off x="3264" y="29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66"/>
            <p:cNvSpPr>
              <a:spLocks noChangeArrowheads="1"/>
            </p:cNvSpPr>
            <p:nvPr/>
          </p:nvSpPr>
          <p:spPr bwMode="auto">
            <a:xfrm>
              <a:off x="3313" y="292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67"/>
            <p:cNvSpPr>
              <a:spLocks noChangeArrowheads="1"/>
            </p:cNvSpPr>
            <p:nvPr/>
          </p:nvSpPr>
          <p:spPr bwMode="auto">
            <a:xfrm>
              <a:off x="3362" y="29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68"/>
            <p:cNvSpPr>
              <a:spLocks noChangeArrowheads="1"/>
            </p:cNvSpPr>
            <p:nvPr/>
          </p:nvSpPr>
          <p:spPr bwMode="auto">
            <a:xfrm>
              <a:off x="3411" y="29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69"/>
            <p:cNvSpPr>
              <a:spLocks noChangeArrowheads="1"/>
            </p:cNvSpPr>
            <p:nvPr/>
          </p:nvSpPr>
          <p:spPr bwMode="auto">
            <a:xfrm>
              <a:off x="3459" y="295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70"/>
            <p:cNvSpPr>
              <a:spLocks noChangeArrowheads="1"/>
            </p:cNvSpPr>
            <p:nvPr/>
          </p:nvSpPr>
          <p:spPr bwMode="auto">
            <a:xfrm>
              <a:off x="3508" y="2960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71"/>
            <p:cNvSpPr>
              <a:spLocks noChangeArrowheads="1"/>
            </p:cNvSpPr>
            <p:nvPr/>
          </p:nvSpPr>
          <p:spPr bwMode="auto">
            <a:xfrm>
              <a:off x="3557" y="29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72"/>
            <p:cNvSpPr>
              <a:spLocks noChangeArrowheads="1"/>
            </p:cNvSpPr>
            <p:nvPr/>
          </p:nvSpPr>
          <p:spPr bwMode="auto">
            <a:xfrm>
              <a:off x="3606" y="2967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73"/>
            <p:cNvSpPr>
              <a:spLocks noChangeArrowheads="1"/>
            </p:cNvSpPr>
            <p:nvPr/>
          </p:nvSpPr>
          <p:spPr bwMode="auto">
            <a:xfrm>
              <a:off x="3655" y="2967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4"/>
            <p:cNvSpPr>
              <a:spLocks noChangeArrowheads="1"/>
            </p:cNvSpPr>
            <p:nvPr/>
          </p:nvSpPr>
          <p:spPr bwMode="auto">
            <a:xfrm>
              <a:off x="3704" y="298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75"/>
            <p:cNvSpPr>
              <a:spLocks noChangeArrowheads="1"/>
            </p:cNvSpPr>
            <p:nvPr/>
          </p:nvSpPr>
          <p:spPr bwMode="auto">
            <a:xfrm>
              <a:off x="3753" y="299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76"/>
            <p:cNvSpPr>
              <a:spLocks noChangeArrowheads="1"/>
            </p:cNvSpPr>
            <p:nvPr/>
          </p:nvSpPr>
          <p:spPr bwMode="auto">
            <a:xfrm>
              <a:off x="3805" y="299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77"/>
            <p:cNvSpPr>
              <a:spLocks noChangeArrowheads="1"/>
            </p:cNvSpPr>
            <p:nvPr/>
          </p:nvSpPr>
          <p:spPr bwMode="auto">
            <a:xfrm>
              <a:off x="3854" y="301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78"/>
            <p:cNvSpPr>
              <a:spLocks noChangeArrowheads="1"/>
            </p:cNvSpPr>
            <p:nvPr/>
          </p:nvSpPr>
          <p:spPr bwMode="auto">
            <a:xfrm>
              <a:off x="3903" y="301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79"/>
            <p:cNvSpPr>
              <a:spLocks noChangeArrowheads="1"/>
            </p:cNvSpPr>
            <p:nvPr/>
          </p:nvSpPr>
          <p:spPr bwMode="auto">
            <a:xfrm>
              <a:off x="3952" y="30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80"/>
            <p:cNvSpPr>
              <a:spLocks noChangeArrowheads="1"/>
            </p:cNvSpPr>
            <p:nvPr/>
          </p:nvSpPr>
          <p:spPr bwMode="auto">
            <a:xfrm>
              <a:off x="4001" y="3064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81"/>
            <p:cNvSpPr>
              <a:spLocks noChangeArrowheads="1"/>
            </p:cNvSpPr>
            <p:nvPr/>
          </p:nvSpPr>
          <p:spPr bwMode="auto">
            <a:xfrm>
              <a:off x="4049" y="304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82"/>
            <p:cNvSpPr>
              <a:spLocks noChangeArrowheads="1"/>
            </p:cNvSpPr>
            <p:nvPr/>
          </p:nvSpPr>
          <p:spPr bwMode="auto">
            <a:xfrm>
              <a:off x="4098" y="30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83"/>
            <p:cNvSpPr>
              <a:spLocks noChangeArrowheads="1"/>
            </p:cNvSpPr>
            <p:nvPr/>
          </p:nvSpPr>
          <p:spPr bwMode="auto">
            <a:xfrm>
              <a:off x="4147" y="30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84"/>
            <p:cNvSpPr>
              <a:spLocks noChangeArrowheads="1"/>
            </p:cNvSpPr>
            <p:nvPr/>
          </p:nvSpPr>
          <p:spPr bwMode="auto">
            <a:xfrm>
              <a:off x="4196" y="307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85"/>
            <p:cNvSpPr>
              <a:spLocks noChangeArrowheads="1"/>
            </p:cNvSpPr>
            <p:nvPr/>
          </p:nvSpPr>
          <p:spPr bwMode="auto">
            <a:xfrm>
              <a:off x="4245" y="308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86"/>
            <p:cNvSpPr>
              <a:spLocks noChangeArrowheads="1"/>
            </p:cNvSpPr>
            <p:nvPr/>
          </p:nvSpPr>
          <p:spPr bwMode="auto">
            <a:xfrm>
              <a:off x="4294" y="310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87"/>
            <p:cNvSpPr>
              <a:spLocks noChangeArrowheads="1"/>
            </p:cNvSpPr>
            <p:nvPr/>
          </p:nvSpPr>
          <p:spPr bwMode="auto">
            <a:xfrm>
              <a:off x="4343" y="30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88"/>
            <p:cNvSpPr>
              <a:spLocks noChangeArrowheads="1"/>
            </p:cNvSpPr>
            <p:nvPr/>
          </p:nvSpPr>
          <p:spPr bwMode="auto">
            <a:xfrm>
              <a:off x="4392" y="3113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89"/>
            <p:cNvSpPr>
              <a:spLocks noChangeArrowheads="1"/>
            </p:cNvSpPr>
            <p:nvPr/>
          </p:nvSpPr>
          <p:spPr bwMode="auto">
            <a:xfrm>
              <a:off x="4440" y="31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90"/>
            <p:cNvSpPr>
              <a:spLocks noChangeArrowheads="1"/>
            </p:cNvSpPr>
            <p:nvPr/>
          </p:nvSpPr>
          <p:spPr bwMode="auto">
            <a:xfrm>
              <a:off x="4489" y="314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91"/>
            <p:cNvSpPr>
              <a:spLocks noChangeArrowheads="1"/>
            </p:cNvSpPr>
            <p:nvPr/>
          </p:nvSpPr>
          <p:spPr bwMode="auto">
            <a:xfrm>
              <a:off x="4538" y="31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92"/>
            <p:cNvSpPr>
              <a:spLocks noChangeArrowheads="1"/>
            </p:cNvSpPr>
            <p:nvPr/>
          </p:nvSpPr>
          <p:spPr bwMode="auto">
            <a:xfrm>
              <a:off x="4587" y="314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93"/>
            <p:cNvSpPr>
              <a:spLocks noChangeArrowheads="1"/>
            </p:cNvSpPr>
            <p:nvPr/>
          </p:nvSpPr>
          <p:spPr bwMode="auto">
            <a:xfrm>
              <a:off x="4636" y="313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94"/>
            <p:cNvSpPr>
              <a:spLocks noChangeArrowheads="1"/>
            </p:cNvSpPr>
            <p:nvPr/>
          </p:nvSpPr>
          <p:spPr bwMode="auto">
            <a:xfrm>
              <a:off x="4685" y="315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95"/>
            <p:cNvSpPr>
              <a:spLocks noChangeArrowheads="1"/>
            </p:cNvSpPr>
            <p:nvPr/>
          </p:nvSpPr>
          <p:spPr bwMode="auto">
            <a:xfrm>
              <a:off x="4734" y="315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96"/>
            <p:cNvSpPr>
              <a:spLocks noChangeArrowheads="1"/>
            </p:cNvSpPr>
            <p:nvPr/>
          </p:nvSpPr>
          <p:spPr bwMode="auto">
            <a:xfrm>
              <a:off x="4783" y="316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97"/>
            <p:cNvSpPr>
              <a:spLocks noChangeArrowheads="1"/>
            </p:cNvSpPr>
            <p:nvPr/>
          </p:nvSpPr>
          <p:spPr bwMode="auto">
            <a:xfrm>
              <a:off x="4831" y="31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98"/>
            <p:cNvSpPr>
              <a:spLocks noChangeArrowheads="1"/>
            </p:cNvSpPr>
            <p:nvPr/>
          </p:nvSpPr>
          <p:spPr bwMode="auto">
            <a:xfrm>
              <a:off x="4880" y="31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99"/>
            <p:cNvSpPr>
              <a:spLocks noChangeArrowheads="1"/>
            </p:cNvSpPr>
            <p:nvPr/>
          </p:nvSpPr>
          <p:spPr bwMode="auto">
            <a:xfrm>
              <a:off x="4929" y="3194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100"/>
            <p:cNvSpPr>
              <a:spLocks noChangeArrowheads="1"/>
            </p:cNvSpPr>
            <p:nvPr/>
          </p:nvSpPr>
          <p:spPr bwMode="auto">
            <a:xfrm>
              <a:off x="4978" y="32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101"/>
            <p:cNvSpPr>
              <a:spLocks noChangeArrowheads="1"/>
            </p:cNvSpPr>
            <p:nvPr/>
          </p:nvSpPr>
          <p:spPr bwMode="auto">
            <a:xfrm>
              <a:off x="5027" y="320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102"/>
            <p:cNvSpPr>
              <a:spLocks noChangeArrowheads="1"/>
            </p:cNvSpPr>
            <p:nvPr/>
          </p:nvSpPr>
          <p:spPr bwMode="auto">
            <a:xfrm>
              <a:off x="5076" y="320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103"/>
            <p:cNvSpPr>
              <a:spLocks noChangeArrowheads="1"/>
            </p:cNvSpPr>
            <p:nvPr/>
          </p:nvSpPr>
          <p:spPr bwMode="auto">
            <a:xfrm>
              <a:off x="5125" y="32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104"/>
            <p:cNvSpPr>
              <a:spLocks noChangeArrowheads="1"/>
            </p:cNvSpPr>
            <p:nvPr/>
          </p:nvSpPr>
          <p:spPr bwMode="auto">
            <a:xfrm>
              <a:off x="5174" y="3235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105"/>
            <p:cNvSpPr>
              <a:spLocks noChangeArrowheads="1"/>
            </p:cNvSpPr>
            <p:nvPr/>
          </p:nvSpPr>
          <p:spPr bwMode="auto">
            <a:xfrm>
              <a:off x="5222" y="32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106"/>
            <p:cNvSpPr>
              <a:spLocks noChangeArrowheads="1"/>
            </p:cNvSpPr>
            <p:nvPr/>
          </p:nvSpPr>
          <p:spPr bwMode="auto">
            <a:xfrm>
              <a:off x="5271" y="3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107"/>
            <p:cNvSpPr>
              <a:spLocks noChangeArrowheads="1"/>
            </p:cNvSpPr>
            <p:nvPr/>
          </p:nvSpPr>
          <p:spPr bwMode="auto">
            <a:xfrm>
              <a:off x="5320" y="32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108"/>
            <p:cNvSpPr>
              <a:spLocks noChangeArrowheads="1"/>
            </p:cNvSpPr>
            <p:nvPr/>
          </p:nvSpPr>
          <p:spPr bwMode="auto">
            <a:xfrm>
              <a:off x="5369" y="326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109"/>
            <p:cNvSpPr>
              <a:spLocks noChangeArrowheads="1"/>
            </p:cNvSpPr>
            <p:nvPr/>
          </p:nvSpPr>
          <p:spPr bwMode="auto">
            <a:xfrm>
              <a:off x="5421" y="326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110"/>
            <p:cNvSpPr>
              <a:spLocks noChangeArrowheads="1"/>
            </p:cNvSpPr>
            <p:nvPr/>
          </p:nvSpPr>
          <p:spPr bwMode="auto">
            <a:xfrm>
              <a:off x="5470" y="32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111"/>
            <p:cNvSpPr>
              <a:spLocks noChangeArrowheads="1"/>
            </p:cNvSpPr>
            <p:nvPr/>
          </p:nvSpPr>
          <p:spPr bwMode="auto">
            <a:xfrm>
              <a:off x="5519" y="32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1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1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14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Line 115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16"/>
            <p:cNvSpPr>
              <a:spLocks noChangeArrowheads="1"/>
            </p:cNvSpPr>
            <p:nvPr/>
          </p:nvSpPr>
          <p:spPr bwMode="auto">
            <a:xfrm rot="16200000">
              <a:off x="236" y="241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117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8"/>
            <p:cNvSpPr>
              <a:spLocks noChangeArrowheads="1"/>
            </p:cNvSpPr>
            <p:nvPr/>
          </p:nvSpPr>
          <p:spPr bwMode="auto">
            <a:xfrm rot="16200000">
              <a:off x="193" y="1404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11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120"/>
            <p:cNvSpPr>
              <a:spLocks noChangeArrowheads="1"/>
            </p:cNvSpPr>
            <p:nvPr/>
          </p:nvSpPr>
          <p:spPr bwMode="auto">
            <a:xfrm rot="16200000">
              <a:off x="194" y="393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121"/>
            <p:cNvSpPr>
              <a:spLocks noChangeArrowheads="1"/>
            </p:cNvSpPr>
            <p:nvPr/>
          </p:nvSpPr>
          <p:spPr bwMode="auto">
            <a:xfrm rot="16200000">
              <a:off x="-811" y="1881"/>
              <a:ext cx="20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Deaths per 100,000 in Year 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Line 122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123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24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Line 125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26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Line 127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8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Line 129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30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Line 131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32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13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34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Rectangle 135"/>
            <p:cNvSpPr>
              <a:spLocks noChangeArrowheads="1"/>
            </p:cNvSpPr>
            <p:nvPr/>
          </p:nvSpPr>
          <p:spPr bwMode="auto">
            <a:xfrm>
              <a:off x="758" y="3937"/>
              <a:ext cx="49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 in National Income Distribution in Year t-2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Rectangle 136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Mortality Rates vs.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Aged 50-54, Pooling 2001-2014</a:t>
            </a:r>
          </a:p>
        </p:txBody>
      </p:sp>
    </p:spTree>
    <p:extLst>
      <p:ext uri="{BB962C8B-B14F-4D97-AF65-F5344CB8AC3E}">
        <p14:creationId xmlns:p14="http://schemas.microsoft.com/office/powerpoint/2010/main" val="10539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roup 500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641" name="AutoShape 499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2" name="Group 701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689" name="Rectangle 503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504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505"/>
              <p:cNvSpPr>
                <a:spLocks noChangeShapeType="1"/>
              </p:cNvSpPr>
              <p:nvPr/>
            </p:nvSpPr>
            <p:spPr bwMode="auto">
              <a:xfrm>
                <a:off x="548" y="256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506"/>
              <p:cNvSpPr>
                <a:spLocks noChangeShapeType="1"/>
              </p:cNvSpPr>
              <p:nvPr/>
            </p:nvSpPr>
            <p:spPr bwMode="auto">
              <a:xfrm>
                <a:off x="548" y="154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507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508"/>
              <p:cNvSpPr>
                <a:spLocks noChangeShapeType="1"/>
              </p:cNvSpPr>
              <p:nvPr/>
            </p:nvSpPr>
            <p:spPr bwMode="auto">
              <a:xfrm flipV="1">
                <a:off x="691" y="358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509"/>
              <p:cNvSpPr>
                <a:spLocks noChangeShapeType="1"/>
              </p:cNvSpPr>
              <p:nvPr/>
            </p:nvSpPr>
            <p:spPr bwMode="auto">
              <a:xfrm flipV="1">
                <a:off x="691" y="34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510"/>
              <p:cNvSpPr>
                <a:spLocks noChangeShapeType="1"/>
              </p:cNvSpPr>
              <p:nvPr/>
            </p:nvSpPr>
            <p:spPr bwMode="auto">
              <a:xfrm flipV="1">
                <a:off x="691" y="333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511"/>
              <p:cNvSpPr>
                <a:spLocks noChangeShapeType="1"/>
              </p:cNvSpPr>
              <p:nvPr/>
            </p:nvSpPr>
            <p:spPr bwMode="auto">
              <a:xfrm flipV="1">
                <a:off x="691" y="32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512"/>
              <p:cNvSpPr>
                <a:spLocks noChangeShapeType="1"/>
              </p:cNvSpPr>
              <p:nvPr/>
            </p:nvSpPr>
            <p:spPr bwMode="auto">
              <a:xfrm flipV="1">
                <a:off x="691" y="307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513"/>
              <p:cNvSpPr>
                <a:spLocks noChangeShapeType="1"/>
              </p:cNvSpPr>
              <p:nvPr/>
            </p:nvSpPr>
            <p:spPr bwMode="auto">
              <a:xfrm flipV="1">
                <a:off x="691" y="2953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514"/>
              <p:cNvSpPr>
                <a:spLocks noChangeShapeType="1"/>
              </p:cNvSpPr>
              <p:nvPr/>
            </p:nvSpPr>
            <p:spPr bwMode="auto">
              <a:xfrm flipV="1">
                <a:off x="691" y="282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515"/>
              <p:cNvSpPr>
                <a:spLocks noChangeShapeType="1"/>
              </p:cNvSpPr>
              <p:nvPr/>
            </p:nvSpPr>
            <p:spPr bwMode="auto">
              <a:xfrm flipV="1">
                <a:off x="691" y="270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516"/>
              <p:cNvSpPr>
                <a:spLocks noChangeShapeType="1"/>
              </p:cNvSpPr>
              <p:nvPr/>
            </p:nvSpPr>
            <p:spPr bwMode="auto">
              <a:xfrm flipV="1">
                <a:off x="691" y="257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517"/>
              <p:cNvSpPr>
                <a:spLocks noChangeShapeType="1"/>
              </p:cNvSpPr>
              <p:nvPr/>
            </p:nvSpPr>
            <p:spPr bwMode="auto">
              <a:xfrm flipV="1">
                <a:off x="691" y="245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518"/>
              <p:cNvSpPr>
                <a:spLocks noChangeShapeType="1"/>
              </p:cNvSpPr>
              <p:nvPr/>
            </p:nvSpPr>
            <p:spPr bwMode="auto">
              <a:xfrm flipV="1">
                <a:off x="691" y="232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519"/>
              <p:cNvSpPr>
                <a:spLocks noChangeShapeType="1"/>
              </p:cNvSpPr>
              <p:nvPr/>
            </p:nvSpPr>
            <p:spPr bwMode="auto">
              <a:xfrm flipV="1">
                <a:off x="691" y="219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520"/>
              <p:cNvSpPr>
                <a:spLocks noChangeShapeType="1"/>
              </p:cNvSpPr>
              <p:nvPr/>
            </p:nvSpPr>
            <p:spPr bwMode="auto">
              <a:xfrm flipV="1">
                <a:off x="691" y="207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521"/>
              <p:cNvSpPr>
                <a:spLocks noChangeShapeType="1"/>
              </p:cNvSpPr>
              <p:nvPr/>
            </p:nvSpPr>
            <p:spPr bwMode="auto">
              <a:xfrm flipV="1">
                <a:off x="691" y="194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Line 522"/>
              <p:cNvSpPr>
                <a:spLocks noChangeShapeType="1"/>
              </p:cNvSpPr>
              <p:nvPr/>
            </p:nvSpPr>
            <p:spPr bwMode="auto">
              <a:xfrm flipV="1">
                <a:off x="691" y="182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523"/>
              <p:cNvSpPr>
                <a:spLocks noChangeShapeType="1"/>
              </p:cNvSpPr>
              <p:nvPr/>
            </p:nvSpPr>
            <p:spPr bwMode="auto">
              <a:xfrm flipV="1">
                <a:off x="691" y="169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524"/>
              <p:cNvSpPr>
                <a:spLocks noChangeShapeType="1"/>
              </p:cNvSpPr>
              <p:nvPr/>
            </p:nvSpPr>
            <p:spPr bwMode="auto">
              <a:xfrm flipV="1">
                <a:off x="691" y="15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525"/>
              <p:cNvSpPr>
                <a:spLocks noChangeShapeType="1"/>
              </p:cNvSpPr>
              <p:nvPr/>
            </p:nvSpPr>
            <p:spPr bwMode="auto">
              <a:xfrm flipV="1">
                <a:off x="691" y="144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526"/>
              <p:cNvSpPr>
                <a:spLocks noChangeShapeType="1"/>
              </p:cNvSpPr>
              <p:nvPr/>
            </p:nvSpPr>
            <p:spPr bwMode="auto">
              <a:xfrm flipV="1">
                <a:off x="691" y="1319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527"/>
              <p:cNvSpPr>
                <a:spLocks noChangeShapeType="1"/>
              </p:cNvSpPr>
              <p:nvPr/>
            </p:nvSpPr>
            <p:spPr bwMode="auto">
              <a:xfrm flipV="1">
                <a:off x="691" y="119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528"/>
              <p:cNvSpPr>
                <a:spLocks noChangeShapeType="1"/>
              </p:cNvSpPr>
              <p:nvPr/>
            </p:nvSpPr>
            <p:spPr bwMode="auto">
              <a:xfrm flipV="1">
                <a:off x="691" y="1071"/>
                <a:ext cx="0" cy="8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529"/>
              <p:cNvSpPr>
                <a:spLocks noChangeShapeType="1"/>
              </p:cNvSpPr>
              <p:nvPr/>
            </p:nvSpPr>
            <p:spPr bwMode="auto">
              <a:xfrm flipV="1">
                <a:off x="691" y="94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530"/>
              <p:cNvSpPr>
                <a:spLocks noChangeShapeType="1"/>
              </p:cNvSpPr>
              <p:nvPr/>
            </p:nvSpPr>
            <p:spPr bwMode="auto">
              <a:xfrm flipV="1">
                <a:off x="691" y="81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531"/>
              <p:cNvSpPr>
                <a:spLocks noChangeShapeType="1"/>
              </p:cNvSpPr>
              <p:nvPr/>
            </p:nvSpPr>
            <p:spPr bwMode="auto">
              <a:xfrm flipV="1">
                <a:off x="691" y="694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Line 532"/>
              <p:cNvSpPr>
                <a:spLocks noChangeShapeType="1"/>
              </p:cNvSpPr>
              <p:nvPr/>
            </p:nvSpPr>
            <p:spPr bwMode="auto">
              <a:xfrm flipV="1">
                <a:off x="691" y="56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533"/>
              <p:cNvSpPr>
                <a:spLocks noChangeShapeType="1"/>
              </p:cNvSpPr>
              <p:nvPr/>
            </p:nvSpPr>
            <p:spPr bwMode="auto">
              <a:xfrm flipV="1">
                <a:off x="691" y="449"/>
                <a:ext cx="0" cy="7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534"/>
              <p:cNvSpPr>
                <a:spLocks noChangeShapeType="1"/>
              </p:cNvSpPr>
              <p:nvPr/>
            </p:nvSpPr>
            <p:spPr bwMode="auto">
              <a:xfrm flipV="1">
                <a:off x="3089" y="358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Line 535"/>
              <p:cNvSpPr>
                <a:spLocks noChangeShapeType="1"/>
              </p:cNvSpPr>
              <p:nvPr/>
            </p:nvSpPr>
            <p:spPr bwMode="auto">
              <a:xfrm flipV="1">
                <a:off x="3089" y="34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536"/>
              <p:cNvSpPr>
                <a:spLocks noChangeShapeType="1"/>
              </p:cNvSpPr>
              <p:nvPr/>
            </p:nvSpPr>
            <p:spPr bwMode="auto">
              <a:xfrm flipV="1">
                <a:off x="3089" y="333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537"/>
              <p:cNvSpPr>
                <a:spLocks noChangeShapeType="1"/>
              </p:cNvSpPr>
              <p:nvPr/>
            </p:nvSpPr>
            <p:spPr bwMode="auto">
              <a:xfrm flipV="1">
                <a:off x="3089" y="32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Line 538"/>
              <p:cNvSpPr>
                <a:spLocks noChangeShapeType="1"/>
              </p:cNvSpPr>
              <p:nvPr/>
            </p:nvSpPr>
            <p:spPr bwMode="auto">
              <a:xfrm flipV="1">
                <a:off x="3089" y="307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Line 539"/>
              <p:cNvSpPr>
                <a:spLocks noChangeShapeType="1"/>
              </p:cNvSpPr>
              <p:nvPr/>
            </p:nvSpPr>
            <p:spPr bwMode="auto">
              <a:xfrm flipV="1">
                <a:off x="3089" y="2953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540"/>
              <p:cNvSpPr>
                <a:spLocks noChangeShapeType="1"/>
              </p:cNvSpPr>
              <p:nvPr/>
            </p:nvSpPr>
            <p:spPr bwMode="auto">
              <a:xfrm flipV="1">
                <a:off x="3089" y="282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541"/>
              <p:cNvSpPr>
                <a:spLocks noChangeShapeType="1"/>
              </p:cNvSpPr>
              <p:nvPr/>
            </p:nvSpPr>
            <p:spPr bwMode="auto">
              <a:xfrm flipV="1">
                <a:off x="3089" y="270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542"/>
              <p:cNvSpPr>
                <a:spLocks noChangeShapeType="1"/>
              </p:cNvSpPr>
              <p:nvPr/>
            </p:nvSpPr>
            <p:spPr bwMode="auto">
              <a:xfrm flipV="1">
                <a:off x="3089" y="257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543"/>
              <p:cNvSpPr>
                <a:spLocks noChangeShapeType="1"/>
              </p:cNvSpPr>
              <p:nvPr/>
            </p:nvSpPr>
            <p:spPr bwMode="auto">
              <a:xfrm flipV="1">
                <a:off x="3089" y="245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Line 544"/>
              <p:cNvSpPr>
                <a:spLocks noChangeShapeType="1"/>
              </p:cNvSpPr>
              <p:nvPr/>
            </p:nvSpPr>
            <p:spPr bwMode="auto">
              <a:xfrm flipV="1">
                <a:off x="3089" y="232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545"/>
              <p:cNvSpPr>
                <a:spLocks noChangeShapeType="1"/>
              </p:cNvSpPr>
              <p:nvPr/>
            </p:nvSpPr>
            <p:spPr bwMode="auto">
              <a:xfrm flipV="1">
                <a:off x="3089" y="219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546"/>
              <p:cNvSpPr>
                <a:spLocks noChangeShapeType="1"/>
              </p:cNvSpPr>
              <p:nvPr/>
            </p:nvSpPr>
            <p:spPr bwMode="auto">
              <a:xfrm flipV="1">
                <a:off x="3089" y="207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Line 547"/>
              <p:cNvSpPr>
                <a:spLocks noChangeShapeType="1"/>
              </p:cNvSpPr>
              <p:nvPr/>
            </p:nvSpPr>
            <p:spPr bwMode="auto">
              <a:xfrm flipV="1">
                <a:off x="3089" y="194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Line 548"/>
              <p:cNvSpPr>
                <a:spLocks noChangeShapeType="1"/>
              </p:cNvSpPr>
              <p:nvPr/>
            </p:nvSpPr>
            <p:spPr bwMode="auto">
              <a:xfrm flipV="1">
                <a:off x="3089" y="182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549"/>
              <p:cNvSpPr>
                <a:spLocks noChangeShapeType="1"/>
              </p:cNvSpPr>
              <p:nvPr/>
            </p:nvSpPr>
            <p:spPr bwMode="auto">
              <a:xfrm flipV="1">
                <a:off x="3089" y="169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Line 550"/>
              <p:cNvSpPr>
                <a:spLocks noChangeShapeType="1"/>
              </p:cNvSpPr>
              <p:nvPr/>
            </p:nvSpPr>
            <p:spPr bwMode="auto">
              <a:xfrm flipV="1">
                <a:off x="3089" y="15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551"/>
              <p:cNvSpPr>
                <a:spLocks noChangeShapeType="1"/>
              </p:cNvSpPr>
              <p:nvPr/>
            </p:nvSpPr>
            <p:spPr bwMode="auto">
              <a:xfrm flipV="1">
                <a:off x="3089" y="144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552"/>
              <p:cNvSpPr>
                <a:spLocks noChangeShapeType="1"/>
              </p:cNvSpPr>
              <p:nvPr/>
            </p:nvSpPr>
            <p:spPr bwMode="auto">
              <a:xfrm flipV="1">
                <a:off x="3089" y="1319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553"/>
              <p:cNvSpPr>
                <a:spLocks noChangeShapeType="1"/>
              </p:cNvSpPr>
              <p:nvPr/>
            </p:nvSpPr>
            <p:spPr bwMode="auto">
              <a:xfrm flipV="1">
                <a:off x="3089" y="119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Line 554"/>
              <p:cNvSpPr>
                <a:spLocks noChangeShapeType="1"/>
              </p:cNvSpPr>
              <p:nvPr/>
            </p:nvSpPr>
            <p:spPr bwMode="auto">
              <a:xfrm flipV="1">
                <a:off x="3089" y="1071"/>
                <a:ext cx="0" cy="8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555"/>
              <p:cNvSpPr>
                <a:spLocks noChangeShapeType="1"/>
              </p:cNvSpPr>
              <p:nvPr/>
            </p:nvSpPr>
            <p:spPr bwMode="auto">
              <a:xfrm flipV="1">
                <a:off x="3089" y="94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556"/>
              <p:cNvSpPr>
                <a:spLocks noChangeShapeType="1"/>
              </p:cNvSpPr>
              <p:nvPr/>
            </p:nvSpPr>
            <p:spPr bwMode="auto">
              <a:xfrm flipV="1">
                <a:off x="3089" y="81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557"/>
              <p:cNvSpPr>
                <a:spLocks noChangeShapeType="1"/>
              </p:cNvSpPr>
              <p:nvPr/>
            </p:nvSpPr>
            <p:spPr bwMode="auto">
              <a:xfrm flipV="1">
                <a:off x="3089" y="694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558"/>
              <p:cNvSpPr>
                <a:spLocks noChangeShapeType="1"/>
              </p:cNvSpPr>
              <p:nvPr/>
            </p:nvSpPr>
            <p:spPr bwMode="auto">
              <a:xfrm flipV="1">
                <a:off x="3089" y="56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559"/>
              <p:cNvSpPr>
                <a:spLocks noChangeShapeType="1"/>
              </p:cNvSpPr>
              <p:nvPr/>
            </p:nvSpPr>
            <p:spPr bwMode="auto">
              <a:xfrm flipV="1">
                <a:off x="3089" y="449"/>
                <a:ext cx="0" cy="7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560"/>
              <p:cNvSpPr>
                <a:spLocks noChangeShapeType="1"/>
              </p:cNvSpPr>
              <p:nvPr/>
            </p:nvSpPr>
            <p:spPr bwMode="auto">
              <a:xfrm flipV="1">
                <a:off x="5292" y="358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561"/>
              <p:cNvSpPr>
                <a:spLocks noChangeShapeType="1"/>
              </p:cNvSpPr>
              <p:nvPr/>
            </p:nvSpPr>
            <p:spPr bwMode="auto">
              <a:xfrm flipV="1">
                <a:off x="5292" y="34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562"/>
              <p:cNvSpPr>
                <a:spLocks noChangeShapeType="1"/>
              </p:cNvSpPr>
              <p:nvPr/>
            </p:nvSpPr>
            <p:spPr bwMode="auto">
              <a:xfrm flipV="1">
                <a:off x="5292" y="333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563"/>
              <p:cNvSpPr>
                <a:spLocks noChangeShapeType="1"/>
              </p:cNvSpPr>
              <p:nvPr/>
            </p:nvSpPr>
            <p:spPr bwMode="auto">
              <a:xfrm flipV="1">
                <a:off x="5292" y="32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564"/>
              <p:cNvSpPr>
                <a:spLocks noChangeShapeType="1"/>
              </p:cNvSpPr>
              <p:nvPr/>
            </p:nvSpPr>
            <p:spPr bwMode="auto">
              <a:xfrm flipV="1">
                <a:off x="5292" y="307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565"/>
              <p:cNvSpPr>
                <a:spLocks noChangeShapeType="1"/>
              </p:cNvSpPr>
              <p:nvPr/>
            </p:nvSpPr>
            <p:spPr bwMode="auto">
              <a:xfrm flipV="1">
                <a:off x="5292" y="2953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566"/>
              <p:cNvSpPr>
                <a:spLocks noChangeShapeType="1"/>
              </p:cNvSpPr>
              <p:nvPr/>
            </p:nvSpPr>
            <p:spPr bwMode="auto">
              <a:xfrm flipV="1">
                <a:off x="5292" y="282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567"/>
              <p:cNvSpPr>
                <a:spLocks noChangeShapeType="1"/>
              </p:cNvSpPr>
              <p:nvPr/>
            </p:nvSpPr>
            <p:spPr bwMode="auto">
              <a:xfrm flipV="1">
                <a:off x="5292" y="270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568"/>
              <p:cNvSpPr>
                <a:spLocks noChangeShapeType="1"/>
              </p:cNvSpPr>
              <p:nvPr/>
            </p:nvSpPr>
            <p:spPr bwMode="auto">
              <a:xfrm flipV="1">
                <a:off x="5292" y="257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569"/>
              <p:cNvSpPr>
                <a:spLocks noChangeShapeType="1"/>
              </p:cNvSpPr>
              <p:nvPr/>
            </p:nvSpPr>
            <p:spPr bwMode="auto">
              <a:xfrm flipV="1">
                <a:off x="5292" y="245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570"/>
              <p:cNvSpPr>
                <a:spLocks noChangeShapeType="1"/>
              </p:cNvSpPr>
              <p:nvPr/>
            </p:nvSpPr>
            <p:spPr bwMode="auto">
              <a:xfrm flipV="1">
                <a:off x="5292" y="232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571"/>
              <p:cNvSpPr>
                <a:spLocks noChangeShapeType="1"/>
              </p:cNvSpPr>
              <p:nvPr/>
            </p:nvSpPr>
            <p:spPr bwMode="auto">
              <a:xfrm flipV="1">
                <a:off x="5292" y="219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572"/>
              <p:cNvSpPr>
                <a:spLocks noChangeShapeType="1"/>
              </p:cNvSpPr>
              <p:nvPr/>
            </p:nvSpPr>
            <p:spPr bwMode="auto">
              <a:xfrm flipV="1">
                <a:off x="5292" y="207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573"/>
              <p:cNvSpPr>
                <a:spLocks noChangeShapeType="1"/>
              </p:cNvSpPr>
              <p:nvPr/>
            </p:nvSpPr>
            <p:spPr bwMode="auto">
              <a:xfrm flipV="1">
                <a:off x="5292" y="194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574"/>
              <p:cNvSpPr>
                <a:spLocks noChangeShapeType="1"/>
              </p:cNvSpPr>
              <p:nvPr/>
            </p:nvSpPr>
            <p:spPr bwMode="auto">
              <a:xfrm flipV="1">
                <a:off x="5292" y="182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575"/>
              <p:cNvSpPr>
                <a:spLocks noChangeShapeType="1"/>
              </p:cNvSpPr>
              <p:nvPr/>
            </p:nvSpPr>
            <p:spPr bwMode="auto">
              <a:xfrm flipV="1">
                <a:off x="5292" y="169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576"/>
              <p:cNvSpPr>
                <a:spLocks noChangeShapeType="1"/>
              </p:cNvSpPr>
              <p:nvPr/>
            </p:nvSpPr>
            <p:spPr bwMode="auto">
              <a:xfrm flipV="1">
                <a:off x="5292" y="15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577"/>
              <p:cNvSpPr>
                <a:spLocks noChangeShapeType="1"/>
              </p:cNvSpPr>
              <p:nvPr/>
            </p:nvSpPr>
            <p:spPr bwMode="auto">
              <a:xfrm flipV="1">
                <a:off x="5292" y="144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578"/>
              <p:cNvSpPr>
                <a:spLocks noChangeShapeType="1"/>
              </p:cNvSpPr>
              <p:nvPr/>
            </p:nvSpPr>
            <p:spPr bwMode="auto">
              <a:xfrm flipV="1">
                <a:off x="5292" y="1319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579"/>
              <p:cNvSpPr>
                <a:spLocks noChangeShapeType="1"/>
              </p:cNvSpPr>
              <p:nvPr/>
            </p:nvSpPr>
            <p:spPr bwMode="auto">
              <a:xfrm flipV="1">
                <a:off x="5292" y="119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580"/>
              <p:cNvSpPr>
                <a:spLocks noChangeShapeType="1"/>
              </p:cNvSpPr>
              <p:nvPr/>
            </p:nvSpPr>
            <p:spPr bwMode="auto">
              <a:xfrm flipV="1">
                <a:off x="5292" y="1071"/>
                <a:ext cx="0" cy="8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Line 581"/>
              <p:cNvSpPr>
                <a:spLocks noChangeShapeType="1"/>
              </p:cNvSpPr>
              <p:nvPr/>
            </p:nvSpPr>
            <p:spPr bwMode="auto">
              <a:xfrm flipV="1">
                <a:off x="5292" y="94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582"/>
              <p:cNvSpPr>
                <a:spLocks noChangeShapeType="1"/>
              </p:cNvSpPr>
              <p:nvPr/>
            </p:nvSpPr>
            <p:spPr bwMode="auto">
              <a:xfrm flipV="1">
                <a:off x="5292" y="81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583"/>
              <p:cNvSpPr>
                <a:spLocks noChangeShapeType="1"/>
              </p:cNvSpPr>
              <p:nvPr/>
            </p:nvSpPr>
            <p:spPr bwMode="auto">
              <a:xfrm flipV="1">
                <a:off x="5292" y="694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584"/>
              <p:cNvSpPr>
                <a:spLocks noChangeShapeType="1"/>
              </p:cNvSpPr>
              <p:nvPr/>
            </p:nvSpPr>
            <p:spPr bwMode="auto">
              <a:xfrm flipV="1">
                <a:off x="5292" y="56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Line 585"/>
              <p:cNvSpPr>
                <a:spLocks noChangeShapeType="1"/>
              </p:cNvSpPr>
              <p:nvPr/>
            </p:nvSpPr>
            <p:spPr bwMode="auto">
              <a:xfrm flipV="1">
                <a:off x="5292" y="449"/>
                <a:ext cx="0" cy="7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586"/>
              <p:cNvSpPr>
                <a:spLocks noChangeShapeType="1"/>
              </p:cNvSpPr>
              <p:nvPr/>
            </p:nvSpPr>
            <p:spPr bwMode="auto">
              <a:xfrm flipV="1">
                <a:off x="5540" y="358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587"/>
              <p:cNvSpPr>
                <a:spLocks noChangeShapeType="1"/>
              </p:cNvSpPr>
              <p:nvPr/>
            </p:nvSpPr>
            <p:spPr bwMode="auto">
              <a:xfrm flipV="1">
                <a:off x="5540" y="345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588"/>
              <p:cNvSpPr>
                <a:spLocks noChangeShapeType="1"/>
              </p:cNvSpPr>
              <p:nvPr/>
            </p:nvSpPr>
            <p:spPr bwMode="auto">
              <a:xfrm flipV="1">
                <a:off x="5540" y="333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589"/>
              <p:cNvSpPr>
                <a:spLocks noChangeShapeType="1"/>
              </p:cNvSpPr>
              <p:nvPr/>
            </p:nvSpPr>
            <p:spPr bwMode="auto">
              <a:xfrm flipV="1">
                <a:off x="5540" y="320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590"/>
              <p:cNvSpPr>
                <a:spLocks noChangeShapeType="1"/>
              </p:cNvSpPr>
              <p:nvPr/>
            </p:nvSpPr>
            <p:spPr bwMode="auto">
              <a:xfrm flipV="1">
                <a:off x="5540" y="307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591"/>
              <p:cNvSpPr>
                <a:spLocks noChangeShapeType="1"/>
              </p:cNvSpPr>
              <p:nvPr/>
            </p:nvSpPr>
            <p:spPr bwMode="auto">
              <a:xfrm flipV="1">
                <a:off x="5540" y="2953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592"/>
              <p:cNvSpPr>
                <a:spLocks noChangeShapeType="1"/>
              </p:cNvSpPr>
              <p:nvPr/>
            </p:nvSpPr>
            <p:spPr bwMode="auto">
              <a:xfrm flipV="1">
                <a:off x="5540" y="282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593"/>
              <p:cNvSpPr>
                <a:spLocks noChangeShapeType="1"/>
              </p:cNvSpPr>
              <p:nvPr/>
            </p:nvSpPr>
            <p:spPr bwMode="auto">
              <a:xfrm flipV="1">
                <a:off x="5540" y="270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594"/>
              <p:cNvSpPr>
                <a:spLocks noChangeShapeType="1"/>
              </p:cNvSpPr>
              <p:nvPr/>
            </p:nvSpPr>
            <p:spPr bwMode="auto">
              <a:xfrm flipV="1">
                <a:off x="5540" y="257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595"/>
              <p:cNvSpPr>
                <a:spLocks noChangeShapeType="1"/>
              </p:cNvSpPr>
              <p:nvPr/>
            </p:nvSpPr>
            <p:spPr bwMode="auto">
              <a:xfrm flipV="1">
                <a:off x="5540" y="245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596"/>
              <p:cNvSpPr>
                <a:spLocks noChangeShapeType="1"/>
              </p:cNvSpPr>
              <p:nvPr/>
            </p:nvSpPr>
            <p:spPr bwMode="auto">
              <a:xfrm flipV="1">
                <a:off x="5540" y="232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Line 597"/>
              <p:cNvSpPr>
                <a:spLocks noChangeShapeType="1"/>
              </p:cNvSpPr>
              <p:nvPr/>
            </p:nvSpPr>
            <p:spPr bwMode="auto">
              <a:xfrm flipV="1">
                <a:off x="5540" y="219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598"/>
              <p:cNvSpPr>
                <a:spLocks noChangeShapeType="1"/>
              </p:cNvSpPr>
              <p:nvPr/>
            </p:nvSpPr>
            <p:spPr bwMode="auto">
              <a:xfrm flipV="1">
                <a:off x="5540" y="207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599"/>
              <p:cNvSpPr>
                <a:spLocks noChangeShapeType="1"/>
              </p:cNvSpPr>
              <p:nvPr/>
            </p:nvSpPr>
            <p:spPr bwMode="auto">
              <a:xfrm flipV="1">
                <a:off x="5540" y="1947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Line 600"/>
              <p:cNvSpPr>
                <a:spLocks noChangeShapeType="1"/>
              </p:cNvSpPr>
              <p:nvPr/>
            </p:nvSpPr>
            <p:spPr bwMode="auto">
              <a:xfrm flipV="1">
                <a:off x="5540" y="1821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601"/>
              <p:cNvSpPr>
                <a:spLocks noChangeShapeType="1"/>
              </p:cNvSpPr>
              <p:nvPr/>
            </p:nvSpPr>
            <p:spPr bwMode="auto">
              <a:xfrm flipV="1">
                <a:off x="5540" y="1696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602"/>
              <p:cNvSpPr>
                <a:spLocks noChangeShapeType="1"/>
              </p:cNvSpPr>
              <p:nvPr/>
            </p:nvSpPr>
            <p:spPr bwMode="auto">
              <a:xfrm flipV="1">
                <a:off x="5540" y="1570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603"/>
              <p:cNvSpPr>
                <a:spLocks noChangeShapeType="1"/>
              </p:cNvSpPr>
              <p:nvPr/>
            </p:nvSpPr>
            <p:spPr bwMode="auto">
              <a:xfrm flipV="1">
                <a:off x="5540" y="1444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604"/>
              <p:cNvSpPr>
                <a:spLocks noChangeShapeType="1"/>
              </p:cNvSpPr>
              <p:nvPr/>
            </p:nvSpPr>
            <p:spPr bwMode="auto">
              <a:xfrm flipV="1">
                <a:off x="5540" y="1319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605"/>
              <p:cNvSpPr>
                <a:spLocks noChangeShapeType="1"/>
              </p:cNvSpPr>
              <p:nvPr/>
            </p:nvSpPr>
            <p:spPr bwMode="auto">
              <a:xfrm flipV="1">
                <a:off x="5540" y="1193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606"/>
              <p:cNvSpPr>
                <a:spLocks noChangeShapeType="1"/>
              </p:cNvSpPr>
              <p:nvPr/>
            </p:nvSpPr>
            <p:spPr bwMode="auto">
              <a:xfrm flipV="1">
                <a:off x="5540" y="1071"/>
                <a:ext cx="0" cy="8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607"/>
              <p:cNvSpPr>
                <a:spLocks noChangeShapeType="1"/>
              </p:cNvSpPr>
              <p:nvPr/>
            </p:nvSpPr>
            <p:spPr bwMode="auto">
              <a:xfrm flipV="1">
                <a:off x="5540" y="945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608"/>
              <p:cNvSpPr>
                <a:spLocks noChangeShapeType="1"/>
              </p:cNvSpPr>
              <p:nvPr/>
            </p:nvSpPr>
            <p:spPr bwMode="auto">
              <a:xfrm flipV="1">
                <a:off x="5540" y="819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609"/>
              <p:cNvSpPr>
                <a:spLocks noChangeShapeType="1"/>
              </p:cNvSpPr>
              <p:nvPr/>
            </p:nvSpPr>
            <p:spPr bwMode="auto">
              <a:xfrm flipV="1">
                <a:off x="5540" y="694"/>
                <a:ext cx="0" cy="83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610"/>
              <p:cNvSpPr>
                <a:spLocks noChangeShapeType="1"/>
              </p:cNvSpPr>
              <p:nvPr/>
            </p:nvSpPr>
            <p:spPr bwMode="auto">
              <a:xfrm flipV="1">
                <a:off x="5540" y="568"/>
                <a:ext cx="0" cy="84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611"/>
              <p:cNvSpPr>
                <a:spLocks noChangeShapeType="1"/>
              </p:cNvSpPr>
              <p:nvPr/>
            </p:nvSpPr>
            <p:spPr bwMode="auto">
              <a:xfrm flipV="1">
                <a:off x="5540" y="449"/>
                <a:ext cx="0" cy="77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612"/>
              <p:cNvSpPr>
                <a:spLocks noChangeArrowheads="1"/>
              </p:cNvSpPr>
              <p:nvPr/>
            </p:nvSpPr>
            <p:spPr bwMode="auto">
              <a:xfrm>
                <a:off x="670" y="7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613"/>
              <p:cNvSpPr>
                <a:spLocks noChangeArrowheads="1"/>
              </p:cNvSpPr>
              <p:nvPr/>
            </p:nvSpPr>
            <p:spPr bwMode="auto">
              <a:xfrm>
                <a:off x="719" y="11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614"/>
              <p:cNvSpPr>
                <a:spLocks noChangeArrowheads="1"/>
              </p:cNvSpPr>
              <p:nvPr/>
            </p:nvSpPr>
            <p:spPr bwMode="auto">
              <a:xfrm>
                <a:off x="768" y="14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Oval 615"/>
              <p:cNvSpPr>
                <a:spLocks noChangeArrowheads="1"/>
              </p:cNvSpPr>
              <p:nvPr/>
            </p:nvSpPr>
            <p:spPr bwMode="auto">
              <a:xfrm>
                <a:off x="817" y="15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Oval 616"/>
              <p:cNvSpPr>
                <a:spLocks noChangeArrowheads="1"/>
              </p:cNvSpPr>
              <p:nvPr/>
            </p:nvSpPr>
            <p:spPr bwMode="auto">
              <a:xfrm>
                <a:off x="866" y="167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Oval 617"/>
              <p:cNvSpPr>
                <a:spLocks noChangeArrowheads="1"/>
              </p:cNvSpPr>
              <p:nvPr/>
            </p:nvSpPr>
            <p:spPr bwMode="auto">
              <a:xfrm>
                <a:off x="915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Oval 618"/>
              <p:cNvSpPr>
                <a:spLocks noChangeArrowheads="1"/>
              </p:cNvSpPr>
              <p:nvPr/>
            </p:nvSpPr>
            <p:spPr bwMode="auto">
              <a:xfrm>
                <a:off x="963" y="17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Oval 619"/>
              <p:cNvSpPr>
                <a:spLocks noChangeArrowheads="1"/>
              </p:cNvSpPr>
              <p:nvPr/>
            </p:nvSpPr>
            <p:spPr bwMode="auto">
              <a:xfrm>
                <a:off x="1012" y="18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Oval 620"/>
              <p:cNvSpPr>
                <a:spLocks noChangeArrowheads="1"/>
              </p:cNvSpPr>
              <p:nvPr/>
            </p:nvSpPr>
            <p:spPr bwMode="auto">
              <a:xfrm>
                <a:off x="1061" y="189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Oval 621"/>
              <p:cNvSpPr>
                <a:spLocks noChangeArrowheads="1"/>
              </p:cNvSpPr>
              <p:nvPr/>
            </p:nvSpPr>
            <p:spPr bwMode="auto">
              <a:xfrm>
                <a:off x="1110" y="19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Oval 622"/>
              <p:cNvSpPr>
                <a:spLocks noChangeArrowheads="1"/>
              </p:cNvSpPr>
              <p:nvPr/>
            </p:nvSpPr>
            <p:spPr bwMode="auto">
              <a:xfrm>
                <a:off x="1159" y="19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Oval 623"/>
              <p:cNvSpPr>
                <a:spLocks noChangeArrowheads="1"/>
              </p:cNvSpPr>
              <p:nvPr/>
            </p:nvSpPr>
            <p:spPr bwMode="auto">
              <a:xfrm>
                <a:off x="1208" y="200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Oval 624"/>
              <p:cNvSpPr>
                <a:spLocks noChangeArrowheads="1"/>
              </p:cNvSpPr>
              <p:nvPr/>
            </p:nvSpPr>
            <p:spPr bwMode="auto">
              <a:xfrm>
                <a:off x="1257" y="20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625"/>
              <p:cNvSpPr>
                <a:spLocks noChangeArrowheads="1"/>
              </p:cNvSpPr>
              <p:nvPr/>
            </p:nvSpPr>
            <p:spPr bwMode="auto">
              <a:xfrm>
                <a:off x="1306" y="209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626"/>
              <p:cNvSpPr>
                <a:spLocks noChangeArrowheads="1"/>
              </p:cNvSpPr>
              <p:nvPr/>
            </p:nvSpPr>
            <p:spPr bwMode="auto">
              <a:xfrm>
                <a:off x="1354" y="210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627"/>
              <p:cNvSpPr>
                <a:spLocks noChangeArrowheads="1"/>
              </p:cNvSpPr>
              <p:nvPr/>
            </p:nvSpPr>
            <p:spPr bwMode="auto">
              <a:xfrm>
                <a:off x="1403" y="215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628"/>
              <p:cNvSpPr>
                <a:spLocks noChangeArrowheads="1"/>
              </p:cNvSpPr>
              <p:nvPr/>
            </p:nvSpPr>
            <p:spPr bwMode="auto">
              <a:xfrm>
                <a:off x="1452" y="21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629"/>
              <p:cNvSpPr>
                <a:spLocks noChangeArrowheads="1"/>
              </p:cNvSpPr>
              <p:nvPr/>
            </p:nvSpPr>
            <p:spPr bwMode="auto">
              <a:xfrm>
                <a:off x="1501" y="224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Oval 630"/>
              <p:cNvSpPr>
                <a:spLocks noChangeArrowheads="1"/>
              </p:cNvSpPr>
              <p:nvPr/>
            </p:nvSpPr>
            <p:spPr bwMode="auto">
              <a:xfrm>
                <a:off x="1550" y="22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631"/>
              <p:cNvSpPr>
                <a:spLocks noChangeArrowheads="1"/>
              </p:cNvSpPr>
              <p:nvPr/>
            </p:nvSpPr>
            <p:spPr bwMode="auto">
              <a:xfrm>
                <a:off x="1599" y="22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Oval 632"/>
              <p:cNvSpPr>
                <a:spLocks noChangeArrowheads="1"/>
              </p:cNvSpPr>
              <p:nvPr/>
            </p:nvSpPr>
            <p:spPr bwMode="auto">
              <a:xfrm>
                <a:off x="1648" y="232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Oval 633"/>
              <p:cNvSpPr>
                <a:spLocks noChangeArrowheads="1"/>
              </p:cNvSpPr>
              <p:nvPr/>
            </p:nvSpPr>
            <p:spPr bwMode="auto">
              <a:xfrm>
                <a:off x="1697" y="230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634"/>
              <p:cNvSpPr>
                <a:spLocks noChangeArrowheads="1"/>
              </p:cNvSpPr>
              <p:nvPr/>
            </p:nvSpPr>
            <p:spPr bwMode="auto">
              <a:xfrm>
                <a:off x="1745" y="235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635"/>
              <p:cNvSpPr>
                <a:spLocks noChangeArrowheads="1"/>
              </p:cNvSpPr>
              <p:nvPr/>
            </p:nvSpPr>
            <p:spPr bwMode="auto">
              <a:xfrm>
                <a:off x="1794" y="23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636"/>
              <p:cNvSpPr>
                <a:spLocks noChangeArrowheads="1"/>
              </p:cNvSpPr>
              <p:nvPr/>
            </p:nvSpPr>
            <p:spPr bwMode="auto">
              <a:xfrm>
                <a:off x="1843" y="24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Oval 637"/>
              <p:cNvSpPr>
                <a:spLocks noChangeArrowheads="1"/>
              </p:cNvSpPr>
              <p:nvPr/>
            </p:nvSpPr>
            <p:spPr bwMode="auto">
              <a:xfrm>
                <a:off x="1892" y="243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Oval 638"/>
              <p:cNvSpPr>
                <a:spLocks noChangeArrowheads="1"/>
              </p:cNvSpPr>
              <p:nvPr/>
            </p:nvSpPr>
            <p:spPr bwMode="auto">
              <a:xfrm>
                <a:off x="1941" y="24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639"/>
              <p:cNvSpPr>
                <a:spLocks noChangeArrowheads="1"/>
              </p:cNvSpPr>
              <p:nvPr/>
            </p:nvSpPr>
            <p:spPr bwMode="auto">
              <a:xfrm>
                <a:off x="1990" y="24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640"/>
              <p:cNvSpPr>
                <a:spLocks noChangeArrowheads="1"/>
              </p:cNvSpPr>
              <p:nvPr/>
            </p:nvSpPr>
            <p:spPr bwMode="auto">
              <a:xfrm>
                <a:off x="2039" y="247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Oval 641"/>
              <p:cNvSpPr>
                <a:spLocks noChangeArrowheads="1"/>
              </p:cNvSpPr>
              <p:nvPr/>
            </p:nvSpPr>
            <p:spPr bwMode="auto">
              <a:xfrm>
                <a:off x="2088" y="252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642"/>
              <p:cNvSpPr>
                <a:spLocks noChangeArrowheads="1"/>
              </p:cNvSpPr>
              <p:nvPr/>
            </p:nvSpPr>
            <p:spPr bwMode="auto">
              <a:xfrm>
                <a:off x="2140" y="254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Oval 643"/>
              <p:cNvSpPr>
                <a:spLocks noChangeArrowheads="1"/>
              </p:cNvSpPr>
              <p:nvPr/>
            </p:nvSpPr>
            <p:spPr bwMode="auto">
              <a:xfrm>
                <a:off x="2189" y="2562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Oval 644"/>
              <p:cNvSpPr>
                <a:spLocks noChangeArrowheads="1"/>
              </p:cNvSpPr>
              <p:nvPr/>
            </p:nvSpPr>
            <p:spPr bwMode="auto">
              <a:xfrm>
                <a:off x="2238" y="260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645"/>
              <p:cNvSpPr>
                <a:spLocks noChangeArrowheads="1"/>
              </p:cNvSpPr>
              <p:nvPr/>
            </p:nvSpPr>
            <p:spPr bwMode="auto">
              <a:xfrm>
                <a:off x="2287" y="261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646"/>
              <p:cNvSpPr>
                <a:spLocks noChangeArrowheads="1"/>
              </p:cNvSpPr>
              <p:nvPr/>
            </p:nvSpPr>
            <p:spPr bwMode="auto">
              <a:xfrm>
                <a:off x="2335" y="262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647"/>
              <p:cNvSpPr>
                <a:spLocks noChangeArrowheads="1"/>
              </p:cNvSpPr>
              <p:nvPr/>
            </p:nvSpPr>
            <p:spPr bwMode="auto">
              <a:xfrm>
                <a:off x="2384" y="265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Oval 648"/>
              <p:cNvSpPr>
                <a:spLocks noChangeArrowheads="1"/>
              </p:cNvSpPr>
              <p:nvPr/>
            </p:nvSpPr>
            <p:spPr bwMode="auto">
              <a:xfrm>
                <a:off x="2433" y="26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Oval 649"/>
              <p:cNvSpPr>
                <a:spLocks noChangeArrowheads="1"/>
              </p:cNvSpPr>
              <p:nvPr/>
            </p:nvSpPr>
            <p:spPr bwMode="auto">
              <a:xfrm>
                <a:off x="2482" y="26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Oval 650"/>
              <p:cNvSpPr>
                <a:spLocks noChangeArrowheads="1"/>
              </p:cNvSpPr>
              <p:nvPr/>
            </p:nvSpPr>
            <p:spPr bwMode="auto">
              <a:xfrm>
                <a:off x="2531" y="26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Oval 651"/>
              <p:cNvSpPr>
                <a:spLocks noChangeArrowheads="1"/>
              </p:cNvSpPr>
              <p:nvPr/>
            </p:nvSpPr>
            <p:spPr bwMode="auto">
              <a:xfrm>
                <a:off x="2580" y="271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Oval 652"/>
              <p:cNvSpPr>
                <a:spLocks noChangeArrowheads="1"/>
              </p:cNvSpPr>
              <p:nvPr/>
            </p:nvSpPr>
            <p:spPr bwMode="auto">
              <a:xfrm>
                <a:off x="2629" y="274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Oval 653"/>
              <p:cNvSpPr>
                <a:spLocks noChangeArrowheads="1"/>
              </p:cNvSpPr>
              <p:nvPr/>
            </p:nvSpPr>
            <p:spPr bwMode="auto">
              <a:xfrm>
                <a:off x="2678" y="274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Oval 654"/>
              <p:cNvSpPr>
                <a:spLocks noChangeArrowheads="1"/>
              </p:cNvSpPr>
              <p:nvPr/>
            </p:nvSpPr>
            <p:spPr bwMode="auto">
              <a:xfrm>
                <a:off x="2726" y="27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Oval 655"/>
              <p:cNvSpPr>
                <a:spLocks noChangeArrowheads="1"/>
              </p:cNvSpPr>
              <p:nvPr/>
            </p:nvSpPr>
            <p:spPr bwMode="auto">
              <a:xfrm>
                <a:off x="2775" y="278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Oval 656"/>
              <p:cNvSpPr>
                <a:spLocks noChangeArrowheads="1"/>
              </p:cNvSpPr>
              <p:nvPr/>
            </p:nvSpPr>
            <p:spPr bwMode="auto">
              <a:xfrm>
                <a:off x="2824" y="278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Oval 657"/>
              <p:cNvSpPr>
                <a:spLocks noChangeArrowheads="1"/>
              </p:cNvSpPr>
              <p:nvPr/>
            </p:nvSpPr>
            <p:spPr bwMode="auto">
              <a:xfrm>
                <a:off x="2873" y="27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Oval 658"/>
              <p:cNvSpPr>
                <a:spLocks noChangeArrowheads="1"/>
              </p:cNvSpPr>
              <p:nvPr/>
            </p:nvSpPr>
            <p:spPr bwMode="auto">
              <a:xfrm>
                <a:off x="2922" y="282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Oval 659"/>
              <p:cNvSpPr>
                <a:spLocks noChangeArrowheads="1"/>
              </p:cNvSpPr>
              <p:nvPr/>
            </p:nvSpPr>
            <p:spPr bwMode="auto">
              <a:xfrm>
                <a:off x="2971" y="281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Oval 660"/>
              <p:cNvSpPr>
                <a:spLocks noChangeArrowheads="1"/>
              </p:cNvSpPr>
              <p:nvPr/>
            </p:nvSpPr>
            <p:spPr bwMode="auto">
              <a:xfrm>
                <a:off x="3020" y="28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Oval 661"/>
              <p:cNvSpPr>
                <a:spLocks noChangeArrowheads="1"/>
              </p:cNvSpPr>
              <p:nvPr/>
            </p:nvSpPr>
            <p:spPr bwMode="auto">
              <a:xfrm>
                <a:off x="3069" y="2851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Oval 662"/>
              <p:cNvSpPr>
                <a:spLocks noChangeArrowheads="1"/>
              </p:cNvSpPr>
              <p:nvPr/>
            </p:nvSpPr>
            <p:spPr bwMode="auto">
              <a:xfrm>
                <a:off x="3117" y="28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Oval 663"/>
              <p:cNvSpPr>
                <a:spLocks noChangeArrowheads="1"/>
              </p:cNvSpPr>
              <p:nvPr/>
            </p:nvSpPr>
            <p:spPr bwMode="auto">
              <a:xfrm>
                <a:off x="3166" y="28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Oval 664"/>
              <p:cNvSpPr>
                <a:spLocks noChangeArrowheads="1"/>
              </p:cNvSpPr>
              <p:nvPr/>
            </p:nvSpPr>
            <p:spPr bwMode="auto">
              <a:xfrm>
                <a:off x="3215" y="289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Oval 665"/>
              <p:cNvSpPr>
                <a:spLocks noChangeArrowheads="1"/>
              </p:cNvSpPr>
              <p:nvPr/>
            </p:nvSpPr>
            <p:spPr bwMode="auto">
              <a:xfrm>
                <a:off x="3264" y="29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Oval 666"/>
              <p:cNvSpPr>
                <a:spLocks noChangeArrowheads="1"/>
              </p:cNvSpPr>
              <p:nvPr/>
            </p:nvSpPr>
            <p:spPr bwMode="auto">
              <a:xfrm>
                <a:off x="3313" y="292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Oval 667"/>
              <p:cNvSpPr>
                <a:spLocks noChangeArrowheads="1"/>
              </p:cNvSpPr>
              <p:nvPr/>
            </p:nvSpPr>
            <p:spPr bwMode="auto">
              <a:xfrm>
                <a:off x="3362" y="29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Oval 668"/>
              <p:cNvSpPr>
                <a:spLocks noChangeArrowheads="1"/>
              </p:cNvSpPr>
              <p:nvPr/>
            </p:nvSpPr>
            <p:spPr bwMode="auto">
              <a:xfrm>
                <a:off x="3411" y="29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Oval 669"/>
              <p:cNvSpPr>
                <a:spLocks noChangeArrowheads="1"/>
              </p:cNvSpPr>
              <p:nvPr/>
            </p:nvSpPr>
            <p:spPr bwMode="auto">
              <a:xfrm>
                <a:off x="3459" y="295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Oval 670"/>
              <p:cNvSpPr>
                <a:spLocks noChangeArrowheads="1"/>
              </p:cNvSpPr>
              <p:nvPr/>
            </p:nvSpPr>
            <p:spPr bwMode="auto">
              <a:xfrm>
                <a:off x="3508" y="296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Oval 671"/>
              <p:cNvSpPr>
                <a:spLocks noChangeArrowheads="1"/>
              </p:cNvSpPr>
              <p:nvPr/>
            </p:nvSpPr>
            <p:spPr bwMode="auto">
              <a:xfrm>
                <a:off x="3557" y="29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Oval 672"/>
              <p:cNvSpPr>
                <a:spLocks noChangeArrowheads="1"/>
              </p:cNvSpPr>
              <p:nvPr/>
            </p:nvSpPr>
            <p:spPr bwMode="auto">
              <a:xfrm>
                <a:off x="3606" y="2967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Oval 673"/>
              <p:cNvSpPr>
                <a:spLocks noChangeArrowheads="1"/>
              </p:cNvSpPr>
              <p:nvPr/>
            </p:nvSpPr>
            <p:spPr bwMode="auto">
              <a:xfrm>
                <a:off x="3655" y="2967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Oval 674"/>
              <p:cNvSpPr>
                <a:spLocks noChangeArrowheads="1"/>
              </p:cNvSpPr>
              <p:nvPr/>
            </p:nvSpPr>
            <p:spPr bwMode="auto">
              <a:xfrm>
                <a:off x="3704" y="298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Oval 675"/>
              <p:cNvSpPr>
                <a:spLocks noChangeArrowheads="1"/>
              </p:cNvSpPr>
              <p:nvPr/>
            </p:nvSpPr>
            <p:spPr bwMode="auto">
              <a:xfrm>
                <a:off x="3753" y="2995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Oval 676"/>
              <p:cNvSpPr>
                <a:spLocks noChangeArrowheads="1"/>
              </p:cNvSpPr>
              <p:nvPr/>
            </p:nvSpPr>
            <p:spPr bwMode="auto">
              <a:xfrm>
                <a:off x="3805" y="299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Oval 677"/>
              <p:cNvSpPr>
                <a:spLocks noChangeArrowheads="1"/>
              </p:cNvSpPr>
              <p:nvPr/>
            </p:nvSpPr>
            <p:spPr bwMode="auto">
              <a:xfrm>
                <a:off x="3854" y="301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Oval 678"/>
              <p:cNvSpPr>
                <a:spLocks noChangeArrowheads="1"/>
              </p:cNvSpPr>
              <p:nvPr/>
            </p:nvSpPr>
            <p:spPr bwMode="auto">
              <a:xfrm>
                <a:off x="3903" y="301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Oval 679"/>
              <p:cNvSpPr>
                <a:spLocks noChangeArrowheads="1"/>
              </p:cNvSpPr>
              <p:nvPr/>
            </p:nvSpPr>
            <p:spPr bwMode="auto">
              <a:xfrm>
                <a:off x="3952" y="30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Oval 680"/>
              <p:cNvSpPr>
                <a:spLocks noChangeArrowheads="1"/>
              </p:cNvSpPr>
              <p:nvPr/>
            </p:nvSpPr>
            <p:spPr bwMode="auto">
              <a:xfrm>
                <a:off x="4001" y="3064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Oval 681"/>
              <p:cNvSpPr>
                <a:spLocks noChangeArrowheads="1"/>
              </p:cNvSpPr>
              <p:nvPr/>
            </p:nvSpPr>
            <p:spPr bwMode="auto">
              <a:xfrm>
                <a:off x="4049" y="304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Oval 682"/>
              <p:cNvSpPr>
                <a:spLocks noChangeArrowheads="1"/>
              </p:cNvSpPr>
              <p:nvPr/>
            </p:nvSpPr>
            <p:spPr bwMode="auto">
              <a:xfrm>
                <a:off x="4098" y="30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Oval 683"/>
              <p:cNvSpPr>
                <a:spLocks noChangeArrowheads="1"/>
              </p:cNvSpPr>
              <p:nvPr/>
            </p:nvSpPr>
            <p:spPr bwMode="auto">
              <a:xfrm>
                <a:off x="4147" y="30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Oval 684"/>
              <p:cNvSpPr>
                <a:spLocks noChangeArrowheads="1"/>
              </p:cNvSpPr>
              <p:nvPr/>
            </p:nvSpPr>
            <p:spPr bwMode="auto">
              <a:xfrm>
                <a:off x="4196" y="307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Oval 685"/>
              <p:cNvSpPr>
                <a:spLocks noChangeArrowheads="1"/>
              </p:cNvSpPr>
              <p:nvPr/>
            </p:nvSpPr>
            <p:spPr bwMode="auto">
              <a:xfrm>
                <a:off x="4245" y="308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Oval 686"/>
              <p:cNvSpPr>
                <a:spLocks noChangeArrowheads="1"/>
              </p:cNvSpPr>
              <p:nvPr/>
            </p:nvSpPr>
            <p:spPr bwMode="auto">
              <a:xfrm>
                <a:off x="4294" y="310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Oval 687"/>
              <p:cNvSpPr>
                <a:spLocks noChangeArrowheads="1"/>
              </p:cNvSpPr>
              <p:nvPr/>
            </p:nvSpPr>
            <p:spPr bwMode="auto">
              <a:xfrm>
                <a:off x="4343" y="30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Oval 688"/>
              <p:cNvSpPr>
                <a:spLocks noChangeArrowheads="1"/>
              </p:cNvSpPr>
              <p:nvPr/>
            </p:nvSpPr>
            <p:spPr bwMode="auto">
              <a:xfrm>
                <a:off x="4392" y="3113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Oval 689"/>
              <p:cNvSpPr>
                <a:spLocks noChangeArrowheads="1"/>
              </p:cNvSpPr>
              <p:nvPr/>
            </p:nvSpPr>
            <p:spPr bwMode="auto">
              <a:xfrm>
                <a:off x="4440" y="31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Oval 690"/>
              <p:cNvSpPr>
                <a:spLocks noChangeArrowheads="1"/>
              </p:cNvSpPr>
              <p:nvPr/>
            </p:nvSpPr>
            <p:spPr bwMode="auto">
              <a:xfrm>
                <a:off x="4489" y="314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Oval 691"/>
              <p:cNvSpPr>
                <a:spLocks noChangeArrowheads="1"/>
              </p:cNvSpPr>
              <p:nvPr/>
            </p:nvSpPr>
            <p:spPr bwMode="auto">
              <a:xfrm>
                <a:off x="4538" y="31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Oval 692"/>
              <p:cNvSpPr>
                <a:spLocks noChangeArrowheads="1"/>
              </p:cNvSpPr>
              <p:nvPr/>
            </p:nvSpPr>
            <p:spPr bwMode="auto">
              <a:xfrm>
                <a:off x="4587" y="314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Oval 693"/>
              <p:cNvSpPr>
                <a:spLocks noChangeArrowheads="1"/>
              </p:cNvSpPr>
              <p:nvPr/>
            </p:nvSpPr>
            <p:spPr bwMode="auto">
              <a:xfrm>
                <a:off x="4636" y="313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Oval 694"/>
              <p:cNvSpPr>
                <a:spLocks noChangeArrowheads="1"/>
              </p:cNvSpPr>
              <p:nvPr/>
            </p:nvSpPr>
            <p:spPr bwMode="auto">
              <a:xfrm>
                <a:off x="4685" y="315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Oval 695"/>
              <p:cNvSpPr>
                <a:spLocks noChangeArrowheads="1"/>
              </p:cNvSpPr>
              <p:nvPr/>
            </p:nvSpPr>
            <p:spPr bwMode="auto">
              <a:xfrm>
                <a:off x="4734" y="315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Oval 696"/>
              <p:cNvSpPr>
                <a:spLocks noChangeArrowheads="1"/>
              </p:cNvSpPr>
              <p:nvPr/>
            </p:nvSpPr>
            <p:spPr bwMode="auto">
              <a:xfrm>
                <a:off x="4783" y="3162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Oval 697"/>
              <p:cNvSpPr>
                <a:spLocks noChangeArrowheads="1"/>
              </p:cNvSpPr>
              <p:nvPr/>
            </p:nvSpPr>
            <p:spPr bwMode="auto">
              <a:xfrm>
                <a:off x="4831" y="31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Oval 698"/>
              <p:cNvSpPr>
                <a:spLocks noChangeArrowheads="1"/>
              </p:cNvSpPr>
              <p:nvPr/>
            </p:nvSpPr>
            <p:spPr bwMode="auto">
              <a:xfrm>
                <a:off x="4880" y="31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699"/>
              <p:cNvSpPr>
                <a:spLocks noChangeArrowheads="1"/>
              </p:cNvSpPr>
              <p:nvPr/>
            </p:nvSpPr>
            <p:spPr bwMode="auto">
              <a:xfrm>
                <a:off x="4929" y="3194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700"/>
              <p:cNvSpPr>
                <a:spLocks noChangeArrowheads="1"/>
              </p:cNvSpPr>
              <p:nvPr/>
            </p:nvSpPr>
            <p:spPr bwMode="auto">
              <a:xfrm>
                <a:off x="4978" y="32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3" name="Oval 702"/>
            <p:cNvSpPr>
              <a:spLocks noChangeArrowheads="1"/>
            </p:cNvSpPr>
            <p:nvPr/>
          </p:nvSpPr>
          <p:spPr bwMode="auto">
            <a:xfrm>
              <a:off x="5027" y="320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Oval 703"/>
            <p:cNvSpPr>
              <a:spLocks noChangeArrowheads="1"/>
            </p:cNvSpPr>
            <p:nvPr/>
          </p:nvSpPr>
          <p:spPr bwMode="auto">
            <a:xfrm>
              <a:off x="5076" y="320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Oval 704"/>
            <p:cNvSpPr>
              <a:spLocks noChangeArrowheads="1"/>
            </p:cNvSpPr>
            <p:nvPr/>
          </p:nvSpPr>
          <p:spPr bwMode="auto">
            <a:xfrm>
              <a:off x="5125" y="32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Oval 705"/>
            <p:cNvSpPr>
              <a:spLocks noChangeArrowheads="1"/>
            </p:cNvSpPr>
            <p:nvPr/>
          </p:nvSpPr>
          <p:spPr bwMode="auto">
            <a:xfrm>
              <a:off x="5174" y="3235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Oval 706"/>
            <p:cNvSpPr>
              <a:spLocks noChangeArrowheads="1"/>
            </p:cNvSpPr>
            <p:nvPr/>
          </p:nvSpPr>
          <p:spPr bwMode="auto">
            <a:xfrm>
              <a:off x="5222" y="32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Oval 707"/>
            <p:cNvSpPr>
              <a:spLocks noChangeArrowheads="1"/>
            </p:cNvSpPr>
            <p:nvPr/>
          </p:nvSpPr>
          <p:spPr bwMode="auto">
            <a:xfrm>
              <a:off x="5271" y="3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Oval 708"/>
            <p:cNvSpPr>
              <a:spLocks noChangeArrowheads="1"/>
            </p:cNvSpPr>
            <p:nvPr/>
          </p:nvSpPr>
          <p:spPr bwMode="auto">
            <a:xfrm>
              <a:off x="5320" y="32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Oval 709"/>
            <p:cNvSpPr>
              <a:spLocks noChangeArrowheads="1"/>
            </p:cNvSpPr>
            <p:nvPr/>
          </p:nvSpPr>
          <p:spPr bwMode="auto">
            <a:xfrm>
              <a:off x="5369" y="326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Oval 710"/>
            <p:cNvSpPr>
              <a:spLocks noChangeArrowheads="1"/>
            </p:cNvSpPr>
            <p:nvPr/>
          </p:nvSpPr>
          <p:spPr bwMode="auto">
            <a:xfrm>
              <a:off x="5421" y="326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Oval 711"/>
            <p:cNvSpPr>
              <a:spLocks noChangeArrowheads="1"/>
            </p:cNvSpPr>
            <p:nvPr/>
          </p:nvSpPr>
          <p:spPr bwMode="auto">
            <a:xfrm>
              <a:off x="5470" y="32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Oval 712"/>
            <p:cNvSpPr>
              <a:spLocks noChangeArrowheads="1"/>
            </p:cNvSpPr>
            <p:nvPr/>
          </p:nvSpPr>
          <p:spPr bwMode="auto">
            <a:xfrm>
              <a:off x="5519" y="32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Rectangle 713"/>
            <p:cNvSpPr>
              <a:spLocks noChangeArrowheads="1"/>
            </p:cNvSpPr>
            <p:nvPr/>
          </p:nvSpPr>
          <p:spPr bwMode="auto">
            <a:xfrm>
              <a:off x="744" y="596"/>
              <a:ext cx="132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Bottom 1% = $340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" name="Rectangle 714"/>
            <p:cNvSpPr>
              <a:spLocks noChangeArrowheads="1"/>
            </p:cNvSpPr>
            <p:nvPr/>
          </p:nvSpPr>
          <p:spPr bwMode="auto">
            <a:xfrm>
              <a:off x="744" y="739"/>
              <a:ext cx="89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1404 deaths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6" name="Rectangle 715"/>
            <p:cNvSpPr>
              <a:spLocks noChangeArrowheads="1"/>
            </p:cNvSpPr>
            <p:nvPr/>
          </p:nvSpPr>
          <p:spPr bwMode="auto">
            <a:xfrm>
              <a:off x="3149" y="596"/>
              <a:ext cx="11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= $ 65K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7" name="Rectangle 716"/>
            <p:cNvSpPr>
              <a:spLocks noChangeArrowheads="1"/>
            </p:cNvSpPr>
            <p:nvPr/>
          </p:nvSpPr>
          <p:spPr bwMode="auto">
            <a:xfrm>
              <a:off x="3149" y="739"/>
              <a:ext cx="8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346 deaths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8" name="Rectangle 717"/>
            <p:cNvSpPr>
              <a:spLocks noChangeArrowheads="1"/>
            </p:cNvSpPr>
            <p:nvPr/>
          </p:nvSpPr>
          <p:spPr bwMode="auto">
            <a:xfrm>
              <a:off x="4409" y="596"/>
              <a:ext cx="93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p95 = $239K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9" name="Rectangle 718"/>
            <p:cNvSpPr>
              <a:spLocks noChangeArrowheads="1"/>
            </p:cNvSpPr>
            <p:nvPr/>
          </p:nvSpPr>
          <p:spPr bwMode="auto">
            <a:xfrm>
              <a:off x="4524" y="739"/>
              <a:ext cx="8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153 deaths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0" name="Rectangle 719"/>
            <p:cNvSpPr>
              <a:spLocks noChangeArrowheads="1"/>
            </p:cNvSpPr>
            <p:nvPr/>
          </p:nvSpPr>
          <p:spPr bwMode="auto">
            <a:xfrm>
              <a:off x="4430" y="2212"/>
              <a:ext cx="11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Top 1% = $2.0m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1" name="Rectangle 720"/>
            <p:cNvSpPr>
              <a:spLocks noChangeArrowheads="1"/>
            </p:cNvSpPr>
            <p:nvPr/>
          </p:nvSpPr>
          <p:spPr bwMode="auto">
            <a:xfrm>
              <a:off x="4797" y="2356"/>
              <a:ext cx="8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130 deaths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2" name="Line 72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Line 72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Rectangle 723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5" name="Line 724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Rectangle 725"/>
            <p:cNvSpPr>
              <a:spLocks noChangeArrowheads="1"/>
            </p:cNvSpPr>
            <p:nvPr/>
          </p:nvSpPr>
          <p:spPr bwMode="auto">
            <a:xfrm rot="16200000">
              <a:off x="236" y="241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7" name="Line 726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Rectangle 727"/>
            <p:cNvSpPr>
              <a:spLocks noChangeArrowheads="1"/>
            </p:cNvSpPr>
            <p:nvPr/>
          </p:nvSpPr>
          <p:spPr bwMode="auto">
            <a:xfrm rot="16200000">
              <a:off x="193" y="1404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9" name="Line 72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Rectangle 729"/>
            <p:cNvSpPr>
              <a:spLocks noChangeArrowheads="1"/>
            </p:cNvSpPr>
            <p:nvPr/>
          </p:nvSpPr>
          <p:spPr bwMode="auto">
            <a:xfrm rot="16200000">
              <a:off x="194" y="393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1" name="Rectangle 730"/>
            <p:cNvSpPr>
              <a:spLocks noChangeArrowheads="1"/>
            </p:cNvSpPr>
            <p:nvPr/>
          </p:nvSpPr>
          <p:spPr bwMode="auto">
            <a:xfrm rot="16200000">
              <a:off x="-811" y="1881"/>
              <a:ext cx="20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Deaths per 100,000 in Year 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" name="Line 731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Line 732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Rectangle 733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5" name="Line 734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Rectangle 735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7" name="Line 736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737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" name="Line 738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Rectangle 739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1" name="Line 740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741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3" name="Line 74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Rectangle 743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" name="Rectangle 744"/>
            <p:cNvSpPr>
              <a:spLocks noChangeArrowheads="1"/>
            </p:cNvSpPr>
            <p:nvPr/>
          </p:nvSpPr>
          <p:spPr bwMode="auto">
            <a:xfrm>
              <a:off x="758" y="3937"/>
              <a:ext cx="49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 in National Income Distribution in Year t-2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6" name="Rectangle 745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58019" y="115669"/>
            <a:ext cx="824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Mortality Rates vs.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50-54,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2001-2014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 Using Period Life Table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grpSp>
        <p:nvGrpSpPr>
          <p:cNvPr id="146" name="Group 111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47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114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115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116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117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118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119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120"/>
            <p:cNvSpPr>
              <a:spLocks noChangeShapeType="1"/>
            </p:cNvSpPr>
            <p:nvPr/>
          </p:nvSpPr>
          <p:spPr bwMode="auto">
            <a:xfrm flipV="1">
              <a:off x="2049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121"/>
            <p:cNvSpPr>
              <a:spLocks noChangeShapeType="1"/>
            </p:cNvSpPr>
            <p:nvPr/>
          </p:nvSpPr>
          <p:spPr bwMode="auto">
            <a:xfrm flipV="1">
              <a:off x="2049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122"/>
            <p:cNvSpPr>
              <a:spLocks noChangeShapeType="1"/>
            </p:cNvSpPr>
            <p:nvPr/>
          </p:nvSpPr>
          <p:spPr bwMode="auto">
            <a:xfrm flipV="1">
              <a:off x="2049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123"/>
            <p:cNvSpPr>
              <a:spLocks noChangeShapeType="1"/>
            </p:cNvSpPr>
            <p:nvPr/>
          </p:nvSpPr>
          <p:spPr bwMode="auto">
            <a:xfrm flipV="1">
              <a:off x="2049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Line 124"/>
            <p:cNvSpPr>
              <a:spLocks noChangeShapeType="1"/>
            </p:cNvSpPr>
            <p:nvPr/>
          </p:nvSpPr>
          <p:spPr bwMode="auto">
            <a:xfrm flipV="1">
              <a:off x="2049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Line 125"/>
            <p:cNvSpPr>
              <a:spLocks noChangeShapeType="1"/>
            </p:cNvSpPr>
            <p:nvPr/>
          </p:nvSpPr>
          <p:spPr bwMode="auto">
            <a:xfrm flipV="1">
              <a:off x="2049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Line 126"/>
            <p:cNvSpPr>
              <a:spLocks noChangeShapeType="1"/>
            </p:cNvSpPr>
            <p:nvPr/>
          </p:nvSpPr>
          <p:spPr bwMode="auto">
            <a:xfrm flipV="1">
              <a:off x="2049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Line 127"/>
            <p:cNvSpPr>
              <a:spLocks noChangeShapeType="1"/>
            </p:cNvSpPr>
            <p:nvPr/>
          </p:nvSpPr>
          <p:spPr bwMode="auto">
            <a:xfrm flipV="1">
              <a:off x="2049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Line 128"/>
            <p:cNvSpPr>
              <a:spLocks noChangeShapeType="1"/>
            </p:cNvSpPr>
            <p:nvPr/>
          </p:nvSpPr>
          <p:spPr bwMode="auto">
            <a:xfrm flipV="1">
              <a:off x="2049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Line 129"/>
            <p:cNvSpPr>
              <a:spLocks noChangeShapeType="1"/>
            </p:cNvSpPr>
            <p:nvPr/>
          </p:nvSpPr>
          <p:spPr bwMode="auto">
            <a:xfrm flipV="1">
              <a:off x="2049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Line 130"/>
            <p:cNvSpPr>
              <a:spLocks noChangeShapeType="1"/>
            </p:cNvSpPr>
            <p:nvPr/>
          </p:nvSpPr>
          <p:spPr bwMode="auto">
            <a:xfrm flipV="1">
              <a:off x="2049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Line 131"/>
            <p:cNvSpPr>
              <a:spLocks noChangeShapeType="1"/>
            </p:cNvSpPr>
            <p:nvPr/>
          </p:nvSpPr>
          <p:spPr bwMode="auto">
            <a:xfrm flipV="1">
              <a:off x="2049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Line 132"/>
            <p:cNvSpPr>
              <a:spLocks noChangeShapeType="1"/>
            </p:cNvSpPr>
            <p:nvPr/>
          </p:nvSpPr>
          <p:spPr bwMode="auto">
            <a:xfrm flipV="1">
              <a:off x="2049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Line 133"/>
            <p:cNvSpPr>
              <a:spLocks noChangeShapeType="1"/>
            </p:cNvSpPr>
            <p:nvPr/>
          </p:nvSpPr>
          <p:spPr bwMode="auto">
            <a:xfrm flipV="1">
              <a:off x="2049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Line 134"/>
            <p:cNvSpPr>
              <a:spLocks noChangeShapeType="1"/>
            </p:cNvSpPr>
            <p:nvPr/>
          </p:nvSpPr>
          <p:spPr bwMode="auto">
            <a:xfrm flipV="1">
              <a:off x="2049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Line 135"/>
            <p:cNvSpPr>
              <a:spLocks noChangeShapeType="1"/>
            </p:cNvSpPr>
            <p:nvPr/>
          </p:nvSpPr>
          <p:spPr bwMode="auto">
            <a:xfrm flipV="1">
              <a:off x="2049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Line 136"/>
            <p:cNvSpPr>
              <a:spLocks noChangeShapeType="1"/>
            </p:cNvSpPr>
            <p:nvPr/>
          </p:nvSpPr>
          <p:spPr bwMode="auto">
            <a:xfrm flipV="1">
              <a:off x="2049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Line 137"/>
            <p:cNvSpPr>
              <a:spLocks noChangeShapeType="1"/>
            </p:cNvSpPr>
            <p:nvPr/>
          </p:nvSpPr>
          <p:spPr bwMode="auto">
            <a:xfrm flipV="1">
              <a:off x="2049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Line 138"/>
            <p:cNvSpPr>
              <a:spLocks noChangeShapeType="1"/>
            </p:cNvSpPr>
            <p:nvPr/>
          </p:nvSpPr>
          <p:spPr bwMode="auto">
            <a:xfrm flipV="1">
              <a:off x="2049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139"/>
            <p:cNvSpPr>
              <a:spLocks noChangeShapeType="1"/>
            </p:cNvSpPr>
            <p:nvPr/>
          </p:nvSpPr>
          <p:spPr bwMode="auto">
            <a:xfrm flipV="1">
              <a:off x="2049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140"/>
            <p:cNvSpPr>
              <a:spLocks noChangeShapeType="1"/>
            </p:cNvSpPr>
            <p:nvPr/>
          </p:nvSpPr>
          <p:spPr bwMode="auto">
            <a:xfrm flipV="1">
              <a:off x="2049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141"/>
            <p:cNvSpPr>
              <a:spLocks noChangeShapeType="1"/>
            </p:cNvSpPr>
            <p:nvPr/>
          </p:nvSpPr>
          <p:spPr bwMode="auto">
            <a:xfrm flipV="1">
              <a:off x="2049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Line 142"/>
            <p:cNvSpPr>
              <a:spLocks noChangeShapeType="1"/>
            </p:cNvSpPr>
            <p:nvPr/>
          </p:nvSpPr>
          <p:spPr bwMode="auto">
            <a:xfrm flipV="1">
              <a:off x="2049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Line 143"/>
            <p:cNvSpPr>
              <a:spLocks noChangeShapeType="1"/>
            </p:cNvSpPr>
            <p:nvPr/>
          </p:nvSpPr>
          <p:spPr bwMode="auto">
            <a:xfrm flipV="1">
              <a:off x="2049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Line 144"/>
            <p:cNvSpPr>
              <a:spLocks noChangeShapeType="1"/>
            </p:cNvSpPr>
            <p:nvPr/>
          </p:nvSpPr>
          <p:spPr bwMode="auto">
            <a:xfrm flipV="1">
              <a:off x="2049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145"/>
            <p:cNvSpPr>
              <a:spLocks noChangeShapeType="1"/>
            </p:cNvSpPr>
            <p:nvPr/>
          </p:nvSpPr>
          <p:spPr bwMode="auto">
            <a:xfrm flipV="1">
              <a:off x="2049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Line 146"/>
            <p:cNvSpPr>
              <a:spLocks noChangeShapeType="1"/>
            </p:cNvSpPr>
            <p:nvPr/>
          </p:nvSpPr>
          <p:spPr bwMode="auto">
            <a:xfrm flipV="1">
              <a:off x="2049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Line 147"/>
            <p:cNvSpPr>
              <a:spLocks noChangeShapeType="1"/>
            </p:cNvSpPr>
            <p:nvPr/>
          </p:nvSpPr>
          <p:spPr bwMode="auto">
            <a:xfrm flipV="1">
              <a:off x="2049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Line 148"/>
            <p:cNvSpPr>
              <a:spLocks noChangeShapeType="1"/>
            </p:cNvSpPr>
            <p:nvPr/>
          </p:nvSpPr>
          <p:spPr bwMode="auto">
            <a:xfrm flipV="1">
              <a:off x="2049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Line 149"/>
            <p:cNvSpPr>
              <a:spLocks noChangeShapeType="1"/>
            </p:cNvSpPr>
            <p:nvPr/>
          </p:nvSpPr>
          <p:spPr bwMode="auto">
            <a:xfrm flipV="1">
              <a:off x="2049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Line 150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151"/>
            <p:cNvSpPr>
              <a:spLocks noChangeShapeType="1"/>
            </p:cNvSpPr>
            <p:nvPr/>
          </p:nvSpPr>
          <p:spPr bwMode="auto">
            <a:xfrm flipV="1">
              <a:off x="2049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Line 152"/>
            <p:cNvSpPr>
              <a:spLocks noChangeShapeType="1"/>
            </p:cNvSpPr>
            <p:nvPr/>
          </p:nvSpPr>
          <p:spPr bwMode="auto">
            <a:xfrm flipV="1">
              <a:off x="2049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Line 153"/>
            <p:cNvSpPr>
              <a:spLocks noChangeShapeType="1"/>
            </p:cNvSpPr>
            <p:nvPr/>
          </p:nvSpPr>
          <p:spPr bwMode="auto">
            <a:xfrm flipV="1">
              <a:off x="2049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Line 154"/>
            <p:cNvSpPr>
              <a:spLocks noChangeShapeType="1"/>
            </p:cNvSpPr>
            <p:nvPr/>
          </p:nvSpPr>
          <p:spPr bwMode="auto">
            <a:xfrm flipV="1">
              <a:off x="2049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155"/>
            <p:cNvSpPr>
              <a:spLocks noChangeShapeType="1"/>
            </p:cNvSpPr>
            <p:nvPr/>
          </p:nvSpPr>
          <p:spPr bwMode="auto">
            <a:xfrm flipV="1">
              <a:off x="2049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Line 156"/>
            <p:cNvSpPr>
              <a:spLocks noChangeShapeType="1"/>
            </p:cNvSpPr>
            <p:nvPr/>
          </p:nvSpPr>
          <p:spPr bwMode="auto">
            <a:xfrm flipV="1">
              <a:off x="2049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157"/>
            <p:cNvSpPr>
              <a:spLocks noChangeShapeType="1"/>
            </p:cNvSpPr>
            <p:nvPr/>
          </p:nvSpPr>
          <p:spPr bwMode="auto">
            <a:xfrm flipV="1">
              <a:off x="2049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Line 158"/>
            <p:cNvSpPr>
              <a:spLocks noChangeShapeType="1"/>
            </p:cNvSpPr>
            <p:nvPr/>
          </p:nvSpPr>
          <p:spPr bwMode="auto">
            <a:xfrm flipV="1">
              <a:off x="2049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Oval 159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Oval 160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Oval 161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Oval 162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Oval 163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164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165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Oval 166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Oval 167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Oval 168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Oval 169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Oval 170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Oval 171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Oval 172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173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Oval 174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Oval 175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Oval 176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Oval 177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Oval 178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Oval 179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Oval 180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Oval 181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Oval 182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Rectangle 183"/>
            <p:cNvSpPr>
              <a:spLocks noChangeArrowheads="1"/>
            </p:cNvSpPr>
            <p:nvPr/>
          </p:nvSpPr>
          <p:spPr bwMode="auto">
            <a:xfrm>
              <a:off x="2115" y="703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 smtClean="0">
                  <a:solidFill>
                    <a:srgbClr val="000000"/>
                  </a:solidFill>
                </a:rPr>
                <a:t>Age 63</a:t>
              </a:r>
              <a:endParaRPr lang="en-US" alt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348" name="Rectangle 184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Income Measured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49" name="Rectangle 185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at Age a-2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0" name="Line 18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Line 18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Rectangle 188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3" name="Line 189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190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5" name="Line 191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Rectangle 192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7" name="Line 193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Rectangle 194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9" name="Line 195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Rectangle 196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1" name="Line 19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198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3" name="Rectangle 199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Survival Rate (%)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4" name="Line 20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20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202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7" name="Line 203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204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9" name="Line 205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206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1" name="Line 207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208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3" name="Line 2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Rectangle 210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5" name="Rectangle 211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Age in Years (a)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6" name="Rectangle 212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"/>
            <p:cNvSpPr>
              <a:spLocks noChangeShapeType="1"/>
            </p:cNvSpPr>
            <p:nvPr/>
          </p:nvSpPr>
          <p:spPr bwMode="auto">
            <a:xfrm>
              <a:off x="548" y="256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0"/>
            <p:cNvSpPr>
              <a:spLocks noChangeShapeType="1"/>
            </p:cNvSpPr>
            <p:nvPr/>
          </p:nvSpPr>
          <p:spPr bwMode="auto">
            <a:xfrm>
              <a:off x="548" y="154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2"/>
            <p:cNvSpPr>
              <a:spLocks noChangeArrowheads="1"/>
            </p:cNvSpPr>
            <p:nvPr/>
          </p:nvSpPr>
          <p:spPr bwMode="auto">
            <a:xfrm>
              <a:off x="670" y="10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3"/>
            <p:cNvSpPr>
              <a:spLocks noChangeArrowheads="1"/>
            </p:cNvSpPr>
            <p:nvPr/>
          </p:nvSpPr>
          <p:spPr bwMode="auto">
            <a:xfrm>
              <a:off x="719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"/>
            <p:cNvSpPr>
              <a:spLocks noChangeArrowheads="1"/>
            </p:cNvSpPr>
            <p:nvPr/>
          </p:nvSpPr>
          <p:spPr bwMode="auto">
            <a:xfrm>
              <a:off x="768" y="17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5"/>
            <p:cNvSpPr>
              <a:spLocks noChangeArrowheads="1"/>
            </p:cNvSpPr>
            <p:nvPr/>
          </p:nvSpPr>
          <p:spPr bwMode="auto">
            <a:xfrm>
              <a:off x="817" y="1717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6"/>
            <p:cNvSpPr>
              <a:spLocks noChangeArrowheads="1"/>
            </p:cNvSpPr>
            <p:nvPr/>
          </p:nvSpPr>
          <p:spPr bwMode="auto">
            <a:xfrm>
              <a:off x="866" y="185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7"/>
            <p:cNvSpPr>
              <a:spLocks noChangeArrowheads="1"/>
            </p:cNvSpPr>
            <p:nvPr/>
          </p:nvSpPr>
          <p:spPr bwMode="auto">
            <a:xfrm>
              <a:off x="915" y="188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8"/>
            <p:cNvSpPr>
              <a:spLocks noChangeArrowheads="1"/>
            </p:cNvSpPr>
            <p:nvPr/>
          </p:nvSpPr>
          <p:spPr bwMode="auto">
            <a:xfrm>
              <a:off x="963" y="19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9"/>
            <p:cNvSpPr>
              <a:spLocks noChangeArrowheads="1"/>
            </p:cNvSpPr>
            <p:nvPr/>
          </p:nvSpPr>
          <p:spPr bwMode="auto">
            <a:xfrm>
              <a:off x="1012" y="20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20"/>
            <p:cNvSpPr>
              <a:spLocks noChangeArrowheads="1"/>
            </p:cNvSpPr>
            <p:nvPr/>
          </p:nvSpPr>
          <p:spPr bwMode="auto">
            <a:xfrm>
              <a:off x="1061" y="20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21"/>
            <p:cNvSpPr>
              <a:spLocks noChangeArrowheads="1"/>
            </p:cNvSpPr>
            <p:nvPr/>
          </p:nvSpPr>
          <p:spPr bwMode="auto">
            <a:xfrm>
              <a:off x="1110" y="210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22"/>
            <p:cNvSpPr>
              <a:spLocks noChangeArrowheads="1"/>
            </p:cNvSpPr>
            <p:nvPr/>
          </p:nvSpPr>
          <p:spPr bwMode="auto">
            <a:xfrm>
              <a:off x="1159" y="215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>
              <a:off x="1208" y="22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>
              <a:off x="1257" y="239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>
              <a:off x="1306" y="2254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26"/>
            <p:cNvSpPr>
              <a:spLocks noChangeArrowheads="1"/>
            </p:cNvSpPr>
            <p:nvPr/>
          </p:nvSpPr>
          <p:spPr bwMode="auto">
            <a:xfrm>
              <a:off x="1354" y="228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auto">
            <a:xfrm>
              <a:off x="1403" y="23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28"/>
            <p:cNvSpPr>
              <a:spLocks noChangeArrowheads="1"/>
            </p:cNvSpPr>
            <p:nvPr/>
          </p:nvSpPr>
          <p:spPr bwMode="auto">
            <a:xfrm>
              <a:off x="1452" y="233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1501" y="23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1550" y="24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1599" y="241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1648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1697" y="243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1745" y="248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5"/>
            <p:cNvSpPr>
              <a:spLocks noChangeArrowheads="1"/>
            </p:cNvSpPr>
            <p:nvPr/>
          </p:nvSpPr>
          <p:spPr bwMode="auto">
            <a:xfrm>
              <a:off x="1794" y="25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6"/>
            <p:cNvSpPr>
              <a:spLocks noChangeArrowheads="1"/>
            </p:cNvSpPr>
            <p:nvPr/>
          </p:nvSpPr>
          <p:spPr bwMode="auto">
            <a:xfrm>
              <a:off x="1843" y="25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1892" y="25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1941" y="254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39"/>
            <p:cNvSpPr>
              <a:spLocks noChangeArrowheads="1"/>
            </p:cNvSpPr>
            <p:nvPr/>
          </p:nvSpPr>
          <p:spPr bwMode="auto">
            <a:xfrm>
              <a:off x="1990" y="266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40"/>
            <p:cNvSpPr>
              <a:spLocks noChangeArrowheads="1"/>
            </p:cNvSpPr>
            <p:nvPr/>
          </p:nvSpPr>
          <p:spPr bwMode="auto">
            <a:xfrm>
              <a:off x="2039" y="26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41"/>
            <p:cNvSpPr>
              <a:spLocks noChangeArrowheads="1"/>
            </p:cNvSpPr>
            <p:nvPr/>
          </p:nvSpPr>
          <p:spPr bwMode="auto">
            <a:xfrm>
              <a:off x="2088" y="2694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42"/>
            <p:cNvSpPr>
              <a:spLocks noChangeArrowheads="1"/>
            </p:cNvSpPr>
            <p:nvPr/>
          </p:nvSpPr>
          <p:spPr bwMode="auto">
            <a:xfrm>
              <a:off x="2140" y="25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43"/>
            <p:cNvSpPr>
              <a:spLocks noChangeArrowheads="1"/>
            </p:cNvSpPr>
            <p:nvPr/>
          </p:nvSpPr>
          <p:spPr bwMode="auto">
            <a:xfrm>
              <a:off x="2189" y="272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4"/>
            <p:cNvSpPr>
              <a:spLocks noChangeArrowheads="1"/>
            </p:cNvSpPr>
            <p:nvPr/>
          </p:nvSpPr>
          <p:spPr bwMode="auto">
            <a:xfrm>
              <a:off x="2238" y="26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45"/>
            <p:cNvSpPr>
              <a:spLocks noChangeArrowheads="1"/>
            </p:cNvSpPr>
            <p:nvPr/>
          </p:nvSpPr>
          <p:spPr bwMode="auto">
            <a:xfrm>
              <a:off x="2287" y="269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46"/>
            <p:cNvSpPr>
              <a:spLocks noChangeArrowheads="1"/>
            </p:cNvSpPr>
            <p:nvPr/>
          </p:nvSpPr>
          <p:spPr bwMode="auto">
            <a:xfrm>
              <a:off x="2335" y="27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47"/>
            <p:cNvSpPr>
              <a:spLocks noChangeArrowheads="1"/>
            </p:cNvSpPr>
            <p:nvPr/>
          </p:nvSpPr>
          <p:spPr bwMode="auto">
            <a:xfrm>
              <a:off x="2384" y="26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48"/>
            <p:cNvSpPr>
              <a:spLocks noChangeArrowheads="1"/>
            </p:cNvSpPr>
            <p:nvPr/>
          </p:nvSpPr>
          <p:spPr bwMode="auto">
            <a:xfrm>
              <a:off x="2433" y="2754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49"/>
            <p:cNvSpPr>
              <a:spLocks noChangeArrowheads="1"/>
            </p:cNvSpPr>
            <p:nvPr/>
          </p:nvSpPr>
          <p:spPr bwMode="auto">
            <a:xfrm>
              <a:off x="2482" y="27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50"/>
            <p:cNvSpPr>
              <a:spLocks noChangeArrowheads="1"/>
            </p:cNvSpPr>
            <p:nvPr/>
          </p:nvSpPr>
          <p:spPr bwMode="auto">
            <a:xfrm>
              <a:off x="2531" y="2754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51"/>
            <p:cNvSpPr>
              <a:spLocks noChangeArrowheads="1"/>
            </p:cNvSpPr>
            <p:nvPr/>
          </p:nvSpPr>
          <p:spPr bwMode="auto">
            <a:xfrm>
              <a:off x="2580" y="285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52"/>
            <p:cNvSpPr>
              <a:spLocks noChangeArrowheads="1"/>
            </p:cNvSpPr>
            <p:nvPr/>
          </p:nvSpPr>
          <p:spPr bwMode="auto">
            <a:xfrm>
              <a:off x="2629" y="28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53"/>
            <p:cNvSpPr>
              <a:spLocks noChangeArrowheads="1"/>
            </p:cNvSpPr>
            <p:nvPr/>
          </p:nvSpPr>
          <p:spPr bwMode="auto">
            <a:xfrm>
              <a:off x="2678" y="277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54"/>
            <p:cNvSpPr>
              <a:spLocks noChangeArrowheads="1"/>
            </p:cNvSpPr>
            <p:nvPr/>
          </p:nvSpPr>
          <p:spPr bwMode="auto">
            <a:xfrm>
              <a:off x="2726" y="28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5"/>
            <p:cNvSpPr>
              <a:spLocks noChangeArrowheads="1"/>
            </p:cNvSpPr>
            <p:nvPr/>
          </p:nvSpPr>
          <p:spPr bwMode="auto">
            <a:xfrm>
              <a:off x="2775" y="28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6"/>
            <p:cNvSpPr>
              <a:spLocks noChangeArrowheads="1"/>
            </p:cNvSpPr>
            <p:nvPr/>
          </p:nvSpPr>
          <p:spPr bwMode="auto">
            <a:xfrm>
              <a:off x="2824" y="28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>
              <a:off x="2873" y="28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58"/>
            <p:cNvSpPr>
              <a:spLocks noChangeArrowheads="1"/>
            </p:cNvSpPr>
            <p:nvPr/>
          </p:nvSpPr>
          <p:spPr bwMode="auto">
            <a:xfrm>
              <a:off x="2922" y="2960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59"/>
            <p:cNvSpPr>
              <a:spLocks noChangeArrowheads="1"/>
            </p:cNvSpPr>
            <p:nvPr/>
          </p:nvSpPr>
          <p:spPr bwMode="auto">
            <a:xfrm>
              <a:off x="2971" y="28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60"/>
            <p:cNvSpPr>
              <a:spLocks noChangeArrowheads="1"/>
            </p:cNvSpPr>
            <p:nvPr/>
          </p:nvSpPr>
          <p:spPr bwMode="auto">
            <a:xfrm>
              <a:off x="3020" y="29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61"/>
            <p:cNvSpPr>
              <a:spLocks noChangeArrowheads="1"/>
            </p:cNvSpPr>
            <p:nvPr/>
          </p:nvSpPr>
          <p:spPr bwMode="auto">
            <a:xfrm>
              <a:off x="3069" y="2921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62"/>
            <p:cNvSpPr>
              <a:spLocks noChangeArrowheads="1"/>
            </p:cNvSpPr>
            <p:nvPr/>
          </p:nvSpPr>
          <p:spPr bwMode="auto">
            <a:xfrm>
              <a:off x="3117" y="28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63"/>
            <p:cNvSpPr>
              <a:spLocks noChangeArrowheads="1"/>
            </p:cNvSpPr>
            <p:nvPr/>
          </p:nvSpPr>
          <p:spPr bwMode="auto">
            <a:xfrm>
              <a:off x="3166" y="29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64"/>
            <p:cNvSpPr>
              <a:spLocks noChangeArrowheads="1"/>
            </p:cNvSpPr>
            <p:nvPr/>
          </p:nvSpPr>
          <p:spPr bwMode="auto">
            <a:xfrm>
              <a:off x="3215" y="294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3264" y="298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3313" y="29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67"/>
            <p:cNvSpPr>
              <a:spLocks noChangeArrowheads="1"/>
            </p:cNvSpPr>
            <p:nvPr/>
          </p:nvSpPr>
          <p:spPr bwMode="auto">
            <a:xfrm>
              <a:off x="3362" y="299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68"/>
            <p:cNvSpPr>
              <a:spLocks noChangeArrowheads="1"/>
            </p:cNvSpPr>
            <p:nvPr/>
          </p:nvSpPr>
          <p:spPr bwMode="auto">
            <a:xfrm>
              <a:off x="3411" y="29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69"/>
            <p:cNvSpPr>
              <a:spLocks noChangeArrowheads="1"/>
            </p:cNvSpPr>
            <p:nvPr/>
          </p:nvSpPr>
          <p:spPr bwMode="auto">
            <a:xfrm>
              <a:off x="3459" y="3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70"/>
            <p:cNvSpPr>
              <a:spLocks noChangeArrowheads="1"/>
            </p:cNvSpPr>
            <p:nvPr/>
          </p:nvSpPr>
          <p:spPr bwMode="auto">
            <a:xfrm>
              <a:off x="3508" y="29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71"/>
            <p:cNvSpPr>
              <a:spLocks noChangeArrowheads="1"/>
            </p:cNvSpPr>
            <p:nvPr/>
          </p:nvSpPr>
          <p:spPr bwMode="auto">
            <a:xfrm>
              <a:off x="3557" y="305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2"/>
            <p:cNvSpPr>
              <a:spLocks noChangeArrowheads="1"/>
            </p:cNvSpPr>
            <p:nvPr/>
          </p:nvSpPr>
          <p:spPr bwMode="auto">
            <a:xfrm>
              <a:off x="3606" y="305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73"/>
            <p:cNvSpPr>
              <a:spLocks noChangeArrowheads="1"/>
            </p:cNvSpPr>
            <p:nvPr/>
          </p:nvSpPr>
          <p:spPr bwMode="auto">
            <a:xfrm>
              <a:off x="3655" y="302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74"/>
            <p:cNvSpPr>
              <a:spLocks noChangeArrowheads="1"/>
            </p:cNvSpPr>
            <p:nvPr/>
          </p:nvSpPr>
          <p:spPr bwMode="auto">
            <a:xfrm>
              <a:off x="3704" y="30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75"/>
            <p:cNvSpPr>
              <a:spLocks noChangeArrowheads="1"/>
            </p:cNvSpPr>
            <p:nvPr/>
          </p:nvSpPr>
          <p:spPr bwMode="auto">
            <a:xfrm>
              <a:off x="3753" y="30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76"/>
            <p:cNvSpPr>
              <a:spLocks noChangeArrowheads="1"/>
            </p:cNvSpPr>
            <p:nvPr/>
          </p:nvSpPr>
          <p:spPr bwMode="auto">
            <a:xfrm>
              <a:off x="3805" y="30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77"/>
            <p:cNvSpPr>
              <a:spLocks noChangeArrowheads="1"/>
            </p:cNvSpPr>
            <p:nvPr/>
          </p:nvSpPr>
          <p:spPr bwMode="auto">
            <a:xfrm>
              <a:off x="3854" y="30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78"/>
            <p:cNvSpPr>
              <a:spLocks noChangeArrowheads="1"/>
            </p:cNvSpPr>
            <p:nvPr/>
          </p:nvSpPr>
          <p:spPr bwMode="auto">
            <a:xfrm>
              <a:off x="3903" y="305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79"/>
            <p:cNvSpPr>
              <a:spLocks noChangeArrowheads="1"/>
            </p:cNvSpPr>
            <p:nvPr/>
          </p:nvSpPr>
          <p:spPr bwMode="auto">
            <a:xfrm>
              <a:off x="3952" y="30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80"/>
            <p:cNvSpPr>
              <a:spLocks noChangeArrowheads="1"/>
            </p:cNvSpPr>
            <p:nvPr/>
          </p:nvSpPr>
          <p:spPr bwMode="auto">
            <a:xfrm>
              <a:off x="4001" y="314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81"/>
            <p:cNvSpPr>
              <a:spLocks noChangeArrowheads="1"/>
            </p:cNvSpPr>
            <p:nvPr/>
          </p:nvSpPr>
          <p:spPr bwMode="auto">
            <a:xfrm>
              <a:off x="4049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82"/>
            <p:cNvSpPr>
              <a:spLocks noChangeArrowheads="1"/>
            </p:cNvSpPr>
            <p:nvPr/>
          </p:nvSpPr>
          <p:spPr bwMode="auto">
            <a:xfrm>
              <a:off x="4098" y="314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83"/>
            <p:cNvSpPr>
              <a:spLocks noChangeArrowheads="1"/>
            </p:cNvSpPr>
            <p:nvPr/>
          </p:nvSpPr>
          <p:spPr bwMode="auto">
            <a:xfrm>
              <a:off x="4147" y="313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84"/>
            <p:cNvSpPr>
              <a:spLocks noChangeArrowheads="1"/>
            </p:cNvSpPr>
            <p:nvPr/>
          </p:nvSpPr>
          <p:spPr bwMode="auto">
            <a:xfrm>
              <a:off x="4196" y="313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85"/>
            <p:cNvSpPr>
              <a:spLocks noChangeArrowheads="1"/>
            </p:cNvSpPr>
            <p:nvPr/>
          </p:nvSpPr>
          <p:spPr bwMode="auto">
            <a:xfrm>
              <a:off x="4245" y="313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86"/>
            <p:cNvSpPr>
              <a:spLocks noChangeArrowheads="1"/>
            </p:cNvSpPr>
            <p:nvPr/>
          </p:nvSpPr>
          <p:spPr bwMode="auto">
            <a:xfrm>
              <a:off x="4294" y="31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87"/>
            <p:cNvSpPr>
              <a:spLocks noChangeArrowheads="1"/>
            </p:cNvSpPr>
            <p:nvPr/>
          </p:nvSpPr>
          <p:spPr bwMode="auto">
            <a:xfrm>
              <a:off x="4343" y="315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88"/>
            <p:cNvSpPr>
              <a:spLocks noChangeArrowheads="1"/>
            </p:cNvSpPr>
            <p:nvPr/>
          </p:nvSpPr>
          <p:spPr bwMode="auto">
            <a:xfrm>
              <a:off x="4392" y="316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89"/>
            <p:cNvSpPr>
              <a:spLocks noChangeArrowheads="1"/>
            </p:cNvSpPr>
            <p:nvPr/>
          </p:nvSpPr>
          <p:spPr bwMode="auto">
            <a:xfrm>
              <a:off x="4440" y="32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90"/>
            <p:cNvSpPr>
              <a:spLocks noChangeArrowheads="1"/>
            </p:cNvSpPr>
            <p:nvPr/>
          </p:nvSpPr>
          <p:spPr bwMode="auto">
            <a:xfrm>
              <a:off x="4489" y="321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91"/>
            <p:cNvSpPr>
              <a:spLocks noChangeArrowheads="1"/>
            </p:cNvSpPr>
            <p:nvPr/>
          </p:nvSpPr>
          <p:spPr bwMode="auto">
            <a:xfrm>
              <a:off x="4538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92"/>
            <p:cNvSpPr>
              <a:spLocks noChangeArrowheads="1"/>
            </p:cNvSpPr>
            <p:nvPr/>
          </p:nvSpPr>
          <p:spPr bwMode="auto">
            <a:xfrm>
              <a:off x="4587" y="32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93"/>
            <p:cNvSpPr>
              <a:spLocks noChangeArrowheads="1"/>
            </p:cNvSpPr>
            <p:nvPr/>
          </p:nvSpPr>
          <p:spPr bwMode="auto">
            <a:xfrm>
              <a:off x="4636" y="321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94"/>
            <p:cNvSpPr>
              <a:spLocks noChangeArrowheads="1"/>
            </p:cNvSpPr>
            <p:nvPr/>
          </p:nvSpPr>
          <p:spPr bwMode="auto">
            <a:xfrm>
              <a:off x="4685" y="32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95"/>
            <p:cNvSpPr>
              <a:spLocks noChangeArrowheads="1"/>
            </p:cNvSpPr>
            <p:nvPr/>
          </p:nvSpPr>
          <p:spPr bwMode="auto">
            <a:xfrm>
              <a:off x="4734" y="3180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96"/>
            <p:cNvSpPr>
              <a:spLocks noChangeArrowheads="1"/>
            </p:cNvSpPr>
            <p:nvPr/>
          </p:nvSpPr>
          <p:spPr bwMode="auto">
            <a:xfrm>
              <a:off x="4783" y="3235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97"/>
            <p:cNvSpPr>
              <a:spLocks noChangeArrowheads="1"/>
            </p:cNvSpPr>
            <p:nvPr/>
          </p:nvSpPr>
          <p:spPr bwMode="auto">
            <a:xfrm>
              <a:off x="4831" y="32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98"/>
            <p:cNvSpPr>
              <a:spLocks noChangeArrowheads="1"/>
            </p:cNvSpPr>
            <p:nvPr/>
          </p:nvSpPr>
          <p:spPr bwMode="auto">
            <a:xfrm>
              <a:off x="4880" y="3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99"/>
            <p:cNvSpPr>
              <a:spLocks noChangeArrowheads="1"/>
            </p:cNvSpPr>
            <p:nvPr/>
          </p:nvSpPr>
          <p:spPr bwMode="auto">
            <a:xfrm>
              <a:off x="4929" y="324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100"/>
            <p:cNvSpPr>
              <a:spLocks noChangeArrowheads="1"/>
            </p:cNvSpPr>
            <p:nvPr/>
          </p:nvSpPr>
          <p:spPr bwMode="auto">
            <a:xfrm>
              <a:off x="4978" y="3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101"/>
            <p:cNvSpPr>
              <a:spLocks noChangeArrowheads="1"/>
            </p:cNvSpPr>
            <p:nvPr/>
          </p:nvSpPr>
          <p:spPr bwMode="auto">
            <a:xfrm>
              <a:off x="5027" y="325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102"/>
            <p:cNvSpPr>
              <a:spLocks noChangeArrowheads="1"/>
            </p:cNvSpPr>
            <p:nvPr/>
          </p:nvSpPr>
          <p:spPr bwMode="auto">
            <a:xfrm>
              <a:off x="5076" y="324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103"/>
            <p:cNvSpPr>
              <a:spLocks noChangeArrowheads="1"/>
            </p:cNvSpPr>
            <p:nvPr/>
          </p:nvSpPr>
          <p:spPr bwMode="auto">
            <a:xfrm>
              <a:off x="5125" y="32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104"/>
            <p:cNvSpPr>
              <a:spLocks noChangeArrowheads="1"/>
            </p:cNvSpPr>
            <p:nvPr/>
          </p:nvSpPr>
          <p:spPr bwMode="auto">
            <a:xfrm>
              <a:off x="5174" y="3305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105"/>
            <p:cNvSpPr>
              <a:spLocks noChangeArrowheads="1"/>
            </p:cNvSpPr>
            <p:nvPr/>
          </p:nvSpPr>
          <p:spPr bwMode="auto">
            <a:xfrm>
              <a:off x="5222" y="328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106"/>
            <p:cNvSpPr>
              <a:spLocks noChangeArrowheads="1"/>
            </p:cNvSpPr>
            <p:nvPr/>
          </p:nvSpPr>
          <p:spPr bwMode="auto">
            <a:xfrm>
              <a:off x="5271" y="32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107"/>
            <p:cNvSpPr>
              <a:spLocks noChangeArrowheads="1"/>
            </p:cNvSpPr>
            <p:nvPr/>
          </p:nvSpPr>
          <p:spPr bwMode="auto">
            <a:xfrm>
              <a:off x="5320" y="331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108"/>
            <p:cNvSpPr>
              <a:spLocks noChangeArrowheads="1"/>
            </p:cNvSpPr>
            <p:nvPr/>
          </p:nvSpPr>
          <p:spPr bwMode="auto">
            <a:xfrm>
              <a:off x="5369" y="331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109"/>
            <p:cNvSpPr>
              <a:spLocks noChangeArrowheads="1"/>
            </p:cNvSpPr>
            <p:nvPr/>
          </p:nvSpPr>
          <p:spPr bwMode="auto">
            <a:xfrm>
              <a:off x="5421" y="331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110"/>
            <p:cNvSpPr>
              <a:spLocks noChangeArrowheads="1"/>
            </p:cNvSpPr>
            <p:nvPr/>
          </p:nvSpPr>
          <p:spPr bwMode="auto">
            <a:xfrm>
              <a:off x="5470" y="328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111"/>
            <p:cNvSpPr>
              <a:spLocks noChangeArrowheads="1"/>
            </p:cNvSpPr>
            <p:nvPr/>
          </p:nvSpPr>
          <p:spPr bwMode="auto">
            <a:xfrm>
              <a:off x="5519" y="334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11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11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14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115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6"/>
            <p:cNvSpPr>
              <a:spLocks noChangeArrowheads="1"/>
            </p:cNvSpPr>
            <p:nvPr/>
          </p:nvSpPr>
          <p:spPr bwMode="auto">
            <a:xfrm rot="16200000">
              <a:off x="236" y="241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117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118"/>
            <p:cNvSpPr>
              <a:spLocks noChangeArrowheads="1"/>
            </p:cNvSpPr>
            <p:nvPr/>
          </p:nvSpPr>
          <p:spPr bwMode="auto">
            <a:xfrm rot="16200000">
              <a:off x="193" y="1404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Line 11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20"/>
            <p:cNvSpPr>
              <a:spLocks noChangeArrowheads="1"/>
            </p:cNvSpPr>
            <p:nvPr/>
          </p:nvSpPr>
          <p:spPr bwMode="auto">
            <a:xfrm rot="16200000">
              <a:off x="194" y="393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121"/>
            <p:cNvSpPr>
              <a:spLocks noChangeArrowheads="1"/>
            </p:cNvSpPr>
            <p:nvPr/>
          </p:nvSpPr>
          <p:spPr bwMode="auto">
            <a:xfrm rot="16200000">
              <a:off x="-508" y="1889"/>
              <a:ext cx="140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Deaths per 100,000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Line 122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23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24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Line 125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6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Line 127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28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Line 129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30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131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32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Line 13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134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0" name="Rectangle 135"/>
            <p:cNvSpPr>
              <a:spLocks noChangeArrowheads="1"/>
            </p:cNvSpPr>
            <p:nvPr/>
          </p:nvSpPr>
          <p:spPr bwMode="auto">
            <a:xfrm>
              <a:off x="1117" y="3937"/>
              <a:ext cx="41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 in National Income Distribution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Rectangle 136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2590800" y="665164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Rectangle 354"/>
          <p:cNvSpPr>
            <a:spLocks noChangeArrowheads="1"/>
          </p:cNvSpPr>
          <p:nvPr/>
        </p:nvSpPr>
        <p:spPr bwMode="auto">
          <a:xfrm>
            <a:off x="2799607" y="6553200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Mortality Rates vs.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Aged 50-54 in 2014</a:t>
            </a:r>
          </a:p>
        </p:txBody>
      </p:sp>
    </p:spTree>
    <p:extLst>
      <p:ext uri="{BB962C8B-B14F-4D97-AF65-F5344CB8AC3E}">
        <p14:creationId xmlns:p14="http://schemas.microsoft.com/office/powerpoint/2010/main" val="14451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5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278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9"/>
              <p:cNvSpPr>
                <a:spLocks noChangeShapeType="1"/>
              </p:cNvSpPr>
              <p:nvPr/>
            </p:nvSpPr>
            <p:spPr bwMode="auto">
              <a:xfrm>
                <a:off x="548" y="256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10"/>
              <p:cNvSpPr>
                <a:spLocks noChangeShapeType="1"/>
              </p:cNvSpPr>
              <p:nvPr/>
            </p:nvSpPr>
            <p:spPr bwMode="auto">
              <a:xfrm>
                <a:off x="548" y="154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1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12"/>
              <p:cNvSpPr>
                <a:spLocks noChangeArrowheads="1"/>
              </p:cNvSpPr>
              <p:nvPr/>
            </p:nvSpPr>
            <p:spPr bwMode="auto">
              <a:xfrm>
                <a:off x="670" y="10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Oval 13"/>
              <p:cNvSpPr>
                <a:spLocks noChangeArrowheads="1"/>
              </p:cNvSpPr>
              <p:nvPr/>
            </p:nvSpPr>
            <p:spPr bwMode="auto">
              <a:xfrm>
                <a:off x="719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Oval 14"/>
              <p:cNvSpPr>
                <a:spLocks noChangeArrowheads="1"/>
              </p:cNvSpPr>
              <p:nvPr/>
            </p:nvSpPr>
            <p:spPr bwMode="auto">
              <a:xfrm>
                <a:off x="768" y="17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Oval 15"/>
              <p:cNvSpPr>
                <a:spLocks noChangeArrowheads="1"/>
              </p:cNvSpPr>
              <p:nvPr/>
            </p:nvSpPr>
            <p:spPr bwMode="auto">
              <a:xfrm>
                <a:off x="817" y="1717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Oval 16"/>
              <p:cNvSpPr>
                <a:spLocks noChangeArrowheads="1"/>
              </p:cNvSpPr>
              <p:nvPr/>
            </p:nvSpPr>
            <p:spPr bwMode="auto">
              <a:xfrm>
                <a:off x="866" y="185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Oval 17"/>
              <p:cNvSpPr>
                <a:spLocks noChangeArrowheads="1"/>
              </p:cNvSpPr>
              <p:nvPr/>
            </p:nvSpPr>
            <p:spPr bwMode="auto">
              <a:xfrm>
                <a:off x="915" y="18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18"/>
              <p:cNvSpPr>
                <a:spLocks noChangeArrowheads="1"/>
              </p:cNvSpPr>
              <p:nvPr/>
            </p:nvSpPr>
            <p:spPr bwMode="auto">
              <a:xfrm>
                <a:off x="963" y="19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19"/>
              <p:cNvSpPr>
                <a:spLocks noChangeArrowheads="1"/>
              </p:cNvSpPr>
              <p:nvPr/>
            </p:nvSpPr>
            <p:spPr bwMode="auto">
              <a:xfrm>
                <a:off x="1012" y="20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Oval 20"/>
              <p:cNvSpPr>
                <a:spLocks noChangeArrowheads="1"/>
              </p:cNvSpPr>
              <p:nvPr/>
            </p:nvSpPr>
            <p:spPr bwMode="auto">
              <a:xfrm>
                <a:off x="1061" y="20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Oval 21"/>
              <p:cNvSpPr>
                <a:spLocks noChangeArrowheads="1"/>
              </p:cNvSpPr>
              <p:nvPr/>
            </p:nvSpPr>
            <p:spPr bwMode="auto">
              <a:xfrm>
                <a:off x="1110" y="210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Oval 22"/>
              <p:cNvSpPr>
                <a:spLocks noChangeArrowheads="1"/>
              </p:cNvSpPr>
              <p:nvPr/>
            </p:nvSpPr>
            <p:spPr bwMode="auto">
              <a:xfrm>
                <a:off x="1159" y="215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Oval 23"/>
              <p:cNvSpPr>
                <a:spLocks noChangeArrowheads="1"/>
              </p:cNvSpPr>
              <p:nvPr/>
            </p:nvSpPr>
            <p:spPr bwMode="auto">
              <a:xfrm>
                <a:off x="1208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Oval 24"/>
              <p:cNvSpPr>
                <a:spLocks noChangeArrowheads="1"/>
              </p:cNvSpPr>
              <p:nvPr/>
            </p:nvSpPr>
            <p:spPr bwMode="auto">
              <a:xfrm>
                <a:off x="1257" y="239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Oval 25"/>
              <p:cNvSpPr>
                <a:spLocks noChangeArrowheads="1"/>
              </p:cNvSpPr>
              <p:nvPr/>
            </p:nvSpPr>
            <p:spPr bwMode="auto">
              <a:xfrm>
                <a:off x="1306" y="2254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Oval 26"/>
              <p:cNvSpPr>
                <a:spLocks noChangeArrowheads="1"/>
              </p:cNvSpPr>
              <p:nvPr/>
            </p:nvSpPr>
            <p:spPr bwMode="auto">
              <a:xfrm>
                <a:off x="1354" y="228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27"/>
              <p:cNvSpPr>
                <a:spLocks noChangeArrowheads="1"/>
              </p:cNvSpPr>
              <p:nvPr/>
            </p:nvSpPr>
            <p:spPr bwMode="auto">
              <a:xfrm>
                <a:off x="1403" y="23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Oval 28"/>
              <p:cNvSpPr>
                <a:spLocks noChangeArrowheads="1"/>
              </p:cNvSpPr>
              <p:nvPr/>
            </p:nvSpPr>
            <p:spPr bwMode="auto">
              <a:xfrm>
                <a:off x="1452" y="233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Oval 29"/>
              <p:cNvSpPr>
                <a:spLocks noChangeArrowheads="1"/>
              </p:cNvSpPr>
              <p:nvPr/>
            </p:nvSpPr>
            <p:spPr bwMode="auto">
              <a:xfrm>
                <a:off x="1501" y="23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Oval 30"/>
              <p:cNvSpPr>
                <a:spLocks noChangeArrowheads="1"/>
              </p:cNvSpPr>
              <p:nvPr/>
            </p:nvSpPr>
            <p:spPr bwMode="auto">
              <a:xfrm>
                <a:off x="1550" y="24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Oval 31"/>
              <p:cNvSpPr>
                <a:spLocks noChangeArrowheads="1"/>
              </p:cNvSpPr>
              <p:nvPr/>
            </p:nvSpPr>
            <p:spPr bwMode="auto">
              <a:xfrm>
                <a:off x="1599" y="241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Oval 32"/>
              <p:cNvSpPr>
                <a:spLocks noChangeArrowheads="1"/>
              </p:cNvSpPr>
              <p:nvPr/>
            </p:nvSpPr>
            <p:spPr bwMode="auto">
              <a:xfrm>
                <a:off x="1648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Oval 33"/>
              <p:cNvSpPr>
                <a:spLocks noChangeArrowheads="1"/>
              </p:cNvSpPr>
              <p:nvPr/>
            </p:nvSpPr>
            <p:spPr bwMode="auto">
              <a:xfrm>
                <a:off x="1697" y="243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Oval 34"/>
              <p:cNvSpPr>
                <a:spLocks noChangeArrowheads="1"/>
              </p:cNvSpPr>
              <p:nvPr/>
            </p:nvSpPr>
            <p:spPr bwMode="auto">
              <a:xfrm>
                <a:off x="1745" y="248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Oval 35"/>
              <p:cNvSpPr>
                <a:spLocks noChangeArrowheads="1"/>
              </p:cNvSpPr>
              <p:nvPr/>
            </p:nvSpPr>
            <p:spPr bwMode="auto">
              <a:xfrm>
                <a:off x="1794" y="25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36"/>
              <p:cNvSpPr>
                <a:spLocks noChangeArrowheads="1"/>
              </p:cNvSpPr>
              <p:nvPr/>
            </p:nvSpPr>
            <p:spPr bwMode="auto">
              <a:xfrm>
                <a:off x="1843" y="25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37"/>
              <p:cNvSpPr>
                <a:spLocks noChangeArrowheads="1"/>
              </p:cNvSpPr>
              <p:nvPr/>
            </p:nvSpPr>
            <p:spPr bwMode="auto">
              <a:xfrm>
                <a:off x="1892" y="25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Oval 38"/>
              <p:cNvSpPr>
                <a:spLocks noChangeArrowheads="1"/>
              </p:cNvSpPr>
              <p:nvPr/>
            </p:nvSpPr>
            <p:spPr bwMode="auto">
              <a:xfrm>
                <a:off x="1941" y="254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Oval 39"/>
              <p:cNvSpPr>
                <a:spLocks noChangeArrowheads="1"/>
              </p:cNvSpPr>
              <p:nvPr/>
            </p:nvSpPr>
            <p:spPr bwMode="auto">
              <a:xfrm>
                <a:off x="1990" y="266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Oval 40"/>
              <p:cNvSpPr>
                <a:spLocks noChangeArrowheads="1"/>
              </p:cNvSpPr>
              <p:nvPr/>
            </p:nvSpPr>
            <p:spPr bwMode="auto">
              <a:xfrm>
                <a:off x="2039" y="26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Oval 41"/>
              <p:cNvSpPr>
                <a:spLocks noChangeArrowheads="1"/>
              </p:cNvSpPr>
              <p:nvPr/>
            </p:nvSpPr>
            <p:spPr bwMode="auto">
              <a:xfrm>
                <a:off x="2088" y="2694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Oval 42"/>
              <p:cNvSpPr>
                <a:spLocks noChangeArrowheads="1"/>
              </p:cNvSpPr>
              <p:nvPr/>
            </p:nvSpPr>
            <p:spPr bwMode="auto">
              <a:xfrm>
                <a:off x="2140" y="25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Oval 43"/>
              <p:cNvSpPr>
                <a:spLocks noChangeArrowheads="1"/>
              </p:cNvSpPr>
              <p:nvPr/>
            </p:nvSpPr>
            <p:spPr bwMode="auto">
              <a:xfrm>
                <a:off x="2189" y="272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Oval 44"/>
              <p:cNvSpPr>
                <a:spLocks noChangeArrowheads="1"/>
              </p:cNvSpPr>
              <p:nvPr/>
            </p:nvSpPr>
            <p:spPr bwMode="auto">
              <a:xfrm>
                <a:off x="2238" y="26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45"/>
              <p:cNvSpPr>
                <a:spLocks noChangeArrowheads="1"/>
              </p:cNvSpPr>
              <p:nvPr/>
            </p:nvSpPr>
            <p:spPr bwMode="auto">
              <a:xfrm>
                <a:off x="2287" y="269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46"/>
              <p:cNvSpPr>
                <a:spLocks noChangeArrowheads="1"/>
              </p:cNvSpPr>
              <p:nvPr/>
            </p:nvSpPr>
            <p:spPr bwMode="auto">
              <a:xfrm>
                <a:off x="2335" y="27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47"/>
              <p:cNvSpPr>
                <a:spLocks noChangeArrowheads="1"/>
              </p:cNvSpPr>
              <p:nvPr/>
            </p:nvSpPr>
            <p:spPr bwMode="auto">
              <a:xfrm>
                <a:off x="2384" y="26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48"/>
              <p:cNvSpPr>
                <a:spLocks noChangeArrowheads="1"/>
              </p:cNvSpPr>
              <p:nvPr/>
            </p:nvSpPr>
            <p:spPr bwMode="auto">
              <a:xfrm>
                <a:off x="2433" y="2754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49"/>
              <p:cNvSpPr>
                <a:spLocks noChangeArrowheads="1"/>
              </p:cNvSpPr>
              <p:nvPr/>
            </p:nvSpPr>
            <p:spPr bwMode="auto">
              <a:xfrm>
                <a:off x="2482" y="27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50"/>
              <p:cNvSpPr>
                <a:spLocks noChangeArrowheads="1"/>
              </p:cNvSpPr>
              <p:nvPr/>
            </p:nvSpPr>
            <p:spPr bwMode="auto">
              <a:xfrm>
                <a:off x="2531" y="2754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51"/>
              <p:cNvSpPr>
                <a:spLocks noChangeArrowheads="1"/>
              </p:cNvSpPr>
              <p:nvPr/>
            </p:nvSpPr>
            <p:spPr bwMode="auto">
              <a:xfrm>
                <a:off x="2580" y="285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52"/>
              <p:cNvSpPr>
                <a:spLocks noChangeArrowheads="1"/>
              </p:cNvSpPr>
              <p:nvPr/>
            </p:nvSpPr>
            <p:spPr bwMode="auto">
              <a:xfrm>
                <a:off x="2629" y="28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53"/>
              <p:cNvSpPr>
                <a:spLocks noChangeArrowheads="1"/>
              </p:cNvSpPr>
              <p:nvPr/>
            </p:nvSpPr>
            <p:spPr bwMode="auto">
              <a:xfrm>
                <a:off x="2678" y="277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54"/>
              <p:cNvSpPr>
                <a:spLocks noChangeArrowheads="1"/>
              </p:cNvSpPr>
              <p:nvPr/>
            </p:nvSpPr>
            <p:spPr bwMode="auto">
              <a:xfrm>
                <a:off x="2726" y="28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55"/>
              <p:cNvSpPr>
                <a:spLocks noChangeArrowheads="1"/>
              </p:cNvSpPr>
              <p:nvPr/>
            </p:nvSpPr>
            <p:spPr bwMode="auto">
              <a:xfrm>
                <a:off x="2775" y="28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56"/>
              <p:cNvSpPr>
                <a:spLocks noChangeArrowheads="1"/>
              </p:cNvSpPr>
              <p:nvPr/>
            </p:nvSpPr>
            <p:spPr bwMode="auto">
              <a:xfrm>
                <a:off x="2824" y="28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Oval 57"/>
              <p:cNvSpPr>
                <a:spLocks noChangeArrowheads="1"/>
              </p:cNvSpPr>
              <p:nvPr/>
            </p:nvSpPr>
            <p:spPr bwMode="auto">
              <a:xfrm>
                <a:off x="2873" y="28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58"/>
              <p:cNvSpPr>
                <a:spLocks noChangeArrowheads="1"/>
              </p:cNvSpPr>
              <p:nvPr/>
            </p:nvSpPr>
            <p:spPr bwMode="auto">
              <a:xfrm>
                <a:off x="2922" y="296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59"/>
              <p:cNvSpPr>
                <a:spLocks noChangeArrowheads="1"/>
              </p:cNvSpPr>
              <p:nvPr/>
            </p:nvSpPr>
            <p:spPr bwMode="auto">
              <a:xfrm>
                <a:off x="2971" y="28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60"/>
              <p:cNvSpPr>
                <a:spLocks noChangeArrowheads="1"/>
              </p:cNvSpPr>
              <p:nvPr/>
            </p:nvSpPr>
            <p:spPr bwMode="auto">
              <a:xfrm>
                <a:off x="3020" y="29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61"/>
              <p:cNvSpPr>
                <a:spLocks noChangeArrowheads="1"/>
              </p:cNvSpPr>
              <p:nvPr/>
            </p:nvSpPr>
            <p:spPr bwMode="auto">
              <a:xfrm>
                <a:off x="3069" y="2921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62"/>
              <p:cNvSpPr>
                <a:spLocks noChangeArrowheads="1"/>
              </p:cNvSpPr>
              <p:nvPr/>
            </p:nvSpPr>
            <p:spPr bwMode="auto">
              <a:xfrm>
                <a:off x="3117" y="28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63"/>
              <p:cNvSpPr>
                <a:spLocks noChangeArrowheads="1"/>
              </p:cNvSpPr>
              <p:nvPr/>
            </p:nvSpPr>
            <p:spPr bwMode="auto">
              <a:xfrm>
                <a:off x="3166" y="29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64"/>
              <p:cNvSpPr>
                <a:spLocks noChangeArrowheads="1"/>
              </p:cNvSpPr>
              <p:nvPr/>
            </p:nvSpPr>
            <p:spPr bwMode="auto">
              <a:xfrm>
                <a:off x="3215" y="29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Oval 65"/>
              <p:cNvSpPr>
                <a:spLocks noChangeArrowheads="1"/>
              </p:cNvSpPr>
              <p:nvPr/>
            </p:nvSpPr>
            <p:spPr bwMode="auto">
              <a:xfrm>
                <a:off x="3264" y="29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Oval 66"/>
              <p:cNvSpPr>
                <a:spLocks noChangeArrowheads="1"/>
              </p:cNvSpPr>
              <p:nvPr/>
            </p:nvSpPr>
            <p:spPr bwMode="auto">
              <a:xfrm>
                <a:off x="3313" y="29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Oval 67"/>
              <p:cNvSpPr>
                <a:spLocks noChangeArrowheads="1"/>
              </p:cNvSpPr>
              <p:nvPr/>
            </p:nvSpPr>
            <p:spPr bwMode="auto">
              <a:xfrm>
                <a:off x="3362" y="299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Oval 68"/>
              <p:cNvSpPr>
                <a:spLocks noChangeArrowheads="1"/>
              </p:cNvSpPr>
              <p:nvPr/>
            </p:nvSpPr>
            <p:spPr bwMode="auto">
              <a:xfrm>
                <a:off x="3411" y="29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Oval 69"/>
              <p:cNvSpPr>
                <a:spLocks noChangeArrowheads="1"/>
              </p:cNvSpPr>
              <p:nvPr/>
            </p:nvSpPr>
            <p:spPr bwMode="auto">
              <a:xfrm>
                <a:off x="3459" y="3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70"/>
              <p:cNvSpPr>
                <a:spLocks noChangeArrowheads="1"/>
              </p:cNvSpPr>
              <p:nvPr/>
            </p:nvSpPr>
            <p:spPr bwMode="auto">
              <a:xfrm>
                <a:off x="3508" y="29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Oval 71"/>
              <p:cNvSpPr>
                <a:spLocks noChangeArrowheads="1"/>
              </p:cNvSpPr>
              <p:nvPr/>
            </p:nvSpPr>
            <p:spPr bwMode="auto">
              <a:xfrm>
                <a:off x="3557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72"/>
              <p:cNvSpPr>
                <a:spLocks noChangeArrowheads="1"/>
              </p:cNvSpPr>
              <p:nvPr/>
            </p:nvSpPr>
            <p:spPr bwMode="auto">
              <a:xfrm>
                <a:off x="3606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73"/>
              <p:cNvSpPr>
                <a:spLocks noChangeArrowheads="1"/>
              </p:cNvSpPr>
              <p:nvPr/>
            </p:nvSpPr>
            <p:spPr bwMode="auto">
              <a:xfrm>
                <a:off x="3655" y="302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Oval 74"/>
              <p:cNvSpPr>
                <a:spLocks noChangeArrowheads="1"/>
              </p:cNvSpPr>
              <p:nvPr/>
            </p:nvSpPr>
            <p:spPr bwMode="auto">
              <a:xfrm>
                <a:off x="3704" y="30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Oval 75"/>
              <p:cNvSpPr>
                <a:spLocks noChangeArrowheads="1"/>
              </p:cNvSpPr>
              <p:nvPr/>
            </p:nvSpPr>
            <p:spPr bwMode="auto">
              <a:xfrm>
                <a:off x="3753" y="30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76"/>
              <p:cNvSpPr>
                <a:spLocks noChangeArrowheads="1"/>
              </p:cNvSpPr>
              <p:nvPr/>
            </p:nvSpPr>
            <p:spPr bwMode="auto">
              <a:xfrm>
                <a:off x="3805" y="30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Oval 77"/>
              <p:cNvSpPr>
                <a:spLocks noChangeArrowheads="1"/>
              </p:cNvSpPr>
              <p:nvPr/>
            </p:nvSpPr>
            <p:spPr bwMode="auto">
              <a:xfrm>
                <a:off x="3854" y="30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78"/>
              <p:cNvSpPr>
                <a:spLocks noChangeArrowheads="1"/>
              </p:cNvSpPr>
              <p:nvPr/>
            </p:nvSpPr>
            <p:spPr bwMode="auto">
              <a:xfrm>
                <a:off x="3903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79"/>
              <p:cNvSpPr>
                <a:spLocks noChangeArrowheads="1"/>
              </p:cNvSpPr>
              <p:nvPr/>
            </p:nvSpPr>
            <p:spPr bwMode="auto">
              <a:xfrm>
                <a:off x="3952" y="30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Oval 80"/>
              <p:cNvSpPr>
                <a:spLocks noChangeArrowheads="1"/>
              </p:cNvSpPr>
              <p:nvPr/>
            </p:nvSpPr>
            <p:spPr bwMode="auto">
              <a:xfrm>
                <a:off x="4001" y="314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81"/>
              <p:cNvSpPr>
                <a:spLocks noChangeArrowheads="1"/>
              </p:cNvSpPr>
              <p:nvPr/>
            </p:nvSpPr>
            <p:spPr bwMode="auto">
              <a:xfrm>
                <a:off x="4049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82"/>
              <p:cNvSpPr>
                <a:spLocks noChangeArrowheads="1"/>
              </p:cNvSpPr>
              <p:nvPr/>
            </p:nvSpPr>
            <p:spPr bwMode="auto">
              <a:xfrm>
                <a:off x="4098" y="314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Oval 83"/>
              <p:cNvSpPr>
                <a:spLocks noChangeArrowheads="1"/>
              </p:cNvSpPr>
              <p:nvPr/>
            </p:nvSpPr>
            <p:spPr bwMode="auto">
              <a:xfrm>
                <a:off x="4147" y="313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Oval 84"/>
              <p:cNvSpPr>
                <a:spLocks noChangeArrowheads="1"/>
              </p:cNvSpPr>
              <p:nvPr/>
            </p:nvSpPr>
            <p:spPr bwMode="auto">
              <a:xfrm>
                <a:off x="4196" y="313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85"/>
              <p:cNvSpPr>
                <a:spLocks noChangeArrowheads="1"/>
              </p:cNvSpPr>
              <p:nvPr/>
            </p:nvSpPr>
            <p:spPr bwMode="auto">
              <a:xfrm>
                <a:off x="4245" y="313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86"/>
              <p:cNvSpPr>
                <a:spLocks noChangeArrowheads="1"/>
              </p:cNvSpPr>
              <p:nvPr/>
            </p:nvSpPr>
            <p:spPr bwMode="auto">
              <a:xfrm>
                <a:off x="4294" y="31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87"/>
              <p:cNvSpPr>
                <a:spLocks noChangeArrowheads="1"/>
              </p:cNvSpPr>
              <p:nvPr/>
            </p:nvSpPr>
            <p:spPr bwMode="auto">
              <a:xfrm>
                <a:off x="4343" y="315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88"/>
              <p:cNvSpPr>
                <a:spLocks noChangeArrowheads="1"/>
              </p:cNvSpPr>
              <p:nvPr/>
            </p:nvSpPr>
            <p:spPr bwMode="auto">
              <a:xfrm>
                <a:off x="4392" y="31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89"/>
              <p:cNvSpPr>
                <a:spLocks noChangeArrowheads="1"/>
              </p:cNvSpPr>
              <p:nvPr/>
            </p:nvSpPr>
            <p:spPr bwMode="auto">
              <a:xfrm>
                <a:off x="4440" y="32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90"/>
              <p:cNvSpPr>
                <a:spLocks noChangeArrowheads="1"/>
              </p:cNvSpPr>
              <p:nvPr/>
            </p:nvSpPr>
            <p:spPr bwMode="auto">
              <a:xfrm>
                <a:off x="4489" y="321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91"/>
              <p:cNvSpPr>
                <a:spLocks noChangeArrowheads="1"/>
              </p:cNvSpPr>
              <p:nvPr/>
            </p:nvSpPr>
            <p:spPr bwMode="auto">
              <a:xfrm>
                <a:off x="4538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92"/>
              <p:cNvSpPr>
                <a:spLocks noChangeArrowheads="1"/>
              </p:cNvSpPr>
              <p:nvPr/>
            </p:nvSpPr>
            <p:spPr bwMode="auto">
              <a:xfrm>
                <a:off x="4587" y="32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93"/>
              <p:cNvSpPr>
                <a:spLocks noChangeArrowheads="1"/>
              </p:cNvSpPr>
              <p:nvPr/>
            </p:nvSpPr>
            <p:spPr bwMode="auto">
              <a:xfrm>
                <a:off x="4636" y="321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94"/>
              <p:cNvSpPr>
                <a:spLocks noChangeArrowheads="1"/>
              </p:cNvSpPr>
              <p:nvPr/>
            </p:nvSpPr>
            <p:spPr bwMode="auto">
              <a:xfrm>
                <a:off x="4685" y="32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95"/>
              <p:cNvSpPr>
                <a:spLocks noChangeArrowheads="1"/>
              </p:cNvSpPr>
              <p:nvPr/>
            </p:nvSpPr>
            <p:spPr bwMode="auto">
              <a:xfrm>
                <a:off x="4734" y="318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96"/>
              <p:cNvSpPr>
                <a:spLocks noChangeArrowheads="1"/>
              </p:cNvSpPr>
              <p:nvPr/>
            </p:nvSpPr>
            <p:spPr bwMode="auto">
              <a:xfrm>
                <a:off x="4783" y="3235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97"/>
              <p:cNvSpPr>
                <a:spLocks noChangeArrowheads="1"/>
              </p:cNvSpPr>
              <p:nvPr/>
            </p:nvSpPr>
            <p:spPr bwMode="auto">
              <a:xfrm>
                <a:off x="4831" y="32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98"/>
              <p:cNvSpPr>
                <a:spLocks noChangeArrowheads="1"/>
              </p:cNvSpPr>
              <p:nvPr/>
            </p:nvSpPr>
            <p:spPr bwMode="auto">
              <a:xfrm>
                <a:off x="4880" y="3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99"/>
              <p:cNvSpPr>
                <a:spLocks noChangeArrowheads="1"/>
              </p:cNvSpPr>
              <p:nvPr/>
            </p:nvSpPr>
            <p:spPr bwMode="auto">
              <a:xfrm>
                <a:off x="4929" y="32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100"/>
              <p:cNvSpPr>
                <a:spLocks noChangeArrowheads="1"/>
              </p:cNvSpPr>
              <p:nvPr/>
            </p:nvSpPr>
            <p:spPr bwMode="auto">
              <a:xfrm>
                <a:off x="4978" y="3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101"/>
              <p:cNvSpPr>
                <a:spLocks noChangeArrowheads="1"/>
              </p:cNvSpPr>
              <p:nvPr/>
            </p:nvSpPr>
            <p:spPr bwMode="auto">
              <a:xfrm>
                <a:off x="5027" y="325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102"/>
              <p:cNvSpPr>
                <a:spLocks noChangeArrowheads="1"/>
              </p:cNvSpPr>
              <p:nvPr/>
            </p:nvSpPr>
            <p:spPr bwMode="auto">
              <a:xfrm>
                <a:off x="5076" y="32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103"/>
              <p:cNvSpPr>
                <a:spLocks noChangeArrowheads="1"/>
              </p:cNvSpPr>
              <p:nvPr/>
            </p:nvSpPr>
            <p:spPr bwMode="auto">
              <a:xfrm>
                <a:off x="5125" y="32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104"/>
              <p:cNvSpPr>
                <a:spLocks noChangeArrowheads="1"/>
              </p:cNvSpPr>
              <p:nvPr/>
            </p:nvSpPr>
            <p:spPr bwMode="auto">
              <a:xfrm>
                <a:off x="5174" y="3305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Oval 105"/>
              <p:cNvSpPr>
                <a:spLocks noChangeArrowheads="1"/>
              </p:cNvSpPr>
              <p:nvPr/>
            </p:nvSpPr>
            <p:spPr bwMode="auto">
              <a:xfrm>
                <a:off x="5222" y="32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106"/>
              <p:cNvSpPr>
                <a:spLocks noChangeArrowheads="1"/>
              </p:cNvSpPr>
              <p:nvPr/>
            </p:nvSpPr>
            <p:spPr bwMode="auto">
              <a:xfrm>
                <a:off x="5271" y="3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Oval 107"/>
              <p:cNvSpPr>
                <a:spLocks noChangeArrowheads="1"/>
              </p:cNvSpPr>
              <p:nvPr/>
            </p:nvSpPr>
            <p:spPr bwMode="auto">
              <a:xfrm>
                <a:off x="5320" y="331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Oval 108"/>
              <p:cNvSpPr>
                <a:spLocks noChangeArrowheads="1"/>
              </p:cNvSpPr>
              <p:nvPr/>
            </p:nvSpPr>
            <p:spPr bwMode="auto">
              <a:xfrm>
                <a:off x="5369" y="331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Oval 109"/>
              <p:cNvSpPr>
                <a:spLocks noChangeArrowheads="1"/>
              </p:cNvSpPr>
              <p:nvPr/>
            </p:nvSpPr>
            <p:spPr bwMode="auto">
              <a:xfrm>
                <a:off x="5421" y="331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Oval 110"/>
              <p:cNvSpPr>
                <a:spLocks noChangeArrowheads="1"/>
              </p:cNvSpPr>
              <p:nvPr/>
            </p:nvSpPr>
            <p:spPr bwMode="auto">
              <a:xfrm>
                <a:off x="5470" y="32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Oval 111"/>
              <p:cNvSpPr>
                <a:spLocks noChangeArrowheads="1"/>
              </p:cNvSpPr>
              <p:nvPr/>
            </p:nvSpPr>
            <p:spPr bwMode="auto">
              <a:xfrm>
                <a:off x="5519" y="334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Oval 112"/>
              <p:cNvSpPr>
                <a:spLocks noChangeArrowheads="1"/>
              </p:cNvSpPr>
              <p:nvPr/>
            </p:nvSpPr>
            <p:spPr bwMode="auto">
              <a:xfrm>
                <a:off x="670" y="10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Oval 113"/>
              <p:cNvSpPr>
                <a:spLocks noChangeArrowheads="1"/>
              </p:cNvSpPr>
              <p:nvPr/>
            </p:nvSpPr>
            <p:spPr bwMode="auto">
              <a:xfrm>
                <a:off x="719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Oval 114"/>
              <p:cNvSpPr>
                <a:spLocks noChangeArrowheads="1"/>
              </p:cNvSpPr>
              <p:nvPr/>
            </p:nvSpPr>
            <p:spPr bwMode="auto">
              <a:xfrm>
                <a:off x="768" y="152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Oval 115"/>
              <p:cNvSpPr>
                <a:spLocks noChangeArrowheads="1"/>
              </p:cNvSpPr>
              <p:nvPr/>
            </p:nvSpPr>
            <p:spPr bwMode="auto">
              <a:xfrm>
                <a:off x="817" y="16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Oval 116"/>
              <p:cNvSpPr>
                <a:spLocks noChangeArrowheads="1"/>
              </p:cNvSpPr>
              <p:nvPr/>
            </p:nvSpPr>
            <p:spPr bwMode="auto">
              <a:xfrm>
                <a:off x="866" y="17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Oval 117"/>
              <p:cNvSpPr>
                <a:spLocks noChangeArrowheads="1"/>
              </p:cNvSpPr>
              <p:nvPr/>
            </p:nvSpPr>
            <p:spPr bwMode="auto">
              <a:xfrm>
                <a:off x="915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Oval 118"/>
              <p:cNvSpPr>
                <a:spLocks noChangeArrowheads="1"/>
              </p:cNvSpPr>
              <p:nvPr/>
            </p:nvSpPr>
            <p:spPr bwMode="auto">
              <a:xfrm>
                <a:off x="963" y="195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Oval 119"/>
              <p:cNvSpPr>
                <a:spLocks noChangeArrowheads="1"/>
              </p:cNvSpPr>
              <p:nvPr/>
            </p:nvSpPr>
            <p:spPr bwMode="auto">
              <a:xfrm>
                <a:off x="1012" y="20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Oval 120"/>
              <p:cNvSpPr>
                <a:spLocks noChangeArrowheads="1"/>
              </p:cNvSpPr>
              <p:nvPr/>
            </p:nvSpPr>
            <p:spPr bwMode="auto">
              <a:xfrm>
                <a:off x="1061" y="19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Oval 121"/>
              <p:cNvSpPr>
                <a:spLocks noChangeArrowheads="1"/>
              </p:cNvSpPr>
              <p:nvPr/>
            </p:nvSpPr>
            <p:spPr bwMode="auto">
              <a:xfrm>
                <a:off x="1110" y="20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Oval 122"/>
              <p:cNvSpPr>
                <a:spLocks noChangeArrowheads="1"/>
              </p:cNvSpPr>
              <p:nvPr/>
            </p:nvSpPr>
            <p:spPr bwMode="auto">
              <a:xfrm>
                <a:off x="1159" y="209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Oval 123"/>
              <p:cNvSpPr>
                <a:spLocks noChangeArrowheads="1"/>
              </p:cNvSpPr>
              <p:nvPr/>
            </p:nvSpPr>
            <p:spPr bwMode="auto">
              <a:xfrm>
                <a:off x="1208" y="215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Oval 124"/>
              <p:cNvSpPr>
                <a:spLocks noChangeArrowheads="1"/>
              </p:cNvSpPr>
              <p:nvPr/>
            </p:nvSpPr>
            <p:spPr bwMode="auto">
              <a:xfrm>
                <a:off x="1257" y="210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Oval 125"/>
              <p:cNvSpPr>
                <a:spLocks noChangeArrowheads="1"/>
              </p:cNvSpPr>
              <p:nvPr/>
            </p:nvSpPr>
            <p:spPr bwMode="auto">
              <a:xfrm>
                <a:off x="1306" y="214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126"/>
              <p:cNvSpPr>
                <a:spLocks noChangeArrowheads="1"/>
              </p:cNvSpPr>
              <p:nvPr/>
            </p:nvSpPr>
            <p:spPr bwMode="auto">
              <a:xfrm>
                <a:off x="1354" y="223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Oval 127"/>
              <p:cNvSpPr>
                <a:spLocks noChangeArrowheads="1"/>
              </p:cNvSpPr>
              <p:nvPr/>
            </p:nvSpPr>
            <p:spPr bwMode="auto">
              <a:xfrm>
                <a:off x="1403" y="216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Oval 128"/>
              <p:cNvSpPr>
                <a:spLocks noChangeArrowheads="1"/>
              </p:cNvSpPr>
              <p:nvPr/>
            </p:nvSpPr>
            <p:spPr bwMode="auto">
              <a:xfrm>
                <a:off x="1452" y="220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Oval 129"/>
              <p:cNvSpPr>
                <a:spLocks noChangeArrowheads="1"/>
              </p:cNvSpPr>
              <p:nvPr/>
            </p:nvSpPr>
            <p:spPr bwMode="auto">
              <a:xfrm>
                <a:off x="1501" y="213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Oval 130"/>
              <p:cNvSpPr>
                <a:spLocks noChangeArrowheads="1"/>
              </p:cNvSpPr>
              <p:nvPr/>
            </p:nvSpPr>
            <p:spPr bwMode="auto">
              <a:xfrm>
                <a:off x="155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Oval 131"/>
              <p:cNvSpPr>
                <a:spLocks noChangeArrowheads="1"/>
              </p:cNvSpPr>
              <p:nvPr/>
            </p:nvSpPr>
            <p:spPr bwMode="auto">
              <a:xfrm>
                <a:off x="1599" y="240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Oval 132"/>
              <p:cNvSpPr>
                <a:spLocks noChangeArrowheads="1"/>
              </p:cNvSpPr>
              <p:nvPr/>
            </p:nvSpPr>
            <p:spPr bwMode="auto">
              <a:xfrm>
                <a:off x="1648" y="22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Oval 133"/>
              <p:cNvSpPr>
                <a:spLocks noChangeArrowheads="1"/>
              </p:cNvSpPr>
              <p:nvPr/>
            </p:nvSpPr>
            <p:spPr bwMode="auto">
              <a:xfrm>
                <a:off x="1697" y="2324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Oval 134"/>
              <p:cNvSpPr>
                <a:spLocks noChangeArrowheads="1"/>
              </p:cNvSpPr>
              <p:nvPr/>
            </p:nvSpPr>
            <p:spPr bwMode="auto">
              <a:xfrm>
                <a:off x="1745" y="24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135"/>
              <p:cNvSpPr>
                <a:spLocks noChangeArrowheads="1"/>
              </p:cNvSpPr>
              <p:nvPr/>
            </p:nvSpPr>
            <p:spPr bwMode="auto">
              <a:xfrm>
                <a:off x="1794" y="24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136"/>
              <p:cNvSpPr>
                <a:spLocks noChangeArrowheads="1"/>
              </p:cNvSpPr>
              <p:nvPr/>
            </p:nvSpPr>
            <p:spPr bwMode="auto">
              <a:xfrm>
                <a:off x="1843" y="24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Oval 137"/>
              <p:cNvSpPr>
                <a:spLocks noChangeArrowheads="1"/>
              </p:cNvSpPr>
              <p:nvPr/>
            </p:nvSpPr>
            <p:spPr bwMode="auto">
              <a:xfrm>
                <a:off x="1892" y="244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Oval 138"/>
              <p:cNvSpPr>
                <a:spLocks noChangeArrowheads="1"/>
              </p:cNvSpPr>
              <p:nvPr/>
            </p:nvSpPr>
            <p:spPr bwMode="auto">
              <a:xfrm>
                <a:off x="1941" y="248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Oval 139"/>
              <p:cNvSpPr>
                <a:spLocks noChangeArrowheads="1"/>
              </p:cNvSpPr>
              <p:nvPr/>
            </p:nvSpPr>
            <p:spPr bwMode="auto">
              <a:xfrm>
                <a:off x="1990" y="240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Oval 140"/>
              <p:cNvSpPr>
                <a:spLocks noChangeArrowheads="1"/>
              </p:cNvSpPr>
              <p:nvPr/>
            </p:nvSpPr>
            <p:spPr bwMode="auto">
              <a:xfrm>
                <a:off x="2039" y="25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Oval 141"/>
              <p:cNvSpPr>
                <a:spLocks noChangeArrowheads="1"/>
              </p:cNvSpPr>
              <p:nvPr/>
            </p:nvSpPr>
            <p:spPr bwMode="auto">
              <a:xfrm>
                <a:off x="2088" y="2499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Oval 142"/>
              <p:cNvSpPr>
                <a:spLocks noChangeArrowheads="1"/>
              </p:cNvSpPr>
              <p:nvPr/>
            </p:nvSpPr>
            <p:spPr bwMode="auto">
              <a:xfrm>
                <a:off x="2140" y="253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Oval 143"/>
              <p:cNvSpPr>
                <a:spLocks noChangeArrowheads="1"/>
              </p:cNvSpPr>
              <p:nvPr/>
            </p:nvSpPr>
            <p:spPr bwMode="auto">
              <a:xfrm>
                <a:off x="2189" y="26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Oval 144"/>
              <p:cNvSpPr>
                <a:spLocks noChangeArrowheads="1"/>
              </p:cNvSpPr>
              <p:nvPr/>
            </p:nvSpPr>
            <p:spPr bwMode="auto">
              <a:xfrm>
                <a:off x="2238" y="25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Oval 145"/>
              <p:cNvSpPr>
                <a:spLocks noChangeArrowheads="1"/>
              </p:cNvSpPr>
              <p:nvPr/>
            </p:nvSpPr>
            <p:spPr bwMode="auto">
              <a:xfrm>
                <a:off x="2287" y="2541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Oval 146"/>
              <p:cNvSpPr>
                <a:spLocks noChangeArrowheads="1"/>
              </p:cNvSpPr>
              <p:nvPr/>
            </p:nvSpPr>
            <p:spPr bwMode="auto">
              <a:xfrm>
                <a:off x="2335" y="258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Oval 147"/>
              <p:cNvSpPr>
                <a:spLocks noChangeArrowheads="1"/>
              </p:cNvSpPr>
              <p:nvPr/>
            </p:nvSpPr>
            <p:spPr bwMode="auto">
              <a:xfrm>
                <a:off x="2384" y="254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Oval 148"/>
              <p:cNvSpPr>
                <a:spLocks noChangeArrowheads="1"/>
              </p:cNvSpPr>
              <p:nvPr/>
            </p:nvSpPr>
            <p:spPr bwMode="auto">
              <a:xfrm>
                <a:off x="2433" y="262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Oval 149"/>
              <p:cNvSpPr>
                <a:spLocks noChangeArrowheads="1"/>
              </p:cNvSpPr>
              <p:nvPr/>
            </p:nvSpPr>
            <p:spPr bwMode="auto">
              <a:xfrm>
                <a:off x="2482" y="27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Oval 150"/>
              <p:cNvSpPr>
                <a:spLocks noChangeArrowheads="1"/>
              </p:cNvSpPr>
              <p:nvPr/>
            </p:nvSpPr>
            <p:spPr bwMode="auto">
              <a:xfrm>
                <a:off x="2531" y="262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Oval 151"/>
              <p:cNvSpPr>
                <a:spLocks noChangeArrowheads="1"/>
              </p:cNvSpPr>
              <p:nvPr/>
            </p:nvSpPr>
            <p:spPr bwMode="auto">
              <a:xfrm>
                <a:off x="2580" y="26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Oval 152"/>
              <p:cNvSpPr>
                <a:spLocks noChangeArrowheads="1"/>
              </p:cNvSpPr>
              <p:nvPr/>
            </p:nvSpPr>
            <p:spPr bwMode="auto">
              <a:xfrm>
                <a:off x="2629" y="269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Oval 153"/>
              <p:cNvSpPr>
                <a:spLocks noChangeArrowheads="1"/>
              </p:cNvSpPr>
              <p:nvPr/>
            </p:nvSpPr>
            <p:spPr bwMode="auto">
              <a:xfrm>
                <a:off x="2678" y="27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Oval 154"/>
              <p:cNvSpPr>
                <a:spLocks noChangeArrowheads="1"/>
              </p:cNvSpPr>
              <p:nvPr/>
            </p:nvSpPr>
            <p:spPr bwMode="auto">
              <a:xfrm>
                <a:off x="2726" y="276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Oval 155"/>
              <p:cNvSpPr>
                <a:spLocks noChangeArrowheads="1"/>
              </p:cNvSpPr>
              <p:nvPr/>
            </p:nvSpPr>
            <p:spPr bwMode="auto">
              <a:xfrm>
                <a:off x="2775" y="27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Oval 156"/>
              <p:cNvSpPr>
                <a:spLocks noChangeArrowheads="1"/>
              </p:cNvSpPr>
              <p:nvPr/>
            </p:nvSpPr>
            <p:spPr bwMode="auto">
              <a:xfrm>
                <a:off x="2824" y="271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Oval 157"/>
              <p:cNvSpPr>
                <a:spLocks noChangeArrowheads="1"/>
              </p:cNvSpPr>
              <p:nvPr/>
            </p:nvSpPr>
            <p:spPr bwMode="auto">
              <a:xfrm>
                <a:off x="2873" y="279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Oval 158"/>
              <p:cNvSpPr>
                <a:spLocks noChangeArrowheads="1"/>
              </p:cNvSpPr>
              <p:nvPr/>
            </p:nvSpPr>
            <p:spPr bwMode="auto">
              <a:xfrm>
                <a:off x="2922" y="28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Oval 159"/>
              <p:cNvSpPr>
                <a:spLocks noChangeArrowheads="1"/>
              </p:cNvSpPr>
              <p:nvPr/>
            </p:nvSpPr>
            <p:spPr bwMode="auto">
              <a:xfrm>
                <a:off x="2971" y="27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Oval 160"/>
              <p:cNvSpPr>
                <a:spLocks noChangeArrowheads="1"/>
              </p:cNvSpPr>
              <p:nvPr/>
            </p:nvSpPr>
            <p:spPr bwMode="auto">
              <a:xfrm>
                <a:off x="3020" y="279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Oval 161"/>
              <p:cNvSpPr>
                <a:spLocks noChangeArrowheads="1"/>
              </p:cNvSpPr>
              <p:nvPr/>
            </p:nvSpPr>
            <p:spPr bwMode="auto">
              <a:xfrm>
                <a:off x="3069" y="283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162"/>
              <p:cNvSpPr>
                <a:spLocks noChangeArrowheads="1"/>
              </p:cNvSpPr>
              <p:nvPr/>
            </p:nvSpPr>
            <p:spPr bwMode="auto">
              <a:xfrm>
                <a:off x="3117" y="28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163"/>
              <p:cNvSpPr>
                <a:spLocks noChangeArrowheads="1"/>
              </p:cNvSpPr>
              <p:nvPr/>
            </p:nvSpPr>
            <p:spPr bwMode="auto">
              <a:xfrm>
                <a:off x="3166" y="28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Oval 164"/>
              <p:cNvSpPr>
                <a:spLocks noChangeArrowheads="1"/>
              </p:cNvSpPr>
              <p:nvPr/>
            </p:nvSpPr>
            <p:spPr bwMode="auto">
              <a:xfrm>
                <a:off x="3215" y="28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Oval 165"/>
              <p:cNvSpPr>
                <a:spLocks noChangeArrowheads="1"/>
              </p:cNvSpPr>
              <p:nvPr/>
            </p:nvSpPr>
            <p:spPr bwMode="auto">
              <a:xfrm>
                <a:off x="3264" y="29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166"/>
              <p:cNvSpPr>
                <a:spLocks noChangeArrowheads="1"/>
              </p:cNvSpPr>
              <p:nvPr/>
            </p:nvSpPr>
            <p:spPr bwMode="auto">
              <a:xfrm>
                <a:off x="3313" y="294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Oval 167"/>
              <p:cNvSpPr>
                <a:spLocks noChangeArrowheads="1"/>
              </p:cNvSpPr>
              <p:nvPr/>
            </p:nvSpPr>
            <p:spPr bwMode="auto">
              <a:xfrm>
                <a:off x="3362" y="288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Oval 168"/>
              <p:cNvSpPr>
                <a:spLocks noChangeArrowheads="1"/>
              </p:cNvSpPr>
              <p:nvPr/>
            </p:nvSpPr>
            <p:spPr bwMode="auto">
              <a:xfrm>
                <a:off x="3411" y="28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Oval 169"/>
              <p:cNvSpPr>
                <a:spLocks noChangeArrowheads="1"/>
              </p:cNvSpPr>
              <p:nvPr/>
            </p:nvSpPr>
            <p:spPr bwMode="auto">
              <a:xfrm>
                <a:off x="3459" y="295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Oval 170"/>
              <p:cNvSpPr>
                <a:spLocks noChangeArrowheads="1"/>
              </p:cNvSpPr>
              <p:nvPr/>
            </p:nvSpPr>
            <p:spPr bwMode="auto">
              <a:xfrm>
                <a:off x="3508" y="29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Oval 171"/>
              <p:cNvSpPr>
                <a:spLocks noChangeArrowheads="1"/>
              </p:cNvSpPr>
              <p:nvPr/>
            </p:nvSpPr>
            <p:spPr bwMode="auto">
              <a:xfrm>
                <a:off x="3557" y="29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Oval 172"/>
              <p:cNvSpPr>
                <a:spLocks noChangeArrowheads="1"/>
              </p:cNvSpPr>
              <p:nvPr/>
            </p:nvSpPr>
            <p:spPr bwMode="auto">
              <a:xfrm>
                <a:off x="3606" y="296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Oval 173"/>
              <p:cNvSpPr>
                <a:spLocks noChangeArrowheads="1"/>
              </p:cNvSpPr>
              <p:nvPr/>
            </p:nvSpPr>
            <p:spPr bwMode="auto">
              <a:xfrm>
                <a:off x="3655" y="298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Oval 174"/>
              <p:cNvSpPr>
                <a:spLocks noChangeArrowheads="1"/>
              </p:cNvSpPr>
              <p:nvPr/>
            </p:nvSpPr>
            <p:spPr bwMode="auto">
              <a:xfrm>
                <a:off x="3704" y="296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Oval 175"/>
              <p:cNvSpPr>
                <a:spLocks noChangeArrowheads="1"/>
              </p:cNvSpPr>
              <p:nvPr/>
            </p:nvSpPr>
            <p:spPr bwMode="auto">
              <a:xfrm>
                <a:off x="3753" y="30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176"/>
              <p:cNvSpPr>
                <a:spLocks noChangeArrowheads="1"/>
              </p:cNvSpPr>
              <p:nvPr/>
            </p:nvSpPr>
            <p:spPr bwMode="auto">
              <a:xfrm>
                <a:off x="3805" y="30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Oval 177"/>
              <p:cNvSpPr>
                <a:spLocks noChangeArrowheads="1"/>
              </p:cNvSpPr>
              <p:nvPr/>
            </p:nvSpPr>
            <p:spPr bwMode="auto">
              <a:xfrm>
                <a:off x="3854" y="30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Oval 178"/>
              <p:cNvSpPr>
                <a:spLocks noChangeArrowheads="1"/>
              </p:cNvSpPr>
              <p:nvPr/>
            </p:nvSpPr>
            <p:spPr bwMode="auto">
              <a:xfrm>
                <a:off x="3903" y="30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179"/>
              <p:cNvSpPr>
                <a:spLocks noChangeArrowheads="1"/>
              </p:cNvSpPr>
              <p:nvPr/>
            </p:nvSpPr>
            <p:spPr bwMode="auto">
              <a:xfrm>
                <a:off x="3952" y="29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180"/>
              <p:cNvSpPr>
                <a:spLocks noChangeArrowheads="1"/>
              </p:cNvSpPr>
              <p:nvPr/>
            </p:nvSpPr>
            <p:spPr bwMode="auto">
              <a:xfrm>
                <a:off x="4001" y="305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Oval 181"/>
              <p:cNvSpPr>
                <a:spLocks noChangeArrowheads="1"/>
              </p:cNvSpPr>
              <p:nvPr/>
            </p:nvSpPr>
            <p:spPr bwMode="auto">
              <a:xfrm>
                <a:off x="4049" y="30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182"/>
              <p:cNvSpPr>
                <a:spLocks noChangeArrowheads="1"/>
              </p:cNvSpPr>
              <p:nvPr/>
            </p:nvSpPr>
            <p:spPr bwMode="auto">
              <a:xfrm>
                <a:off x="4098" y="30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Oval 183"/>
              <p:cNvSpPr>
                <a:spLocks noChangeArrowheads="1"/>
              </p:cNvSpPr>
              <p:nvPr/>
            </p:nvSpPr>
            <p:spPr bwMode="auto">
              <a:xfrm>
                <a:off x="4147" y="30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184"/>
              <p:cNvSpPr>
                <a:spLocks noChangeArrowheads="1"/>
              </p:cNvSpPr>
              <p:nvPr/>
            </p:nvSpPr>
            <p:spPr bwMode="auto">
              <a:xfrm>
                <a:off x="4196" y="30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185"/>
              <p:cNvSpPr>
                <a:spLocks noChangeArrowheads="1"/>
              </p:cNvSpPr>
              <p:nvPr/>
            </p:nvSpPr>
            <p:spPr bwMode="auto">
              <a:xfrm>
                <a:off x="4245" y="308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Oval 186"/>
              <p:cNvSpPr>
                <a:spLocks noChangeArrowheads="1"/>
              </p:cNvSpPr>
              <p:nvPr/>
            </p:nvSpPr>
            <p:spPr bwMode="auto">
              <a:xfrm>
                <a:off x="4294" y="30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Oval 187"/>
              <p:cNvSpPr>
                <a:spLocks noChangeArrowheads="1"/>
              </p:cNvSpPr>
              <p:nvPr/>
            </p:nvSpPr>
            <p:spPr bwMode="auto">
              <a:xfrm>
                <a:off x="4343" y="30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188"/>
              <p:cNvSpPr>
                <a:spLocks noChangeArrowheads="1"/>
              </p:cNvSpPr>
              <p:nvPr/>
            </p:nvSpPr>
            <p:spPr bwMode="auto">
              <a:xfrm>
                <a:off x="4392" y="310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Oval 189"/>
              <p:cNvSpPr>
                <a:spLocks noChangeArrowheads="1"/>
              </p:cNvSpPr>
              <p:nvPr/>
            </p:nvSpPr>
            <p:spPr bwMode="auto">
              <a:xfrm>
                <a:off x="4440" y="31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Oval 190"/>
              <p:cNvSpPr>
                <a:spLocks noChangeArrowheads="1"/>
              </p:cNvSpPr>
              <p:nvPr/>
            </p:nvSpPr>
            <p:spPr bwMode="auto">
              <a:xfrm>
                <a:off x="4489" y="31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191"/>
              <p:cNvSpPr>
                <a:spLocks noChangeArrowheads="1"/>
              </p:cNvSpPr>
              <p:nvPr/>
            </p:nvSpPr>
            <p:spPr bwMode="auto">
              <a:xfrm>
                <a:off x="4538" y="31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Oval 192"/>
              <p:cNvSpPr>
                <a:spLocks noChangeArrowheads="1"/>
              </p:cNvSpPr>
              <p:nvPr/>
            </p:nvSpPr>
            <p:spPr bwMode="auto">
              <a:xfrm>
                <a:off x="4587" y="31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Oval 193"/>
              <p:cNvSpPr>
                <a:spLocks noChangeArrowheads="1"/>
              </p:cNvSpPr>
              <p:nvPr/>
            </p:nvSpPr>
            <p:spPr bwMode="auto">
              <a:xfrm>
                <a:off x="4636" y="312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194"/>
              <p:cNvSpPr>
                <a:spLocks noChangeArrowheads="1"/>
              </p:cNvSpPr>
              <p:nvPr/>
            </p:nvSpPr>
            <p:spPr bwMode="auto">
              <a:xfrm>
                <a:off x="4685" y="31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Oval 195"/>
              <p:cNvSpPr>
                <a:spLocks noChangeArrowheads="1"/>
              </p:cNvSpPr>
              <p:nvPr/>
            </p:nvSpPr>
            <p:spPr bwMode="auto">
              <a:xfrm>
                <a:off x="4734" y="31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Oval 196"/>
              <p:cNvSpPr>
                <a:spLocks noChangeArrowheads="1"/>
              </p:cNvSpPr>
              <p:nvPr/>
            </p:nvSpPr>
            <p:spPr bwMode="auto">
              <a:xfrm>
                <a:off x="4783" y="31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Oval 197"/>
              <p:cNvSpPr>
                <a:spLocks noChangeArrowheads="1"/>
              </p:cNvSpPr>
              <p:nvPr/>
            </p:nvSpPr>
            <p:spPr bwMode="auto">
              <a:xfrm>
                <a:off x="4831" y="31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198"/>
              <p:cNvSpPr>
                <a:spLocks noChangeArrowheads="1"/>
              </p:cNvSpPr>
              <p:nvPr/>
            </p:nvSpPr>
            <p:spPr bwMode="auto">
              <a:xfrm>
                <a:off x="4880" y="32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Oval 199"/>
              <p:cNvSpPr>
                <a:spLocks noChangeArrowheads="1"/>
              </p:cNvSpPr>
              <p:nvPr/>
            </p:nvSpPr>
            <p:spPr bwMode="auto">
              <a:xfrm>
                <a:off x="4929" y="320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Oval 200"/>
              <p:cNvSpPr>
                <a:spLocks noChangeArrowheads="1"/>
              </p:cNvSpPr>
              <p:nvPr/>
            </p:nvSpPr>
            <p:spPr bwMode="auto">
              <a:xfrm>
                <a:off x="4978" y="32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201"/>
              <p:cNvSpPr>
                <a:spLocks noChangeArrowheads="1"/>
              </p:cNvSpPr>
              <p:nvPr/>
            </p:nvSpPr>
            <p:spPr bwMode="auto">
              <a:xfrm>
                <a:off x="5027" y="3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202"/>
              <p:cNvSpPr>
                <a:spLocks noChangeArrowheads="1"/>
              </p:cNvSpPr>
              <p:nvPr/>
            </p:nvSpPr>
            <p:spPr bwMode="auto">
              <a:xfrm>
                <a:off x="5076" y="31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203"/>
              <p:cNvSpPr>
                <a:spLocks noChangeArrowheads="1"/>
              </p:cNvSpPr>
              <p:nvPr/>
            </p:nvSpPr>
            <p:spPr bwMode="auto">
              <a:xfrm>
                <a:off x="5125" y="32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204"/>
              <p:cNvSpPr>
                <a:spLocks noChangeArrowheads="1"/>
              </p:cNvSpPr>
              <p:nvPr/>
            </p:nvSpPr>
            <p:spPr bwMode="auto">
              <a:xfrm>
                <a:off x="5174" y="325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" name="Oval 206"/>
            <p:cNvSpPr>
              <a:spLocks noChangeArrowheads="1"/>
            </p:cNvSpPr>
            <p:nvPr/>
          </p:nvSpPr>
          <p:spPr bwMode="auto">
            <a:xfrm>
              <a:off x="5222" y="321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207"/>
            <p:cNvSpPr>
              <a:spLocks noChangeArrowheads="1"/>
            </p:cNvSpPr>
            <p:nvPr/>
          </p:nvSpPr>
          <p:spPr bwMode="auto">
            <a:xfrm>
              <a:off x="5271" y="324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208"/>
            <p:cNvSpPr>
              <a:spLocks noChangeArrowheads="1"/>
            </p:cNvSpPr>
            <p:nvPr/>
          </p:nvSpPr>
          <p:spPr bwMode="auto">
            <a:xfrm>
              <a:off x="5320" y="326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209"/>
            <p:cNvSpPr>
              <a:spLocks noChangeArrowheads="1"/>
            </p:cNvSpPr>
            <p:nvPr/>
          </p:nvSpPr>
          <p:spPr bwMode="auto">
            <a:xfrm>
              <a:off x="5369" y="321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210"/>
            <p:cNvSpPr>
              <a:spLocks noChangeArrowheads="1"/>
            </p:cNvSpPr>
            <p:nvPr/>
          </p:nvSpPr>
          <p:spPr bwMode="auto">
            <a:xfrm>
              <a:off x="5421" y="33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211"/>
            <p:cNvSpPr>
              <a:spLocks noChangeArrowheads="1"/>
            </p:cNvSpPr>
            <p:nvPr/>
          </p:nvSpPr>
          <p:spPr bwMode="auto">
            <a:xfrm>
              <a:off x="5470" y="330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212"/>
            <p:cNvSpPr>
              <a:spLocks noChangeArrowheads="1"/>
            </p:cNvSpPr>
            <p:nvPr/>
          </p:nvSpPr>
          <p:spPr bwMode="auto">
            <a:xfrm>
              <a:off x="5519" y="330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1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1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15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216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7"/>
            <p:cNvSpPr>
              <a:spLocks noChangeArrowheads="1"/>
            </p:cNvSpPr>
            <p:nvPr/>
          </p:nvSpPr>
          <p:spPr bwMode="auto">
            <a:xfrm rot="16200000">
              <a:off x="236" y="241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Line 218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19"/>
            <p:cNvSpPr>
              <a:spLocks noChangeArrowheads="1"/>
            </p:cNvSpPr>
            <p:nvPr/>
          </p:nvSpPr>
          <p:spPr bwMode="auto">
            <a:xfrm rot="16200000">
              <a:off x="193" y="1404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Line 220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21"/>
            <p:cNvSpPr>
              <a:spLocks noChangeArrowheads="1"/>
            </p:cNvSpPr>
            <p:nvPr/>
          </p:nvSpPr>
          <p:spPr bwMode="auto">
            <a:xfrm rot="16200000">
              <a:off x="194" y="393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Rectangle 222"/>
            <p:cNvSpPr>
              <a:spLocks noChangeArrowheads="1"/>
            </p:cNvSpPr>
            <p:nvPr/>
          </p:nvSpPr>
          <p:spPr bwMode="auto">
            <a:xfrm rot="16200000">
              <a:off x="-508" y="1889"/>
              <a:ext cx="140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Deaths per 100,000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Line 223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224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25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Line 226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27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228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29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Line 230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31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0" name="Line 232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33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" name="Line 234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5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236"/>
            <p:cNvSpPr>
              <a:spLocks noChangeArrowheads="1"/>
            </p:cNvSpPr>
            <p:nvPr/>
          </p:nvSpPr>
          <p:spPr bwMode="auto">
            <a:xfrm>
              <a:off x="1117" y="3937"/>
              <a:ext cx="41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 in National Income Distribution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Rectangle 237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9" name="Oval 238"/>
          <p:cNvSpPr>
            <a:spLocks noChangeArrowheads="1"/>
          </p:cNvSpPr>
          <p:nvPr/>
        </p:nvSpPr>
        <p:spPr bwMode="auto">
          <a:xfrm>
            <a:off x="2590800" y="665164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0" name="Oval 239"/>
          <p:cNvSpPr>
            <a:spLocks noChangeArrowheads="1"/>
          </p:cNvSpPr>
          <p:nvPr/>
        </p:nvSpPr>
        <p:spPr bwMode="auto">
          <a:xfrm>
            <a:off x="4041305" y="6651641"/>
            <a:ext cx="66675" cy="6667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Rectangle 354"/>
          <p:cNvSpPr>
            <a:spLocks noChangeArrowheads="1"/>
          </p:cNvSpPr>
          <p:nvPr/>
        </p:nvSpPr>
        <p:spPr bwMode="auto">
          <a:xfrm>
            <a:off x="2799607" y="6553200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3" name="Rectangle 354"/>
          <p:cNvSpPr>
            <a:spLocks noChangeArrowheads="1"/>
          </p:cNvSpPr>
          <p:nvPr/>
        </p:nvSpPr>
        <p:spPr bwMode="auto">
          <a:xfrm>
            <a:off x="4204887" y="6553200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5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Mortality Rates vs.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Aged 50-54 in 2014</a:t>
            </a:r>
          </a:p>
        </p:txBody>
      </p:sp>
    </p:spTree>
    <p:extLst>
      <p:ext uri="{BB962C8B-B14F-4D97-AF65-F5344CB8AC3E}">
        <p14:creationId xmlns:p14="http://schemas.microsoft.com/office/powerpoint/2010/main" val="3380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Group 682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566" name="AutoShape 681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67" name="Group 883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1702" name="Rectangle 685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Line 686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687"/>
              <p:cNvSpPr>
                <a:spLocks noChangeShapeType="1"/>
              </p:cNvSpPr>
              <p:nvPr/>
            </p:nvSpPr>
            <p:spPr bwMode="auto">
              <a:xfrm>
                <a:off x="548" y="256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Line 688"/>
              <p:cNvSpPr>
                <a:spLocks noChangeShapeType="1"/>
              </p:cNvSpPr>
              <p:nvPr/>
            </p:nvSpPr>
            <p:spPr bwMode="auto">
              <a:xfrm>
                <a:off x="548" y="154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689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Oval 690"/>
              <p:cNvSpPr>
                <a:spLocks noChangeArrowheads="1"/>
              </p:cNvSpPr>
              <p:nvPr/>
            </p:nvSpPr>
            <p:spPr bwMode="auto">
              <a:xfrm>
                <a:off x="670" y="10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Oval 691"/>
              <p:cNvSpPr>
                <a:spLocks noChangeArrowheads="1"/>
              </p:cNvSpPr>
              <p:nvPr/>
            </p:nvSpPr>
            <p:spPr bwMode="auto">
              <a:xfrm>
                <a:off x="719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Oval 692"/>
              <p:cNvSpPr>
                <a:spLocks noChangeArrowheads="1"/>
              </p:cNvSpPr>
              <p:nvPr/>
            </p:nvSpPr>
            <p:spPr bwMode="auto">
              <a:xfrm>
                <a:off x="768" y="17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Oval 693"/>
              <p:cNvSpPr>
                <a:spLocks noChangeArrowheads="1"/>
              </p:cNvSpPr>
              <p:nvPr/>
            </p:nvSpPr>
            <p:spPr bwMode="auto">
              <a:xfrm>
                <a:off x="817" y="1717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Oval 694"/>
              <p:cNvSpPr>
                <a:spLocks noChangeArrowheads="1"/>
              </p:cNvSpPr>
              <p:nvPr/>
            </p:nvSpPr>
            <p:spPr bwMode="auto">
              <a:xfrm>
                <a:off x="866" y="185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Oval 695"/>
              <p:cNvSpPr>
                <a:spLocks noChangeArrowheads="1"/>
              </p:cNvSpPr>
              <p:nvPr/>
            </p:nvSpPr>
            <p:spPr bwMode="auto">
              <a:xfrm>
                <a:off x="915" y="18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Oval 696"/>
              <p:cNvSpPr>
                <a:spLocks noChangeArrowheads="1"/>
              </p:cNvSpPr>
              <p:nvPr/>
            </p:nvSpPr>
            <p:spPr bwMode="auto">
              <a:xfrm>
                <a:off x="963" y="19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Oval 697"/>
              <p:cNvSpPr>
                <a:spLocks noChangeArrowheads="1"/>
              </p:cNvSpPr>
              <p:nvPr/>
            </p:nvSpPr>
            <p:spPr bwMode="auto">
              <a:xfrm>
                <a:off x="1012" y="20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Oval 698"/>
              <p:cNvSpPr>
                <a:spLocks noChangeArrowheads="1"/>
              </p:cNvSpPr>
              <p:nvPr/>
            </p:nvSpPr>
            <p:spPr bwMode="auto">
              <a:xfrm>
                <a:off x="1061" y="20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Oval 699"/>
              <p:cNvSpPr>
                <a:spLocks noChangeArrowheads="1"/>
              </p:cNvSpPr>
              <p:nvPr/>
            </p:nvSpPr>
            <p:spPr bwMode="auto">
              <a:xfrm>
                <a:off x="1110" y="210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Oval 700"/>
              <p:cNvSpPr>
                <a:spLocks noChangeArrowheads="1"/>
              </p:cNvSpPr>
              <p:nvPr/>
            </p:nvSpPr>
            <p:spPr bwMode="auto">
              <a:xfrm>
                <a:off x="1159" y="215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Oval 701"/>
              <p:cNvSpPr>
                <a:spLocks noChangeArrowheads="1"/>
              </p:cNvSpPr>
              <p:nvPr/>
            </p:nvSpPr>
            <p:spPr bwMode="auto">
              <a:xfrm>
                <a:off x="1208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Oval 702"/>
              <p:cNvSpPr>
                <a:spLocks noChangeArrowheads="1"/>
              </p:cNvSpPr>
              <p:nvPr/>
            </p:nvSpPr>
            <p:spPr bwMode="auto">
              <a:xfrm>
                <a:off x="1257" y="239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Oval 703"/>
              <p:cNvSpPr>
                <a:spLocks noChangeArrowheads="1"/>
              </p:cNvSpPr>
              <p:nvPr/>
            </p:nvSpPr>
            <p:spPr bwMode="auto">
              <a:xfrm>
                <a:off x="1306" y="2254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Oval 704"/>
              <p:cNvSpPr>
                <a:spLocks noChangeArrowheads="1"/>
              </p:cNvSpPr>
              <p:nvPr/>
            </p:nvSpPr>
            <p:spPr bwMode="auto">
              <a:xfrm>
                <a:off x="1354" y="228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Oval 705"/>
              <p:cNvSpPr>
                <a:spLocks noChangeArrowheads="1"/>
              </p:cNvSpPr>
              <p:nvPr/>
            </p:nvSpPr>
            <p:spPr bwMode="auto">
              <a:xfrm>
                <a:off x="1403" y="23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Oval 706"/>
              <p:cNvSpPr>
                <a:spLocks noChangeArrowheads="1"/>
              </p:cNvSpPr>
              <p:nvPr/>
            </p:nvSpPr>
            <p:spPr bwMode="auto">
              <a:xfrm>
                <a:off x="1452" y="233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Oval 707"/>
              <p:cNvSpPr>
                <a:spLocks noChangeArrowheads="1"/>
              </p:cNvSpPr>
              <p:nvPr/>
            </p:nvSpPr>
            <p:spPr bwMode="auto">
              <a:xfrm>
                <a:off x="1501" y="23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Oval 708"/>
              <p:cNvSpPr>
                <a:spLocks noChangeArrowheads="1"/>
              </p:cNvSpPr>
              <p:nvPr/>
            </p:nvSpPr>
            <p:spPr bwMode="auto">
              <a:xfrm>
                <a:off x="1550" y="24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Oval 709"/>
              <p:cNvSpPr>
                <a:spLocks noChangeArrowheads="1"/>
              </p:cNvSpPr>
              <p:nvPr/>
            </p:nvSpPr>
            <p:spPr bwMode="auto">
              <a:xfrm>
                <a:off x="1599" y="241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Oval 710"/>
              <p:cNvSpPr>
                <a:spLocks noChangeArrowheads="1"/>
              </p:cNvSpPr>
              <p:nvPr/>
            </p:nvSpPr>
            <p:spPr bwMode="auto">
              <a:xfrm>
                <a:off x="1648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Oval 711"/>
              <p:cNvSpPr>
                <a:spLocks noChangeArrowheads="1"/>
              </p:cNvSpPr>
              <p:nvPr/>
            </p:nvSpPr>
            <p:spPr bwMode="auto">
              <a:xfrm>
                <a:off x="1697" y="243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Oval 712"/>
              <p:cNvSpPr>
                <a:spLocks noChangeArrowheads="1"/>
              </p:cNvSpPr>
              <p:nvPr/>
            </p:nvSpPr>
            <p:spPr bwMode="auto">
              <a:xfrm>
                <a:off x="1745" y="248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Oval 713"/>
              <p:cNvSpPr>
                <a:spLocks noChangeArrowheads="1"/>
              </p:cNvSpPr>
              <p:nvPr/>
            </p:nvSpPr>
            <p:spPr bwMode="auto">
              <a:xfrm>
                <a:off x="1794" y="25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Oval 714"/>
              <p:cNvSpPr>
                <a:spLocks noChangeArrowheads="1"/>
              </p:cNvSpPr>
              <p:nvPr/>
            </p:nvSpPr>
            <p:spPr bwMode="auto">
              <a:xfrm>
                <a:off x="1843" y="25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Oval 715"/>
              <p:cNvSpPr>
                <a:spLocks noChangeArrowheads="1"/>
              </p:cNvSpPr>
              <p:nvPr/>
            </p:nvSpPr>
            <p:spPr bwMode="auto">
              <a:xfrm>
                <a:off x="1892" y="25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Oval 716"/>
              <p:cNvSpPr>
                <a:spLocks noChangeArrowheads="1"/>
              </p:cNvSpPr>
              <p:nvPr/>
            </p:nvSpPr>
            <p:spPr bwMode="auto">
              <a:xfrm>
                <a:off x="1941" y="254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Oval 717"/>
              <p:cNvSpPr>
                <a:spLocks noChangeArrowheads="1"/>
              </p:cNvSpPr>
              <p:nvPr/>
            </p:nvSpPr>
            <p:spPr bwMode="auto">
              <a:xfrm>
                <a:off x="1990" y="266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Oval 718"/>
              <p:cNvSpPr>
                <a:spLocks noChangeArrowheads="1"/>
              </p:cNvSpPr>
              <p:nvPr/>
            </p:nvSpPr>
            <p:spPr bwMode="auto">
              <a:xfrm>
                <a:off x="2039" y="26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Oval 719"/>
              <p:cNvSpPr>
                <a:spLocks noChangeArrowheads="1"/>
              </p:cNvSpPr>
              <p:nvPr/>
            </p:nvSpPr>
            <p:spPr bwMode="auto">
              <a:xfrm>
                <a:off x="2088" y="2694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Oval 720"/>
              <p:cNvSpPr>
                <a:spLocks noChangeArrowheads="1"/>
              </p:cNvSpPr>
              <p:nvPr/>
            </p:nvSpPr>
            <p:spPr bwMode="auto">
              <a:xfrm>
                <a:off x="2140" y="25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Oval 721"/>
              <p:cNvSpPr>
                <a:spLocks noChangeArrowheads="1"/>
              </p:cNvSpPr>
              <p:nvPr/>
            </p:nvSpPr>
            <p:spPr bwMode="auto">
              <a:xfrm>
                <a:off x="2189" y="272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Oval 722"/>
              <p:cNvSpPr>
                <a:spLocks noChangeArrowheads="1"/>
              </p:cNvSpPr>
              <p:nvPr/>
            </p:nvSpPr>
            <p:spPr bwMode="auto">
              <a:xfrm>
                <a:off x="2238" y="26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Oval 723"/>
              <p:cNvSpPr>
                <a:spLocks noChangeArrowheads="1"/>
              </p:cNvSpPr>
              <p:nvPr/>
            </p:nvSpPr>
            <p:spPr bwMode="auto">
              <a:xfrm>
                <a:off x="2287" y="269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Oval 724"/>
              <p:cNvSpPr>
                <a:spLocks noChangeArrowheads="1"/>
              </p:cNvSpPr>
              <p:nvPr/>
            </p:nvSpPr>
            <p:spPr bwMode="auto">
              <a:xfrm>
                <a:off x="2335" y="27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Oval 725"/>
              <p:cNvSpPr>
                <a:spLocks noChangeArrowheads="1"/>
              </p:cNvSpPr>
              <p:nvPr/>
            </p:nvSpPr>
            <p:spPr bwMode="auto">
              <a:xfrm>
                <a:off x="2384" y="26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Oval 726"/>
              <p:cNvSpPr>
                <a:spLocks noChangeArrowheads="1"/>
              </p:cNvSpPr>
              <p:nvPr/>
            </p:nvSpPr>
            <p:spPr bwMode="auto">
              <a:xfrm>
                <a:off x="2433" y="2754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Oval 727"/>
              <p:cNvSpPr>
                <a:spLocks noChangeArrowheads="1"/>
              </p:cNvSpPr>
              <p:nvPr/>
            </p:nvSpPr>
            <p:spPr bwMode="auto">
              <a:xfrm>
                <a:off x="2482" y="27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Oval 728"/>
              <p:cNvSpPr>
                <a:spLocks noChangeArrowheads="1"/>
              </p:cNvSpPr>
              <p:nvPr/>
            </p:nvSpPr>
            <p:spPr bwMode="auto">
              <a:xfrm>
                <a:off x="2531" y="2754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Oval 729"/>
              <p:cNvSpPr>
                <a:spLocks noChangeArrowheads="1"/>
              </p:cNvSpPr>
              <p:nvPr/>
            </p:nvSpPr>
            <p:spPr bwMode="auto">
              <a:xfrm>
                <a:off x="2580" y="285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Oval 730"/>
              <p:cNvSpPr>
                <a:spLocks noChangeArrowheads="1"/>
              </p:cNvSpPr>
              <p:nvPr/>
            </p:nvSpPr>
            <p:spPr bwMode="auto">
              <a:xfrm>
                <a:off x="2629" y="28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Oval 731"/>
              <p:cNvSpPr>
                <a:spLocks noChangeArrowheads="1"/>
              </p:cNvSpPr>
              <p:nvPr/>
            </p:nvSpPr>
            <p:spPr bwMode="auto">
              <a:xfrm>
                <a:off x="2678" y="277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Oval 732"/>
              <p:cNvSpPr>
                <a:spLocks noChangeArrowheads="1"/>
              </p:cNvSpPr>
              <p:nvPr/>
            </p:nvSpPr>
            <p:spPr bwMode="auto">
              <a:xfrm>
                <a:off x="2726" y="28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Oval 733"/>
              <p:cNvSpPr>
                <a:spLocks noChangeArrowheads="1"/>
              </p:cNvSpPr>
              <p:nvPr/>
            </p:nvSpPr>
            <p:spPr bwMode="auto">
              <a:xfrm>
                <a:off x="2775" y="28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Oval 734"/>
              <p:cNvSpPr>
                <a:spLocks noChangeArrowheads="1"/>
              </p:cNvSpPr>
              <p:nvPr/>
            </p:nvSpPr>
            <p:spPr bwMode="auto">
              <a:xfrm>
                <a:off x="2824" y="28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Oval 735"/>
              <p:cNvSpPr>
                <a:spLocks noChangeArrowheads="1"/>
              </p:cNvSpPr>
              <p:nvPr/>
            </p:nvSpPr>
            <p:spPr bwMode="auto">
              <a:xfrm>
                <a:off x="2873" y="28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Oval 736"/>
              <p:cNvSpPr>
                <a:spLocks noChangeArrowheads="1"/>
              </p:cNvSpPr>
              <p:nvPr/>
            </p:nvSpPr>
            <p:spPr bwMode="auto">
              <a:xfrm>
                <a:off x="2922" y="296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Oval 737"/>
              <p:cNvSpPr>
                <a:spLocks noChangeArrowheads="1"/>
              </p:cNvSpPr>
              <p:nvPr/>
            </p:nvSpPr>
            <p:spPr bwMode="auto">
              <a:xfrm>
                <a:off x="2971" y="28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Oval 738"/>
              <p:cNvSpPr>
                <a:spLocks noChangeArrowheads="1"/>
              </p:cNvSpPr>
              <p:nvPr/>
            </p:nvSpPr>
            <p:spPr bwMode="auto">
              <a:xfrm>
                <a:off x="3020" y="29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Oval 739"/>
              <p:cNvSpPr>
                <a:spLocks noChangeArrowheads="1"/>
              </p:cNvSpPr>
              <p:nvPr/>
            </p:nvSpPr>
            <p:spPr bwMode="auto">
              <a:xfrm>
                <a:off x="3069" y="2921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Oval 740"/>
              <p:cNvSpPr>
                <a:spLocks noChangeArrowheads="1"/>
              </p:cNvSpPr>
              <p:nvPr/>
            </p:nvSpPr>
            <p:spPr bwMode="auto">
              <a:xfrm>
                <a:off x="3117" y="28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Oval 741"/>
              <p:cNvSpPr>
                <a:spLocks noChangeArrowheads="1"/>
              </p:cNvSpPr>
              <p:nvPr/>
            </p:nvSpPr>
            <p:spPr bwMode="auto">
              <a:xfrm>
                <a:off x="3166" y="29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Oval 742"/>
              <p:cNvSpPr>
                <a:spLocks noChangeArrowheads="1"/>
              </p:cNvSpPr>
              <p:nvPr/>
            </p:nvSpPr>
            <p:spPr bwMode="auto">
              <a:xfrm>
                <a:off x="3215" y="29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Oval 743"/>
              <p:cNvSpPr>
                <a:spLocks noChangeArrowheads="1"/>
              </p:cNvSpPr>
              <p:nvPr/>
            </p:nvSpPr>
            <p:spPr bwMode="auto">
              <a:xfrm>
                <a:off x="3264" y="29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Oval 744"/>
              <p:cNvSpPr>
                <a:spLocks noChangeArrowheads="1"/>
              </p:cNvSpPr>
              <p:nvPr/>
            </p:nvSpPr>
            <p:spPr bwMode="auto">
              <a:xfrm>
                <a:off x="3313" y="29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Oval 745"/>
              <p:cNvSpPr>
                <a:spLocks noChangeArrowheads="1"/>
              </p:cNvSpPr>
              <p:nvPr/>
            </p:nvSpPr>
            <p:spPr bwMode="auto">
              <a:xfrm>
                <a:off x="3362" y="299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Oval 746"/>
              <p:cNvSpPr>
                <a:spLocks noChangeArrowheads="1"/>
              </p:cNvSpPr>
              <p:nvPr/>
            </p:nvSpPr>
            <p:spPr bwMode="auto">
              <a:xfrm>
                <a:off x="3411" y="29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Oval 747"/>
              <p:cNvSpPr>
                <a:spLocks noChangeArrowheads="1"/>
              </p:cNvSpPr>
              <p:nvPr/>
            </p:nvSpPr>
            <p:spPr bwMode="auto">
              <a:xfrm>
                <a:off x="3459" y="3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Oval 748"/>
              <p:cNvSpPr>
                <a:spLocks noChangeArrowheads="1"/>
              </p:cNvSpPr>
              <p:nvPr/>
            </p:nvSpPr>
            <p:spPr bwMode="auto">
              <a:xfrm>
                <a:off x="3508" y="29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Oval 749"/>
              <p:cNvSpPr>
                <a:spLocks noChangeArrowheads="1"/>
              </p:cNvSpPr>
              <p:nvPr/>
            </p:nvSpPr>
            <p:spPr bwMode="auto">
              <a:xfrm>
                <a:off x="3557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Oval 750"/>
              <p:cNvSpPr>
                <a:spLocks noChangeArrowheads="1"/>
              </p:cNvSpPr>
              <p:nvPr/>
            </p:nvSpPr>
            <p:spPr bwMode="auto">
              <a:xfrm>
                <a:off x="3606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Oval 751"/>
              <p:cNvSpPr>
                <a:spLocks noChangeArrowheads="1"/>
              </p:cNvSpPr>
              <p:nvPr/>
            </p:nvSpPr>
            <p:spPr bwMode="auto">
              <a:xfrm>
                <a:off x="3655" y="302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Oval 752"/>
              <p:cNvSpPr>
                <a:spLocks noChangeArrowheads="1"/>
              </p:cNvSpPr>
              <p:nvPr/>
            </p:nvSpPr>
            <p:spPr bwMode="auto">
              <a:xfrm>
                <a:off x="3704" y="30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Oval 753"/>
              <p:cNvSpPr>
                <a:spLocks noChangeArrowheads="1"/>
              </p:cNvSpPr>
              <p:nvPr/>
            </p:nvSpPr>
            <p:spPr bwMode="auto">
              <a:xfrm>
                <a:off x="3753" y="30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Oval 754"/>
              <p:cNvSpPr>
                <a:spLocks noChangeArrowheads="1"/>
              </p:cNvSpPr>
              <p:nvPr/>
            </p:nvSpPr>
            <p:spPr bwMode="auto">
              <a:xfrm>
                <a:off x="3805" y="30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Oval 755"/>
              <p:cNvSpPr>
                <a:spLocks noChangeArrowheads="1"/>
              </p:cNvSpPr>
              <p:nvPr/>
            </p:nvSpPr>
            <p:spPr bwMode="auto">
              <a:xfrm>
                <a:off x="3854" y="30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Oval 756"/>
              <p:cNvSpPr>
                <a:spLocks noChangeArrowheads="1"/>
              </p:cNvSpPr>
              <p:nvPr/>
            </p:nvSpPr>
            <p:spPr bwMode="auto">
              <a:xfrm>
                <a:off x="3903" y="305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Oval 757"/>
              <p:cNvSpPr>
                <a:spLocks noChangeArrowheads="1"/>
              </p:cNvSpPr>
              <p:nvPr/>
            </p:nvSpPr>
            <p:spPr bwMode="auto">
              <a:xfrm>
                <a:off x="3952" y="30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Oval 758"/>
              <p:cNvSpPr>
                <a:spLocks noChangeArrowheads="1"/>
              </p:cNvSpPr>
              <p:nvPr/>
            </p:nvSpPr>
            <p:spPr bwMode="auto">
              <a:xfrm>
                <a:off x="4001" y="314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Oval 759"/>
              <p:cNvSpPr>
                <a:spLocks noChangeArrowheads="1"/>
              </p:cNvSpPr>
              <p:nvPr/>
            </p:nvSpPr>
            <p:spPr bwMode="auto">
              <a:xfrm>
                <a:off x="4049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Oval 760"/>
              <p:cNvSpPr>
                <a:spLocks noChangeArrowheads="1"/>
              </p:cNvSpPr>
              <p:nvPr/>
            </p:nvSpPr>
            <p:spPr bwMode="auto">
              <a:xfrm>
                <a:off x="4098" y="314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Oval 761"/>
              <p:cNvSpPr>
                <a:spLocks noChangeArrowheads="1"/>
              </p:cNvSpPr>
              <p:nvPr/>
            </p:nvSpPr>
            <p:spPr bwMode="auto">
              <a:xfrm>
                <a:off x="4147" y="313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Oval 762"/>
              <p:cNvSpPr>
                <a:spLocks noChangeArrowheads="1"/>
              </p:cNvSpPr>
              <p:nvPr/>
            </p:nvSpPr>
            <p:spPr bwMode="auto">
              <a:xfrm>
                <a:off x="4196" y="313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Oval 763"/>
              <p:cNvSpPr>
                <a:spLocks noChangeArrowheads="1"/>
              </p:cNvSpPr>
              <p:nvPr/>
            </p:nvSpPr>
            <p:spPr bwMode="auto">
              <a:xfrm>
                <a:off x="4245" y="313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Oval 764"/>
              <p:cNvSpPr>
                <a:spLocks noChangeArrowheads="1"/>
              </p:cNvSpPr>
              <p:nvPr/>
            </p:nvSpPr>
            <p:spPr bwMode="auto">
              <a:xfrm>
                <a:off x="4294" y="31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Oval 765"/>
              <p:cNvSpPr>
                <a:spLocks noChangeArrowheads="1"/>
              </p:cNvSpPr>
              <p:nvPr/>
            </p:nvSpPr>
            <p:spPr bwMode="auto">
              <a:xfrm>
                <a:off x="4343" y="315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Oval 766"/>
              <p:cNvSpPr>
                <a:spLocks noChangeArrowheads="1"/>
              </p:cNvSpPr>
              <p:nvPr/>
            </p:nvSpPr>
            <p:spPr bwMode="auto">
              <a:xfrm>
                <a:off x="4392" y="31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Oval 767"/>
              <p:cNvSpPr>
                <a:spLocks noChangeArrowheads="1"/>
              </p:cNvSpPr>
              <p:nvPr/>
            </p:nvSpPr>
            <p:spPr bwMode="auto">
              <a:xfrm>
                <a:off x="4440" y="32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Oval 768"/>
              <p:cNvSpPr>
                <a:spLocks noChangeArrowheads="1"/>
              </p:cNvSpPr>
              <p:nvPr/>
            </p:nvSpPr>
            <p:spPr bwMode="auto">
              <a:xfrm>
                <a:off x="4489" y="321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Oval 769"/>
              <p:cNvSpPr>
                <a:spLocks noChangeArrowheads="1"/>
              </p:cNvSpPr>
              <p:nvPr/>
            </p:nvSpPr>
            <p:spPr bwMode="auto">
              <a:xfrm>
                <a:off x="4538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Oval 770"/>
              <p:cNvSpPr>
                <a:spLocks noChangeArrowheads="1"/>
              </p:cNvSpPr>
              <p:nvPr/>
            </p:nvSpPr>
            <p:spPr bwMode="auto">
              <a:xfrm>
                <a:off x="4587" y="32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Oval 771"/>
              <p:cNvSpPr>
                <a:spLocks noChangeArrowheads="1"/>
              </p:cNvSpPr>
              <p:nvPr/>
            </p:nvSpPr>
            <p:spPr bwMode="auto">
              <a:xfrm>
                <a:off x="4636" y="321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Oval 772"/>
              <p:cNvSpPr>
                <a:spLocks noChangeArrowheads="1"/>
              </p:cNvSpPr>
              <p:nvPr/>
            </p:nvSpPr>
            <p:spPr bwMode="auto">
              <a:xfrm>
                <a:off x="4685" y="32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Oval 773"/>
              <p:cNvSpPr>
                <a:spLocks noChangeArrowheads="1"/>
              </p:cNvSpPr>
              <p:nvPr/>
            </p:nvSpPr>
            <p:spPr bwMode="auto">
              <a:xfrm>
                <a:off x="4734" y="3180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Oval 774"/>
              <p:cNvSpPr>
                <a:spLocks noChangeArrowheads="1"/>
              </p:cNvSpPr>
              <p:nvPr/>
            </p:nvSpPr>
            <p:spPr bwMode="auto">
              <a:xfrm>
                <a:off x="4783" y="3235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Oval 775"/>
              <p:cNvSpPr>
                <a:spLocks noChangeArrowheads="1"/>
              </p:cNvSpPr>
              <p:nvPr/>
            </p:nvSpPr>
            <p:spPr bwMode="auto">
              <a:xfrm>
                <a:off x="4831" y="32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Oval 776"/>
              <p:cNvSpPr>
                <a:spLocks noChangeArrowheads="1"/>
              </p:cNvSpPr>
              <p:nvPr/>
            </p:nvSpPr>
            <p:spPr bwMode="auto">
              <a:xfrm>
                <a:off x="4880" y="3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Oval 777"/>
              <p:cNvSpPr>
                <a:spLocks noChangeArrowheads="1"/>
              </p:cNvSpPr>
              <p:nvPr/>
            </p:nvSpPr>
            <p:spPr bwMode="auto">
              <a:xfrm>
                <a:off x="4929" y="32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Oval 778"/>
              <p:cNvSpPr>
                <a:spLocks noChangeArrowheads="1"/>
              </p:cNvSpPr>
              <p:nvPr/>
            </p:nvSpPr>
            <p:spPr bwMode="auto">
              <a:xfrm>
                <a:off x="4978" y="3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Oval 779"/>
              <p:cNvSpPr>
                <a:spLocks noChangeArrowheads="1"/>
              </p:cNvSpPr>
              <p:nvPr/>
            </p:nvSpPr>
            <p:spPr bwMode="auto">
              <a:xfrm>
                <a:off x="5027" y="325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Oval 780"/>
              <p:cNvSpPr>
                <a:spLocks noChangeArrowheads="1"/>
              </p:cNvSpPr>
              <p:nvPr/>
            </p:nvSpPr>
            <p:spPr bwMode="auto">
              <a:xfrm>
                <a:off x="5076" y="324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Oval 781"/>
              <p:cNvSpPr>
                <a:spLocks noChangeArrowheads="1"/>
              </p:cNvSpPr>
              <p:nvPr/>
            </p:nvSpPr>
            <p:spPr bwMode="auto">
              <a:xfrm>
                <a:off x="5125" y="32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Oval 782"/>
              <p:cNvSpPr>
                <a:spLocks noChangeArrowheads="1"/>
              </p:cNvSpPr>
              <p:nvPr/>
            </p:nvSpPr>
            <p:spPr bwMode="auto">
              <a:xfrm>
                <a:off x="5174" y="3305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Oval 783"/>
              <p:cNvSpPr>
                <a:spLocks noChangeArrowheads="1"/>
              </p:cNvSpPr>
              <p:nvPr/>
            </p:nvSpPr>
            <p:spPr bwMode="auto">
              <a:xfrm>
                <a:off x="5222" y="32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Oval 784"/>
              <p:cNvSpPr>
                <a:spLocks noChangeArrowheads="1"/>
              </p:cNvSpPr>
              <p:nvPr/>
            </p:nvSpPr>
            <p:spPr bwMode="auto">
              <a:xfrm>
                <a:off x="5271" y="3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Oval 785"/>
              <p:cNvSpPr>
                <a:spLocks noChangeArrowheads="1"/>
              </p:cNvSpPr>
              <p:nvPr/>
            </p:nvSpPr>
            <p:spPr bwMode="auto">
              <a:xfrm>
                <a:off x="5320" y="331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Oval 786"/>
              <p:cNvSpPr>
                <a:spLocks noChangeArrowheads="1"/>
              </p:cNvSpPr>
              <p:nvPr/>
            </p:nvSpPr>
            <p:spPr bwMode="auto">
              <a:xfrm>
                <a:off x="5369" y="331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Oval 787"/>
              <p:cNvSpPr>
                <a:spLocks noChangeArrowheads="1"/>
              </p:cNvSpPr>
              <p:nvPr/>
            </p:nvSpPr>
            <p:spPr bwMode="auto">
              <a:xfrm>
                <a:off x="5421" y="331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Oval 788"/>
              <p:cNvSpPr>
                <a:spLocks noChangeArrowheads="1"/>
              </p:cNvSpPr>
              <p:nvPr/>
            </p:nvSpPr>
            <p:spPr bwMode="auto">
              <a:xfrm>
                <a:off x="5470" y="328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Oval 789"/>
              <p:cNvSpPr>
                <a:spLocks noChangeArrowheads="1"/>
              </p:cNvSpPr>
              <p:nvPr/>
            </p:nvSpPr>
            <p:spPr bwMode="auto">
              <a:xfrm>
                <a:off x="5519" y="334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Oval 790"/>
              <p:cNvSpPr>
                <a:spLocks noChangeArrowheads="1"/>
              </p:cNvSpPr>
              <p:nvPr/>
            </p:nvSpPr>
            <p:spPr bwMode="auto">
              <a:xfrm>
                <a:off x="670" y="10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Oval 791"/>
              <p:cNvSpPr>
                <a:spLocks noChangeArrowheads="1"/>
              </p:cNvSpPr>
              <p:nvPr/>
            </p:nvSpPr>
            <p:spPr bwMode="auto">
              <a:xfrm>
                <a:off x="719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Oval 792"/>
              <p:cNvSpPr>
                <a:spLocks noChangeArrowheads="1"/>
              </p:cNvSpPr>
              <p:nvPr/>
            </p:nvSpPr>
            <p:spPr bwMode="auto">
              <a:xfrm>
                <a:off x="768" y="152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Oval 793"/>
              <p:cNvSpPr>
                <a:spLocks noChangeArrowheads="1"/>
              </p:cNvSpPr>
              <p:nvPr/>
            </p:nvSpPr>
            <p:spPr bwMode="auto">
              <a:xfrm>
                <a:off x="817" y="16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Oval 794"/>
              <p:cNvSpPr>
                <a:spLocks noChangeArrowheads="1"/>
              </p:cNvSpPr>
              <p:nvPr/>
            </p:nvSpPr>
            <p:spPr bwMode="auto">
              <a:xfrm>
                <a:off x="866" y="17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Oval 795"/>
              <p:cNvSpPr>
                <a:spLocks noChangeArrowheads="1"/>
              </p:cNvSpPr>
              <p:nvPr/>
            </p:nvSpPr>
            <p:spPr bwMode="auto">
              <a:xfrm>
                <a:off x="915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Oval 796"/>
              <p:cNvSpPr>
                <a:spLocks noChangeArrowheads="1"/>
              </p:cNvSpPr>
              <p:nvPr/>
            </p:nvSpPr>
            <p:spPr bwMode="auto">
              <a:xfrm>
                <a:off x="963" y="195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Oval 797"/>
              <p:cNvSpPr>
                <a:spLocks noChangeArrowheads="1"/>
              </p:cNvSpPr>
              <p:nvPr/>
            </p:nvSpPr>
            <p:spPr bwMode="auto">
              <a:xfrm>
                <a:off x="1012" y="20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Oval 798"/>
              <p:cNvSpPr>
                <a:spLocks noChangeArrowheads="1"/>
              </p:cNvSpPr>
              <p:nvPr/>
            </p:nvSpPr>
            <p:spPr bwMode="auto">
              <a:xfrm>
                <a:off x="1061" y="19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Oval 799"/>
              <p:cNvSpPr>
                <a:spLocks noChangeArrowheads="1"/>
              </p:cNvSpPr>
              <p:nvPr/>
            </p:nvSpPr>
            <p:spPr bwMode="auto">
              <a:xfrm>
                <a:off x="1110" y="20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Oval 800"/>
              <p:cNvSpPr>
                <a:spLocks noChangeArrowheads="1"/>
              </p:cNvSpPr>
              <p:nvPr/>
            </p:nvSpPr>
            <p:spPr bwMode="auto">
              <a:xfrm>
                <a:off x="1159" y="209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Oval 801"/>
              <p:cNvSpPr>
                <a:spLocks noChangeArrowheads="1"/>
              </p:cNvSpPr>
              <p:nvPr/>
            </p:nvSpPr>
            <p:spPr bwMode="auto">
              <a:xfrm>
                <a:off x="1208" y="215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Oval 802"/>
              <p:cNvSpPr>
                <a:spLocks noChangeArrowheads="1"/>
              </p:cNvSpPr>
              <p:nvPr/>
            </p:nvSpPr>
            <p:spPr bwMode="auto">
              <a:xfrm>
                <a:off x="1257" y="210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Oval 803"/>
              <p:cNvSpPr>
                <a:spLocks noChangeArrowheads="1"/>
              </p:cNvSpPr>
              <p:nvPr/>
            </p:nvSpPr>
            <p:spPr bwMode="auto">
              <a:xfrm>
                <a:off x="1306" y="214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Oval 804"/>
              <p:cNvSpPr>
                <a:spLocks noChangeArrowheads="1"/>
              </p:cNvSpPr>
              <p:nvPr/>
            </p:nvSpPr>
            <p:spPr bwMode="auto">
              <a:xfrm>
                <a:off x="1354" y="223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Oval 805"/>
              <p:cNvSpPr>
                <a:spLocks noChangeArrowheads="1"/>
              </p:cNvSpPr>
              <p:nvPr/>
            </p:nvSpPr>
            <p:spPr bwMode="auto">
              <a:xfrm>
                <a:off x="1403" y="216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Oval 806"/>
              <p:cNvSpPr>
                <a:spLocks noChangeArrowheads="1"/>
              </p:cNvSpPr>
              <p:nvPr/>
            </p:nvSpPr>
            <p:spPr bwMode="auto">
              <a:xfrm>
                <a:off x="1452" y="220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Oval 807"/>
              <p:cNvSpPr>
                <a:spLocks noChangeArrowheads="1"/>
              </p:cNvSpPr>
              <p:nvPr/>
            </p:nvSpPr>
            <p:spPr bwMode="auto">
              <a:xfrm>
                <a:off x="1501" y="213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Oval 808"/>
              <p:cNvSpPr>
                <a:spLocks noChangeArrowheads="1"/>
              </p:cNvSpPr>
              <p:nvPr/>
            </p:nvSpPr>
            <p:spPr bwMode="auto">
              <a:xfrm>
                <a:off x="155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Oval 809"/>
              <p:cNvSpPr>
                <a:spLocks noChangeArrowheads="1"/>
              </p:cNvSpPr>
              <p:nvPr/>
            </p:nvSpPr>
            <p:spPr bwMode="auto">
              <a:xfrm>
                <a:off x="1599" y="240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Oval 810"/>
              <p:cNvSpPr>
                <a:spLocks noChangeArrowheads="1"/>
              </p:cNvSpPr>
              <p:nvPr/>
            </p:nvSpPr>
            <p:spPr bwMode="auto">
              <a:xfrm>
                <a:off x="1648" y="22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Oval 811"/>
              <p:cNvSpPr>
                <a:spLocks noChangeArrowheads="1"/>
              </p:cNvSpPr>
              <p:nvPr/>
            </p:nvSpPr>
            <p:spPr bwMode="auto">
              <a:xfrm>
                <a:off x="1697" y="2324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Oval 812"/>
              <p:cNvSpPr>
                <a:spLocks noChangeArrowheads="1"/>
              </p:cNvSpPr>
              <p:nvPr/>
            </p:nvSpPr>
            <p:spPr bwMode="auto">
              <a:xfrm>
                <a:off x="1745" y="24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Oval 813"/>
              <p:cNvSpPr>
                <a:spLocks noChangeArrowheads="1"/>
              </p:cNvSpPr>
              <p:nvPr/>
            </p:nvSpPr>
            <p:spPr bwMode="auto">
              <a:xfrm>
                <a:off x="1794" y="24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Oval 814"/>
              <p:cNvSpPr>
                <a:spLocks noChangeArrowheads="1"/>
              </p:cNvSpPr>
              <p:nvPr/>
            </p:nvSpPr>
            <p:spPr bwMode="auto">
              <a:xfrm>
                <a:off x="1843" y="24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Oval 815"/>
              <p:cNvSpPr>
                <a:spLocks noChangeArrowheads="1"/>
              </p:cNvSpPr>
              <p:nvPr/>
            </p:nvSpPr>
            <p:spPr bwMode="auto">
              <a:xfrm>
                <a:off x="1892" y="244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Oval 816"/>
              <p:cNvSpPr>
                <a:spLocks noChangeArrowheads="1"/>
              </p:cNvSpPr>
              <p:nvPr/>
            </p:nvSpPr>
            <p:spPr bwMode="auto">
              <a:xfrm>
                <a:off x="1941" y="248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Oval 817"/>
              <p:cNvSpPr>
                <a:spLocks noChangeArrowheads="1"/>
              </p:cNvSpPr>
              <p:nvPr/>
            </p:nvSpPr>
            <p:spPr bwMode="auto">
              <a:xfrm>
                <a:off x="1990" y="240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Oval 818"/>
              <p:cNvSpPr>
                <a:spLocks noChangeArrowheads="1"/>
              </p:cNvSpPr>
              <p:nvPr/>
            </p:nvSpPr>
            <p:spPr bwMode="auto">
              <a:xfrm>
                <a:off x="2039" y="25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Oval 819"/>
              <p:cNvSpPr>
                <a:spLocks noChangeArrowheads="1"/>
              </p:cNvSpPr>
              <p:nvPr/>
            </p:nvSpPr>
            <p:spPr bwMode="auto">
              <a:xfrm>
                <a:off x="2088" y="2499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Oval 820"/>
              <p:cNvSpPr>
                <a:spLocks noChangeArrowheads="1"/>
              </p:cNvSpPr>
              <p:nvPr/>
            </p:nvSpPr>
            <p:spPr bwMode="auto">
              <a:xfrm>
                <a:off x="2140" y="253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Oval 821"/>
              <p:cNvSpPr>
                <a:spLocks noChangeArrowheads="1"/>
              </p:cNvSpPr>
              <p:nvPr/>
            </p:nvSpPr>
            <p:spPr bwMode="auto">
              <a:xfrm>
                <a:off x="2189" y="26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Oval 822"/>
              <p:cNvSpPr>
                <a:spLocks noChangeArrowheads="1"/>
              </p:cNvSpPr>
              <p:nvPr/>
            </p:nvSpPr>
            <p:spPr bwMode="auto">
              <a:xfrm>
                <a:off x="2238" y="25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Oval 823"/>
              <p:cNvSpPr>
                <a:spLocks noChangeArrowheads="1"/>
              </p:cNvSpPr>
              <p:nvPr/>
            </p:nvSpPr>
            <p:spPr bwMode="auto">
              <a:xfrm>
                <a:off x="2287" y="2541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Oval 824"/>
              <p:cNvSpPr>
                <a:spLocks noChangeArrowheads="1"/>
              </p:cNvSpPr>
              <p:nvPr/>
            </p:nvSpPr>
            <p:spPr bwMode="auto">
              <a:xfrm>
                <a:off x="2335" y="258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Oval 825"/>
              <p:cNvSpPr>
                <a:spLocks noChangeArrowheads="1"/>
              </p:cNvSpPr>
              <p:nvPr/>
            </p:nvSpPr>
            <p:spPr bwMode="auto">
              <a:xfrm>
                <a:off x="2384" y="254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Oval 826"/>
              <p:cNvSpPr>
                <a:spLocks noChangeArrowheads="1"/>
              </p:cNvSpPr>
              <p:nvPr/>
            </p:nvSpPr>
            <p:spPr bwMode="auto">
              <a:xfrm>
                <a:off x="2433" y="262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Oval 827"/>
              <p:cNvSpPr>
                <a:spLocks noChangeArrowheads="1"/>
              </p:cNvSpPr>
              <p:nvPr/>
            </p:nvSpPr>
            <p:spPr bwMode="auto">
              <a:xfrm>
                <a:off x="2482" y="27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Oval 828"/>
              <p:cNvSpPr>
                <a:spLocks noChangeArrowheads="1"/>
              </p:cNvSpPr>
              <p:nvPr/>
            </p:nvSpPr>
            <p:spPr bwMode="auto">
              <a:xfrm>
                <a:off x="2531" y="262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Oval 829"/>
              <p:cNvSpPr>
                <a:spLocks noChangeArrowheads="1"/>
              </p:cNvSpPr>
              <p:nvPr/>
            </p:nvSpPr>
            <p:spPr bwMode="auto">
              <a:xfrm>
                <a:off x="2580" y="26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Oval 830"/>
              <p:cNvSpPr>
                <a:spLocks noChangeArrowheads="1"/>
              </p:cNvSpPr>
              <p:nvPr/>
            </p:nvSpPr>
            <p:spPr bwMode="auto">
              <a:xfrm>
                <a:off x="2629" y="269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Oval 831"/>
              <p:cNvSpPr>
                <a:spLocks noChangeArrowheads="1"/>
              </p:cNvSpPr>
              <p:nvPr/>
            </p:nvSpPr>
            <p:spPr bwMode="auto">
              <a:xfrm>
                <a:off x="2678" y="27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Oval 832"/>
              <p:cNvSpPr>
                <a:spLocks noChangeArrowheads="1"/>
              </p:cNvSpPr>
              <p:nvPr/>
            </p:nvSpPr>
            <p:spPr bwMode="auto">
              <a:xfrm>
                <a:off x="2726" y="276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Oval 833"/>
              <p:cNvSpPr>
                <a:spLocks noChangeArrowheads="1"/>
              </p:cNvSpPr>
              <p:nvPr/>
            </p:nvSpPr>
            <p:spPr bwMode="auto">
              <a:xfrm>
                <a:off x="2775" y="27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Oval 834"/>
              <p:cNvSpPr>
                <a:spLocks noChangeArrowheads="1"/>
              </p:cNvSpPr>
              <p:nvPr/>
            </p:nvSpPr>
            <p:spPr bwMode="auto">
              <a:xfrm>
                <a:off x="2824" y="271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Oval 835"/>
              <p:cNvSpPr>
                <a:spLocks noChangeArrowheads="1"/>
              </p:cNvSpPr>
              <p:nvPr/>
            </p:nvSpPr>
            <p:spPr bwMode="auto">
              <a:xfrm>
                <a:off x="2873" y="279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Oval 836"/>
              <p:cNvSpPr>
                <a:spLocks noChangeArrowheads="1"/>
              </p:cNvSpPr>
              <p:nvPr/>
            </p:nvSpPr>
            <p:spPr bwMode="auto">
              <a:xfrm>
                <a:off x="2922" y="28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Oval 837"/>
              <p:cNvSpPr>
                <a:spLocks noChangeArrowheads="1"/>
              </p:cNvSpPr>
              <p:nvPr/>
            </p:nvSpPr>
            <p:spPr bwMode="auto">
              <a:xfrm>
                <a:off x="2971" y="27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Oval 838"/>
              <p:cNvSpPr>
                <a:spLocks noChangeArrowheads="1"/>
              </p:cNvSpPr>
              <p:nvPr/>
            </p:nvSpPr>
            <p:spPr bwMode="auto">
              <a:xfrm>
                <a:off x="3020" y="279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Oval 839"/>
              <p:cNvSpPr>
                <a:spLocks noChangeArrowheads="1"/>
              </p:cNvSpPr>
              <p:nvPr/>
            </p:nvSpPr>
            <p:spPr bwMode="auto">
              <a:xfrm>
                <a:off x="3069" y="283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Oval 840"/>
              <p:cNvSpPr>
                <a:spLocks noChangeArrowheads="1"/>
              </p:cNvSpPr>
              <p:nvPr/>
            </p:nvSpPr>
            <p:spPr bwMode="auto">
              <a:xfrm>
                <a:off x="3117" y="28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Oval 841"/>
              <p:cNvSpPr>
                <a:spLocks noChangeArrowheads="1"/>
              </p:cNvSpPr>
              <p:nvPr/>
            </p:nvSpPr>
            <p:spPr bwMode="auto">
              <a:xfrm>
                <a:off x="3166" y="28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Oval 842"/>
              <p:cNvSpPr>
                <a:spLocks noChangeArrowheads="1"/>
              </p:cNvSpPr>
              <p:nvPr/>
            </p:nvSpPr>
            <p:spPr bwMode="auto">
              <a:xfrm>
                <a:off x="3215" y="28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Oval 843"/>
              <p:cNvSpPr>
                <a:spLocks noChangeArrowheads="1"/>
              </p:cNvSpPr>
              <p:nvPr/>
            </p:nvSpPr>
            <p:spPr bwMode="auto">
              <a:xfrm>
                <a:off x="3264" y="29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Oval 844"/>
              <p:cNvSpPr>
                <a:spLocks noChangeArrowheads="1"/>
              </p:cNvSpPr>
              <p:nvPr/>
            </p:nvSpPr>
            <p:spPr bwMode="auto">
              <a:xfrm>
                <a:off x="3313" y="294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Oval 845"/>
              <p:cNvSpPr>
                <a:spLocks noChangeArrowheads="1"/>
              </p:cNvSpPr>
              <p:nvPr/>
            </p:nvSpPr>
            <p:spPr bwMode="auto">
              <a:xfrm>
                <a:off x="3362" y="288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Oval 846"/>
              <p:cNvSpPr>
                <a:spLocks noChangeArrowheads="1"/>
              </p:cNvSpPr>
              <p:nvPr/>
            </p:nvSpPr>
            <p:spPr bwMode="auto">
              <a:xfrm>
                <a:off x="3411" y="28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Oval 847"/>
              <p:cNvSpPr>
                <a:spLocks noChangeArrowheads="1"/>
              </p:cNvSpPr>
              <p:nvPr/>
            </p:nvSpPr>
            <p:spPr bwMode="auto">
              <a:xfrm>
                <a:off x="3459" y="295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Oval 848"/>
              <p:cNvSpPr>
                <a:spLocks noChangeArrowheads="1"/>
              </p:cNvSpPr>
              <p:nvPr/>
            </p:nvSpPr>
            <p:spPr bwMode="auto">
              <a:xfrm>
                <a:off x="3508" y="29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Oval 849"/>
              <p:cNvSpPr>
                <a:spLocks noChangeArrowheads="1"/>
              </p:cNvSpPr>
              <p:nvPr/>
            </p:nvSpPr>
            <p:spPr bwMode="auto">
              <a:xfrm>
                <a:off x="3557" y="29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Oval 850"/>
              <p:cNvSpPr>
                <a:spLocks noChangeArrowheads="1"/>
              </p:cNvSpPr>
              <p:nvPr/>
            </p:nvSpPr>
            <p:spPr bwMode="auto">
              <a:xfrm>
                <a:off x="3606" y="296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Oval 851"/>
              <p:cNvSpPr>
                <a:spLocks noChangeArrowheads="1"/>
              </p:cNvSpPr>
              <p:nvPr/>
            </p:nvSpPr>
            <p:spPr bwMode="auto">
              <a:xfrm>
                <a:off x="3655" y="298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Oval 852"/>
              <p:cNvSpPr>
                <a:spLocks noChangeArrowheads="1"/>
              </p:cNvSpPr>
              <p:nvPr/>
            </p:nvSpPr>
            <p:spPr bwMode="auto">
              <a:xfrm>
                <a:off x="3704" y="296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Oval 853"/>
              <p:cNvSpPr>
                <a:spLocks noChangeArrowheads="1"/>
              </p:cNvSpPr>
              <p:nvPr/>
            </p:nvSpPr>
            <p:spPr bwMode="auto">
              <a:xfrm>
                <a:off x="3753" y="30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Oval 854"/>
              <p:cNvSpPr>
                <a:spLocks noChangeArrowheads="1"/>
              </p:cNvSpPr>
              <p:nvPr/>
            </p:nvSpPr>
            <p:spPr bwMode="auto">
              <a:xfrm>
                <a:off x="3805" y="30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Oval 855"/>
              <p:cNvSpPr>
                <a:spLocks noChangeArrowheads="1"/>
              </p:cNvSpPr>
              <p:nvPr/>
            </p:nvSpPr>
            <p:spPr bwMode="auto">
              <a:xfrm>
                <a:off x="3854" y="301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Oval 856"/>
              <p:cNvSpPr>
                <a:spLocks noChangeArrowheads="1"/>
              </p:cNvSpPr>
              <p:nvPr/>
            </p:nvSpPr>
            <p:spPr bwMode="auto">
              <a:xfrm>
                <a:off x="3903" y="30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Oval 857"/>
              <p:cNvSpPr>
                <a:spLocks noChangeArrowheads="1"/>
              </p:cNvSpPr>
              <p:nvPr/>
            </p:nvSpPr>
            <p:spPr bwMode="auto">
              <a:xfrm>
                <a:off x="3952" y="29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Oval 858"/>
              <p:cNvSpPr>
                <a:spLocks noChangeArrowheads="1"/>
              </p:cNvSpPr>
              <p:nvPr/>
            </p:nvSpPr>
            <p:spPr bwMode="auto">
              <a:xfrm>
                <a:off x="4001" y="305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Oval 859"/>
              <p:cNvSpPr>
                <a:spLocks noChangeArrowheads="1"/>
              </p:cNvSpPr>
              <p:nvPr/>
            </p:nvSpPr>
            <p:spPr bwMode="auto">
              <a:xfrm>
                <a:off x="4049" y="30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Oval 860"/>
              <p:cNvSpPr>
                <a:spLocks noChangeArrowheads="1"/>
              </p:cNvSpPr>
              <p:nvPr/>
            </p:nvSpPr>
            <p:spPr bwMode="auto">
              <a:xfrm>
                <a:off x="4098" y="30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Oval 861"/>
              <p:cNvSpPr>
                <a:spLocks noChangeArrowheads="1"/>
              </p:cNvSpPr>
              <p:nvPr/>
            </p:nvSpPr>
            <p:spPr bwMode="auto">
              <a:xfrm>
                <a:off x="4147" y="30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Oval 862"/>
              <p:cNvSpPr>
                <a:spLocks noChangeArrowheads="1"/>
              </p:cNvSpPr>
              <p:nvPr/>
            </p:nvSpPr>
            <p:spPr bwMode="auto">
              <a:xfrm>
                <a:off x="4196" y="30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Oval 863"/>
              <p:cNvSpPr>
                <a:spLocks noChangeArrowheads="1"/>
              </p:cNvSpPr>
              <p:nvPr/>
            </p:nvSpPr>
            <p:spPr bwMode="auto">
              <a:xfrm>
                <a:off x="4245" y="308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Oval 864"/>
              <p:cNvSpPr>
                <a:spLocks noChangeArrowheads="1"/>
              </p:cNvSpPr>
              <p:nvPr/>
            </p:nvSpPr>
            <p:spPr bwMode="auto">
              <a:xfrm>
                <a:off x="4294" y="30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Oval 865"/>
              <p:cNvSpPr>
                <a:spLocks noChangeArrowheads="1"/>
              </p:cNvSpPr>
              <p:nvPr/>
            </p:nvSpPr>
            <p:spPr bwMode="auto">
              <a:xfrm>
                <a:off x="4343" y="30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Oval 866"/>
              <p:cNvSpPr>
                <a:spLocks noChangeArrowheads="1"/>
              </p:cNvSpPr>
              <p:nvPr/>
            </p:nvSpPr>
            <p:spPr bwMode="auto">
              <a:xfrm>
                <a:off x="4392" y="310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Oval 867"/>
              <p:cNvSpPr>
                <a:spLocks noChangeArrowheads="1"/>
              </p:cNvSpPr>
              <p:nvPr/>
            </p:nvSpPr>
            <p:spPr bwMode="auto">
              <a:xfrm>
                <a:off x="4440" y="31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Oval 868"/>
              <p:cNvSpPr>
                <a:spLocks noChangeArrowheads="1"/>
              </p:cNvSpPr>
              <p:nvPr/>
            </p:nvSpPr>
            <p:spPr bwMode="auto">
              <a:xfrm>
                <a:off x="4489" y="31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Oval 869"/>
              <p:cNvSpPr>
                <a:spLocks noChangeArrowheads="1"/>
              </p:cNvSpPr>
              <p:nvPr/>
            </p:nvSpPr>
            <p:spPr bwMode="auto">
              <a:xfrm>
                <a:off x="4538" y="31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Oval 870"/>
              <p:cNvSpPr>
                <a:spLocks noChangeArrowheads="1"/>
              </p:cNvSpPr>
              <p:nvPr/>
            </p:nvSpPr>
            <p:spPr bwMode="auto">
              <a:xfrm>
                <a:off x="4587" y="31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Oval 871"/>
              <p:cNvSpPr>
                <a:spLocks noChangeArrowheads="1"/>
              </p:cNvSpPr>
              <p:nvPr/>
            </p:nvSpPr>
            <p:spPr bwMode="auto">
              <a:xfrm>
                <a:off x="4636" y="312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Oval 872"/>
              <p:cNvSpPr>
                <a:spLocks noChangeArrowheads="1"/>
              </p:cNvSpPr>
              <p:nvPr/>
            </p:nvSpPr>
            <p:spPr bwMode="auto">
              <a:xfrm>
                <a:off x="4685" y="31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Oval 873"/>
              <p:cNvSpPr>
                <a:spLocks noChangeArrowheads="1"/>
              </p:cNvSpPr>
              <p:nvPr/>
            </p:nvSpPr>
            <p:spPr bwMode="auto">
              <a:xfrm>
                <a:off x="4734" y="314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Oval 874"/>
              <p:cNvSpPr>
                <a:spLocks noChangeArrowheads="1"/>
              </p:cNvSpPr>
              <p:nvPr/>
            </p:nvSpPr>
            <p:spPr bwMode="auto">
              <a:xfrm>
                <a:off x="4783" y="31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Oval 875"/>
              <p:cNvSpPr>
                <a:spLocks noChangeArrowheads="1"/>
              </p:cNvSpPr>
              <p:nvPr/>
            </p:nvSpPr>
            <p:spPr bwMode="auto">
              <a:xfrm>
                <a:off x="4831" y="31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Oval 876"/>
              <p:cNvSpPr>
                <a:spLocks noChangeArrowheads="1"/>
              </p:cNvSpPr>
              <p:nvPr/>
            </p:nvSpPr>
            <p:spPr bwMode="auto">
              <a:xfrm>
                <a:off x="4880" y="32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Oval 877"/>
              <p:cNvSpPr>
                <a:spLocks noChangeArrowheads="1"/>
              </p:cNvSpPr>
              <p:nvPr/>
            </p:nvSpPr>
            <p:spPr bwMode="auto">
              <a:xfrm>
                <a:off x="4929" y="320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Oval 878"/>
              <p:cNvSpPr>
                <a:spLocks noChangeArrowheads="1"/>
              </p:cNvSpPr>
              <p:nvPr/>
            </p:nvSpPr>
            <p:spPr bwMode="auto">
              <a:xfrm>
                <a:off x="4978" y="32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Oval 879"/>
              <p:cNvSpPr>
                <a:spLocks noChangeArrowheads="1"/>
              </p:cNvSpPr>
              <p:nvPr/>
            </p:nvSpPr>
            <p:spPr bwMode="auto">
              <a:xfrm>
                <a:off x="5027" y="3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Oval 880"/>
              <p:cNvSpPr>
                <a:spLocks noChangeArrowheads="1"/>
              </p:cNvSpPr>
              <p:nvPr/>
            </p:nvSpPr>
            <p:spPr bwMode="auto">
              <a:xfrm>
                <a:off x="5076" y="314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Oval 881"/>
              <p:cNvSpPr>
                <a:spLocks noChangeArrowheads="1"/>
              </p:cNvSpPr>
              <p:nvPr/>
            </p:nvSpPr>
            <p:spPr bwMode="auto">
              <a:xfrm>
                <a:off x="5125" y="32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Oval 882"/>
              <p:cNvSpPr>
                <a:spLocks noChangeArrowheads="1"/>
              </p:cNvSpPr>
              <p:nvPr/>
            </p:nvSpPr>
            <p:spPr bwMode="auto">
              <a:xfrm>
                <a:off x="5174" y="325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68" name="Oval 884"/>
            <p:cNvSpPr>
              <a:spLocks noChangeArrowheads="1"/>
            </p:cNvSpPr>
            <p:nvPr/>
          </p:nvSpPr>
          <p:spPr bwMode="auto">
            <a:xfrm>
              <a:off x="5222" y="321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Oval 885"/>
            <p:cNvSpPr>
              <a:spLocks noChangeArrowheads="1"/>
            </p:cNvSpPr>
            <p:nvPr/>
          </p:nvSpPr>
          <p:spPr bwMode="auto">
            <a:xfrm>
              <a:off x="5271" y="324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Oval 886"/>
            <p:cNvSpPr>
              <a:spLocks noChangeArrowheads="1"/>
            </p:cNvSpPr>
            <p:nvPr/>
          </p:nvSpPr>
          <p:spPr bwMode="auto">
            <a:xfrm>
              <a:off x="5320" y="326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Oval 887"/>
            <p:cNvSpPr>
              <a:spLocks noChangeArrowheads="1"/>
            </p:cNvSpPr>
            <p:nvPr/>
          </p:nvSpPr>
          <p:spPr bwMode="auto">
            <a:xfrm>
              <a:off x="5369" y="321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Oval 888"/>
            <p:cNvSpPr>
              <a:spLocks noChangeArrowheads="1"/>
            </p:cNvSpPr>
            <p:nvPr/>
          </p:nvSpPr>
          <p:spPr bwMode="auto">
            <a:xfrm>
              <a:off x="5421" y="33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Oval 889"/>
            <p:cNvSpPr>
              <a:spLocks noChangeArrowheads="1"/>
            </p:cNvSpPr>
            <p:nvPr/>
          </p:nvSpPr>
          <p:spPr bwMode="auto">
            <a:xfrm>
              <a:off x="5470" y="330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Oval 890"/>
            <p:cNvSpPr>
              <a:spLocks noChangeArrowheads="1"/>
            </p:cNvSpPr>
            <p:nvPr/>
          </p:nvSpPr>
          <p:spPr bwMode="auto">
            <a:xfrm>
              <a:off x="5519" y="330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Oval 891"/>
            <p:cNvSpPr>
              <a:spLocks noChangeArrowheads="1"/>
            </p:cNvSpPr>
            <p:nvPr/>
          </p:nvSpPr>
          <p:spPr bwMode="auto">
            <a:xfrm>
              <a:off x="670" y="87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Oval 892"/>
            <p:cNvSpPr>
              <a:spLocks noChangeArrowheads="1"/>
            </p:cNvSpPr>
            <p:nvPr/>
          </p:nvSpPr>
          <p:spPr bwMode="auto">
            <a:xfrm>
              <a:off x="719" y="103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Oval 893"/>
            <p:cNvSpPr>
              <a:spLocks noChangeArrowheads="1"/>
            </p:cNvSpPr>
            <p:nvPr/>
          </p:nvSpPr>
          <p:spPr bwMode="auto">
            <a:xfrm>
              <a:off x="768" y="1319"/>
              <a:ext cx="42" cy="4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Oval 894"/>
            <p:cNvSpPr>
              <a:spLocks noChangeArrowheads="1"/>
            </p:cNvSpPr>
            <p:nvPr/>
          </p:nvSpPr>
          <p:spPr bwMode="auto">
            <a:xfrm>
              <a:off x="817" y="138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Oval 895"/>
            <p:cNvSpPr>
              <a:spLocks noChangeArrowheads="1"/>
            </p:cNvSpPr>
            <p:nvPr/>
          </p:nvSpPr>
          <p:spPr bwMode="auto">
            <a:xfrm>
              <a:off x="866" y="155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Oval 896"/>
            <p:cNvSpPr>
              <a:spLocks noChangeArrowheads="1"/>
            </p:cNvSpPr>
            <p:nvPr/>
          </p:nvSpPr>
          <p:spPr bwMode="auto">
            <a:xfrm>
              <a:off x="915" y="169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Oval 897"/>
            <p:cNvSpPr>
              <a:spLocks noChangeArrowheads="1"/>
            </p:cNvSpPr>
            <p:nvPr/>
          </p:nvSpPr>
          <p:spPr bwMode="auto">
            <a:xfrm>
              <a:off x="963" y="1800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Oval 898"/>
            <p:cNvSpPr>
              <a:spLocks noChangeArrowheads="1"/>
            </p:cNvSpPr>
            <p:nvPr/>
          </p:nvSpPr>
          <p:spPr bwMode="auto">
            <a:xfrm>
              <a:off x="1012" y="183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Oval 899"/>
            <p:cNvSpPr>
              <a:spLocks noChangeArrowheads="1"/>
            </p:cNvSpPr>
            <p:nvPr/>
          </p:nvSpPr>
          <p:spPr bwMode="auto">
            <a:xfrm>
              <a:off x="1061" y="175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Oval 900"/>
            <p:cNvSpPr>
              <a:spLocks noChangeArrowheads="1"/>
            </p:cNvSpPr>
            <p:nvPr/>
          </p:nvSpPr>
          <p:spPr bwMode="auto">
            <a:xfrm>
              <a:off x="1110" y="191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Oval 901"/>
            <p:cNvSpPr>
              <a:spLocks noChangeArrowheads="1"/>
            </p:cNvSpPr>
            <p:nvPr/>
          </p:nvSpPr>
          <p:spPr bwMode="auto">
            <a:xfrm>
              <a:off x="1159" y="186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Oval 902"/>
            <p:cNvSpPr>
              <a:spLocks noChangeArrowheads="1"/>
            </p:cNvSpPr>
            <p:nvPr/>
          </p:nvSpPr>
          <p:spPr bwMode="auto">
            <a:xfrm>
              <a:off x="1208" y="198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Oval 903"/>
            <p:cNvSpPr>
              <a:spLocks noChangeArrowheads="1"/>
            </p:cNvSpPr>
            <p:nvPr/>
          </p:nvSpPr>
          <p:spPr bwMode="auto">
            <a:xfrm>
              <a:off x="1257" y="199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Oval 904"/>
            <p:cNvSpPr>
              <a:spLocks noChangeArrowheads="1"/>
            </p:cNvSpPr>
            <p:nvPr/>
          </p:nvSpPr>
          <p:spPr bwMode="auto">
            <a:xfrm>
              <a:off x="1306" y="2013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Oval 905"/>
            <p:cNvSpPr>
              <a:spLocks noChangeArrowheads="1"/>
            </p:cNvSpPr>
            <p:nvPr/>
          </p:nvSpPr>
          <p:spPr bwMode="auto">
            <a:xfrm>
              <a:off x="1354" y="204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Oval 906"/>
            <p:cNvSpPr>
              <a:spLocks noChangeArrowheads="1"/>
            </p:cNvSpPr>
            <p:nvPr/>
          </p:nvSpPr>
          <p:spPr bwMode="auto">
            <a:xfrm>
              <a:off x="1403" y="215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Oval 907"/>
            <p:cNvSpPr>
              <a:spLocks noChangeArrowheads="1"/>
            </p:cNvSpPr>
            <p:nvPr/>
          </p:nvSpPr>
          <p:spPr bwMode="auto">
            <a:xfrm>
              <a:off x="1452" y="214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Oval 908"/>
            <p:cNvSpPr>
              <a:spLocks noChangeArrowheads="1"/>
            </p:cNvSpPr>
            <p:nvPr/>
          </p:nvSpPr>
          <p:spPr bwMode="auto">
            <a:xfrm>
              <a:off x="1501" y="210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Oval 909"/>
            <p:cNvSpPr>
              <a:spLocks noChangeArrowheads="1"/>
            </p:cNvSpPr>
            <p:nvPr/>
          </p:nvSpPr>
          <p:spPr bwMode="auto">
            <a:xfrm>
              <a:off x="1550" y="211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Oval 910"/>
            <p:cNvSpPr>
              <a:spLocks noChangeArrowheads="1"/>
            </p:cNvSpPr>
            <p:nvPr/>
          </p:nvSpPr>
          <p:spPr bwMode="auto">
            <a:xfrm>
              <a:off x="1599" y="225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Oval 911"/>
            <p:cNvSpPr>
              <a:spLocks noChangeArrowheads="1"/>
            </p:cNvSpPr>
            <p:nvPr/>
          </p:nvSpPr>
          <p:spPr bwMode="auto">
            <a:xfrm>
              <a:off x="1648" y="223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Oval 912"/>
            <p:cNvSpPr>
              <a:spLocks noChangeArrowheads="1"/>
            </p:cNvSpPr>
            <p:nvPr/>
          </p:nvSpPr>
          <p:spPr bwMode="auto">
            <a:xfrm>
              <a:off x="1697" y="2265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Oval 913"/>
            <p:cNvSpPr>
              <a:spLocks noChangeArrowheads="1"/>
            </p:cNvSpPr>
            <p:nvPr/>
          </p:nvSpPr>
          <p:spPr bwMode="auto">
            <a:xfrm>
              <a:off x="1745" y="219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Oval 914"/>
            <p:cNvSpPr>
              <a:spLocks noChangeArrowheads="1"/>
            </p:cNvSpPr>
            <p:nvPr/>
          </p:nvSpPr>
          <p:spPr bwMode="auto">
            <a:xfrm>
              <a:off x="1794" y="230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Oval 915"/>
            <p:cNvSpPr>
              <a:spLocks noChangeArrowheads="1"/>
            </p:cNvSpPr>
            <p:nvPr/>
          </p:nvSpPr>
          <p:spPr bwMode="auto">
            <a:xfrm>
              <a:off x="1843" y="225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0" name="Oval 916"/>
            <p:cNvSpPr>
              <a:spLocks noChangeArrowheads="1"/>
            </p:cNvSpPr>
            <p:nvPr/>
          </p:nvSpPr>
          <p:spPr bwMode="auto">
            <a:xfrm>
              <a:off x="1892" y="239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1" name="Oval 917"/>
            <p:cNvSpPr>
              <a:spLocks noChangeArrowheads="1"/>
            </p:cNvSpPr>
            <p:nvPr/>
          </p:nvSpPr>
          <p:spPr bwMode="auto">
            <a:xfrm>
              <a:off x="1941" y="241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2" name="Oval 918"/>
            <p:cNvSpPr>
              <a:spLocks noChangeArrowheads="1"/>
            </p:cNvSpPr>
            <p:nvPr/>
          </p:nvSpPr>
          <p:spPr bwMode="auto">
            <a:xfrm>
              <a:off x="1990" y="231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" name="Oval 919"/>
            <p:cNvSpPr>
              <a:spLocks noChangeArrowheads="1"/>
            </p:cNvSpPr>
            <p:nvPr/>
          </p:nvSpPr>
          <p:spPr bwMode="auto">
            <a:xfrm>
              <a:off x="2039" y="240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Oval 920"/>
            <p:cNvSpPr>
              <a:spLocks noChangeArrowheads="1"/>
            </p:cNvSpPr>
            <p:nvPr/>
          </p:nvSpPr>
          <p:spPr bwMode="auto">
            <a:xfrm>
              <a:off x="2088" y="2450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Oval 921"/>
            <p:cNvSpPr>
              <a:spLocks noChangeArrowheads="1"/>
            </p:cNvSpPr>
            <p:nvPr/>
          </p:nvSpPr>
          <p:spPr bwMode="auto">
            <a:xfrm>
              <a:off x="2140" y="239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Oval 922"/>
            <p:cNvSpPr>
              <a:spLocks noChangeArrowheads="1"/>
            </p:cNvSpPr>
            <p:nvPr/>
          </p:nvSpPr>
          <p:spPr bwMode="auto">
            <a:xfrm>
              <a:off x="2189" y="239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Oval 923"/>
            <p:cNvSpPr>
              <a:spLocks noChangeArrowheads="1"/>
            </p:cNvSpPr>
            <p:nvPr/>
          </p:nvSpPr>
          <p:spPr bwMode="auto">
            <a:xfrm>
              <a:off x="2238" y="242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Oval 924"/>
            <p:cNvSpPr>
              <a:spLocks noChangeArrowheads="1"/>
            </p:cNvSpPr>
            <p:nvPr/>
          </p:nvSpPr>
          <p:spPr bwMode="auto">
            <a:xfrm>
              <a:off x="2287" y="2513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Oval 925"/>
            <p:cNvSpPr>
              <a:spLocks noChangeArrowheads="1"/>
            </p:cNvSpPr>
            <p:nvPr/>
          </p:nvSpPr>
          <p:spPr bwMode="auto">
            <a:xfrm>
              <a:off x="2335" y="250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0" name="Oval 926"/>
            <p:cNvSpPr>
              <a:spLocks noChangeArrowheads="1"/>
            </p:cNvSpPr>
            <p:nvPr/>
          </p:nvSpPr>
          <p:spPr bwMode="auto">
            <a:xfrm>
              <a:off x="2384" y="2562"/>
              <a:ext cx="42" cy="4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1" name="Oval 927"/>
            <p:cNvSpPr>
              <a:spLocks noChangeArrowheads="1"/>
            </p:cNvSpPr>
            <p:nvPr/>
          </p:nvSpPr>
          <p:spPr bwMode="auto">
            <a:xfrm>
              <a:off x="2433" y="255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Oval 928"/>
            <p:cNvSpPr>
              <a:spLocks noChangeArrowheads="1"/>
            </p:cNvSpPr>
            <p:nvPr/>
          </p:nvSpPr>
          <p:spPr bwMode="auto">
            <a:xfrm>
              <a:off x="2482" y="257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Oval 929"/>
            <p:cNvSpPr>
              <a:spLocks noChangeArrowheads="1"/>
            </p:cNvSpPr>
            <p:nvPr/>
          </p:nvSpPr>
          <p:spPr bwMode="auto">
            <a:xfrm>
              <a:off x="2531" y="261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Oval 930"/>
            <p:cNvSpPr>
              <a:spLocks noChangeArrowheads="1"/>
            </p:cNvSpPr>
            <p:nvPr/>
          </p:nvSpPr>
          <p:spPr bwMode="auto">
            <a:xfrm>
              <a:off x="2580" y="268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Oval 931"/>
            <p:cNvSpPr>
              <a:spLocks noChangeArrowheads="1"/>
            </p:cNvSpPr>
            <p:nvPr/>
          </p:nvSpPr>
          <p:spPr bwMode="auto">
            <a:xfrm>
              <a:off x="2629" y="2600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Oval 932"/>
            <p:cNvSpPr>
              <a:spLocks noChangeArrowheads="1"/>
            </p:cNvSpPr>
            <p:nvPr/>
          </p:nvSpPr>
          <p:spPr bwMode="auto">
            <a:xfrm>
              <a:off x="2678" y="2586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Oval 933"/>
            <p:cNvSpPr>
              <a:spLocks noChangeArrowheads="1"/>
            </p:cNvSpPr>
            <p:nvPr/>
          </p:nvSpPr>
          <p:spPr bwMode="auto">
            <a:xfrm>
              <a:off x="2726" y="2631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Oval 934"/>
            <p:cNvSpPr>
              <a:spLocks noChangeArrowheads="1"/>
            </p:cNvSpPr>
            <p:nvPr/>
          </p:nvSpPr>
          <p:spPr bwMode="auto">
            <a:xfrm>
              <a:off x="2775" y="268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Oval 935"/>
            <p:cNvSpPr>
              <a:spLocks noChangeArrowheads="1"/>
            </p:cNvSpPr>
            <p:nvPr/>
          </p:nvSpPr>
          <p:spPr bwMode="auto">
            <a:xfrm>
              <a:off x="2824" y="2680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Oval 936"/>
            <p:cNvSpPr>
              <a:spLocks noChangeArrowheads="1"/>
            </p:cNvSpPr>
            <p:nvPr/>
          </p:nvSpPr>
          <p:spPr bwMode="auto">
            <a:xfrm>
              <a:off x="2873" y="272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Oval 937"/>
            <p:cNvSpPr>
              <a:spLocks noChangeArrowheads="1"/>
            </p:cNvSpPr>
            <p:nvPr/>
          </p:nvSpPr>
          <p:spPr bwMode="auto">
            <a:xfrm>
              <a:off x="2922" y="269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Oval 938"/>
            <p:cNvSpPr>
              <a:spLocks noChangeArrowheads="1"/>
            </p:cNvSpPr>
            <p:nvPr/>
          </p:nvSpPr>
          <p:spPr bwMode="auto">
            <a:xfrm>
              <a:off x="2971" y="270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Oval 939"/>
            <p:cNvSpPr>
              <a:spLocks noChangeArrowheads="1"/>
            </p:cNvSpPr>
            <p:nvPr/>
          </p:nvSpPr>
          <p:spPr bwMode="auto">
            <a:xfrm>
              <a:off x="3020" y="273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Oval 940"/>
            <p:cNvSpPr>
              <a:spLocks noChangeArrowheads="1"/>
            </p:cNvSpPr>
            <p:nvPr/>
          </p:nvSpPr>
          <p:spPr bwMode="auto">
            <a:xfrm>
              <a:off x="3069" y="2691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Oval 941"/>
            <p:cNvSpPr>
              <a:spLocks noChangeArrowheads="1"/>
            </p:cNvSpPr>
            <p:nvPr/>
          </p:nvSpPr>
          <p:spPr bwMode="auto">
            <a:xfrm>
              <a:off x="3117" y="278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Oval 942"/>
            <p:cNvSpPr>
              <a:spLocks noChangeArrowheads="1"/>
            </p:cNvSpPr>
            <p:nvPr/>
          </p:nvSpPr>
          <p:spPr bwMode="auto">
            <a:xfrm>
              <a:off x="3166" y="275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Oval 943"/>
            <p:cNvSpPr>
              <a:spLocks noChangeArrowheads="1"/>
            </p:cNvSpPr>
            <p:nvPr/>
          </p:nvSpPr>
          <p:spPr bwMode="auto">
            <a:xfrm>
              <a:off x="3215" y="284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Oval 944"/>
            <p:cNvSpPr>
              <a:spLocks noChangeArrowheads="1"/>
            </p:cNvSpPr>
            <p:nvPr/>
          </p:nvSpPr>
          <p:spPr bwMode="auto">
            <a:xfrm>
              <a:off x="3264" y="280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Oval 945"/>
            <p:cNvSpPr>
              <a:spLocks noChangeArrowheads="1"/>
            </p:cNvSpPr>
            <p:nvPr/>
          </p:nvSpPr>
          <p:spPr bwMode="auto">
            <a:xfrm>
              <a:off x="3313" y="290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Oval 946"/>
            <p:cNvSpPr>
              <a:spLocks noChangeArrowheads="1"/>
            </p:cNvSpPr>
            <p:nvPr/>
          </p:nvSpPr>
          <p:spPr bwMode="auto">
            <a:xfrm>
              <a:off x="3362" y="286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Oval 947"/>
            <p:cNvSpPr>
              <a:spLocks noChangeArrowheads="1"/>
            </p:cNvSpPr>
            <p:nvPr/>
          </p:nvSpPr>
          <p:spPr bwMode="auto">
            <a:xfrm>
              <a:off x="3411" y="288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Oval 948"/>
            <p:cNvSpPr>
              <a:spLocks noChangeArrowheads="1"/>
            </p:cNvSpPr>
            <p:nvPr/>
          </p:nvSpPr>
          <p:spPr bwMode="auto">
            <a:xfrm>
              <a:off x="3459" y="285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Oval 949"/>
            <p:cNvSpPr>
              <a:spLocks noChangeArrowheads="1"/>
            </p:cNvSpPr>
            <p:nvPr/>
          </p:nvSpPr>
          <p:spPr bwMode="auto">
            <a:xfrm>
              <a:off x="3508" y="289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Oval 950"/>
            <p:cNvSpPr>
              <a:spLocks noChangeArrowheads="1"/>
            </p:cNvSpPr>
            <p:nvPr/>
          </p:nvSpPr>
          <p:spPr bwMode="auto">
            <a:xfrm>
              <a:off x="3557" y="289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Oval 951"/>
            <p:cNvSpPr>
              <a:spLocks noChangeArrowheads="1"/>
            </p:cNvSpPr>
            <p:nvPr/>
          </p:nvSpPr>
          <p:spPr bwMode="auto">
            <a:xfrm>
              <a:off x="3606" y="292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Oval 952"/>
            <p:cNvSpPr>
              <a:spLocks noChangeArrowheads="1"/>
            </p:cNvSpPr>
            <p:nvPr/>
          </p:nvSpPr>
          <p:spPr bwMode="auto">
            <a:xfrm>
              <a:off x="3655" y="289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Oval 953"/>
            <p:cNvSpPr>
              <a:spLocks noChangeArrowheads="1"/>
            </p:cNvSpPr>
            <p:nvPr/>
          </p:nvSpPr>
          <p:spPr bwMode="auto">
            <a:xfrm>
              <a:off x="3704" y="291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Oval 954"/>
            <p:cNvSpPr>
              <a:spLocks noChangeArrowheads="1"/>
            </p:cNvSpPr>
            <p:nvPr/>
          </p:nvSpPr>
          <p:spPr bwMode="auto">
            <a:xfrm>
              <a:off x="3753" y="294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Oval 955"/>
            <p:cNvSpPr>
              <a:spLocks noChangeArrowheads="1"/>
            </p:cNvSpPr>
            <p:nvPr/>
          </p:nvSpPr>
          <p:spPr bwMode="auto">
            <a:xfrm>
              <a:off x="3805" y="2981"/>
              <a:ext cx="42" cy="4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Oval 956"/>
            <p:cNvSpPr>
              <a:spLocks noChangeArrowheads="1"/>
            </p:cNvSpPr>
            <p:nvPr/>
          </p:nvSpPr>
          <p:spPr bwMode="auto">
            <a:xfrm>
              <a:off x="3854" y="2960"/>
              <a:ext cx="42" cy="4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Oval 957"/>
            <p:cNvSpPr>
              <a:spLocks noChangeArrowheads="1"/>
            </p:cNvSpPr>
            <p:nvPr/>
          </p:nvSpPr>
          <p:spPr bwMode="auto">
            <a:xfrm>
              <a:off x="3903" y="297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Oval 958"/>
            <p:cNvSpPr>
              <a:spLocks noChangeArrowheads="1"/>
            </p:cNvSpPr>
            <p:nvPr/>
          </p:nvSpPr>
          <p:spPr bwMode="auto">
            <a:xfrm>
              <a:off x="3952" y="289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Oval 959"/>
            <p:cNvSpPr>
              <a:spLocks noChangeArrowheads="1"/>
            </p:cNvSpPr>
            <p:nvPr/>
          </p:nvSpPr>
          <p:spPr bwMode="auto">
            <a:xfrm>
              <a:off x="4001" y="2942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Oval 960"/>
            <p:cNvSpPr>
              <a:spLocks noChangeArrowheads="1"/>
            </p:cNvSpPr>
            <p:nvPr/>
          </p:nvSpPr>
          <p:spPr bwMode="auto">
            <a:xfrm>
              <a:off x="4049" y="294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Oval 961"/>
            <p:cNvSpPr>
              <a:spLocks noChangeArrowheads="1"/>
            </p:cNvSpPr>
            <p:nvPr/>
          </p:nvSpPr>
          <p:spPr bwMode="auto">
            <a:xfrm>
              <a:off x="4098" y="292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Oval 962"/>
            <p:cNvSpPr>
              <a:spLocks noChangeArrowheads="1"/>
            </p:cNvSpPr>
            <p:nvPr/>
          </p:nvSpPr>
          <p:spPr bwMode="auto">
            <a:xfrm>
              <a:off x="4147" y="302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Oval 963"/>
            <p:cNvSpPr>
              <a:spLocks noChangeArrowheads="1"/>
            </p:cNvSpPr>
            <p:nvPr/>
          </p:nvSpPr>
          <p:spPr bwMode="auto">
            <a:xfrm>
              <a:off x="4196" y="2988"/>
              <a:ext cx="42" cy="41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Oval 964"/>
            <p:cNvSpPr>
              <a:spLocks noChangeArrowheads="1"/>
            </p:cNvSpPr>
            <p:nvPr/>
          </p:nvSpPr>
          <p:spPr bwMode="auto">
            <a:xfrm>
              <a:off x="4245" y="301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Oval 965"/>
            <p:cNvSpPr>
              <a:spLocks noChangeArrowheads="1"/>
            </p:cNvSpPr>
            <p:nvPr/>
          </p:nvSpPr>
          <p:spPr bwMode="auto">
            <a:xfrm>
              <a:off x="4294" y="302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Oval 966"/>
            <p:cNvSpPr>
              <a:spLocks noChangeArrowheads="1"/>
            </p:cNvSpPr>
            <p:nvPr/>
          </p:nvSpPr>
          <p:spPr bwMode="auto">
            <a:xfrm>
              <a:off x="4343" y="303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Oval 967"/>
            <p:cNvSpPr>
              <a:spLocks noChangeArrowheads="1"/>
            </p:cNvSpPr>
            <p:nvPr/>
          </p:nvSpPr>
          <p:spPr bwMode="auto">
            <a:xfrm>
              <a:off x="4392" y="3001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Oval 968"/>
            <p:cNvSpPr>
              <a:spLocks noChangeArrowheads="1"/>
            </p:cNvSpPr>
            <p:nvPr/>
          </p:nvSpPr>
          <p:spPr bwMode="auto">
            <a:xfrm>
              <a:off x="4440" y="305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Oval 969"/>
            <p:cNvSpPr>
              <a:spLocks noChangeArrowheads="1"/>
            </p:cNvSpPr>
            <p:nvPr/>
          </p:nvSpPr>
          <p:spPr bwMode="auto">
            <a:xfrm>
              <a:off x="4489" y="309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Oval 970"/>
            <p:cNvSpPr>
              <a:spLocks noChangeArrowheads="1"/>
            </p:cNvSpPr>
            <p:nvPr/>
          </p:nvSpPr>
          <p:spPr bwMode="auto">
            <a:xfrm>
              <a:off x="4538" y="2970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Oval 971"/>
            <p:cNvSpPr>
              <a:spLocks noChangeArrowheads="1"/>
            </p:cNvSpPr>
            <p:nvPr/>
          </p:nvSpPr>
          <p:spPr bwMode="auto">
            <a:xfrm>
              <a:off x="4587" y="312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Oval 972"/>
            <p:cNvSpPr>
              <a:spLocks noChangeArrowheads="1"/>
            </p:cNvSpPr>
            <p:nvPr/>
          </p:nvSpPr>
          <p:spPr bwMode="auto">
            <a:xfrm>
              <a:off x="4636" y="309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Oval 973"/>
            <p:cNvSpPr>
              <a:spLocks noChangeArrowheads="1"/>
            </p:cNvSpPr>
            <p:nvPr/>
          </p:nvSpPr>
          <p:spPr bwMode="auto">
            <a:xfrm>
              <a:off x="4685" y="305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Oval 974"/>
            <p:cNvSpPr>
              <a:spLocks noChangeArrowheads="1"/>
            </p:cNvSpPr>
            <p:nvPr/>
          </p:nvSpPr>
          <p:spPr bwMode="auto">
            <a:xfrm>
              <a:off x="4734" y="310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Oval 975"/>
            <p:cNvSpPr>
              <a:spLocks noChangeArrowheads="1"/>
            </p:cNvSpPr>
            <p:nvPr/>
          </p:nvSpPr>
          <p:spPr bwMode="auto">
            <a:xfrm>
              <a:off x="4783" y="3099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Oval 976"/>
            <p:cNvSpPr>
              <a:spLocks noChangeArrowheads="1"/>
            </p:cNvSpPr>
            <p:nvPr/>
          </p:nvSpPr>
          <p:spPr bwMode="auto">
            <a:xfrm>
              <a:off x="4831" y="311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Oval 977"/>
            <p:cNvSpPr>
              <a:spLocks noChangeArrowheads="1"/>
            </p:cNvSpPr>
            <p:nvPr/>
          </p:nvSpPr>
          <p:spPr bwMode="auto">
            <a:xfrm>
              <a:off x="4880" y="315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Oval 978"/>
            <p:cNvSpPr>
              <a:spLocks noChangeArrowheads="1"/>
            </p:cNvSpPr>
            <p:nvPr/>
          </p:nvSpPr>
          <p:spPr bwMode="auto">
            <a:xfrm>
              <a:off x="4929" y="307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Oval 979"/>
            <p:cNvSpPr>
              <a:spLocks noChangeArrowheads="1"/>
            </p:cNvSpPr>
            <p:nvPr/>
          </p:nvSpPr>
          <p:spPr bwMode="auto">
            <a:xfrm>
              <a:off x="4978" y="3152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Oval 980"/>
            <p:cNvSpPr>
              <a:spLocks noChangeArrowheads="1"/>
            </p:cNvSpPr>
            <p:nvPr/>
          </p:nvSpPr>
          <p:spPr bwMode="auto">
            <a:xfrm>
              <a:off x="5027" y="314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Oval 981"/>
            <p:cNvSpPr>
              <a:spLocks noChangeArrowheads="1"/>
            </p:cNvSpPr>
            <p:nvPr/>
          </p:nvSpPr>
          <p:spPr bwMode="auto">
            <a:xfrm>
              <a:off x="5076" y="315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Oval 982"/>
            <p:cNvSpPr>
              <a:spLocks noChangeArrowheads="1"/>
            </p:cNvSpPr>
            <p:nvPr/>
          </p:nvSpPr>
          <p:spPr bwMode="auto">
            <a:xfrm>
              <a:off x="5125" y="318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Oval 983"/>
            <p:cNvSpPr>
              <a:spLocks noChangeArrowheads="1"/>
            </p:cNvSpPr>
            <p:nvPr/>
          </p:nvSpPr>
          <p:spPr bwMode="auto">
            <a:xfrm>
              <a:off x="5174" y="3155"/>
              <a:ext cx="41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Oval 984"/>
            <p:cNvSpPr>
              <a:spLocks noChangeArrowheads="1"/>
            </p:cNvSpPr>
            <p:nvPr/>
          </p:nvSpPr>
          <p:spPr bwMode="auto">
            <a:xfrm>
              <a:off x="5222" y="3169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Oval 985"/>
            <p:cNvSpPr>
              <a:spLocks noChangeArrowheads="1"/>
            </p:cNvSpPr>
            <p:nvPr/>
          </p:nvSpPr>
          <p:spPr bwMode="auto">
            <a:xfrm>
              <a:off x="5271" y="3277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Oval 986"/>
            <p:cNvSpPr>
              <a:spLocks noChangeArrowheads="1"/>
            </p:cNvSpPr>
            <p:nvPr/>
          </p:nvSpPr>
          <p:spPr bwMode="auto">
            <a:xfrm>
              <a:off x="5320" y="3228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Oval 987"/>
            <p:cNvSpPr>
              <a:spLocks noChangeArrowheads="1"/>
            </p:cNvSpPr>
            <p:nvPr/>
          </p:nvSpPr>
          <p:spPr bwMode="auto">
            <a:xfrm>
              <a:off x="5369" y="3253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Oval 988"/>
            <p:cNvSpPr>
              <a:spLocks noChangeArrowheads="1"/>
            </p:cNvSpPr>
            <p:nvPr/>
          </p:nvSpPr>
          <p:spPr bwMode="auto">
            <a:xfrm>
              <a:off x="5421" y="3256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Oval 989"/>
            <p:cNvSpPr>
              <a:spLocks noChangeArrowheads="1"/>
            </p:cNvSpPr>
            <p:nvPr/>
          </p:nvSpPr>
          <p:spPr bwMode="auto">
            <a:xfrm>
              <a:off x="5470" y="3214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Oval 990"/>
            <p:cNvSpPr>
              <a:spLocks noChangeArrowheads="1"/>
            </p:cNvSpPr>
            <p:nvPr/>
          </p:nvSpPr>
          <p:spPr bwMode="auto">
            <a:xfrm>
              <a:off x="5519" y="3295"/>
              <a:ext cx="42" cy="4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Line 99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6" name="Line 99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7" name="Rectangle 993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8" name="Line 994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" name="Rectangle 995"/>
            <p:cNvSpPr>
              <a:spLocks noChangeArrowheads="1"/>
            </p:cNvSpPr>
            <p:nvPr/>
          </p:nvSpPr>
          <p:spPr bwMode="auto">
            <a:xfrm rot="16200000">
              <a:off x="236" y="241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0" name="Line 996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1" name="Rectangle 997"/>
            <p:cNvSpPr>
              <a:spLocks noChangeArrowheads="1"/>
            </p:cNvSpPr>
            <p:nvPr/>
          </p:nvSpPr>
          <p:spPr bwMode="auto">
            <a:xfrm rot="16200000">
              <a:off x="193" y="1404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2" name="Line 99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3" name="Rectangle 999"/>
            <p:cNvSpPr>
              <a:spLocks noChangeArrowheads="1"/>
            </p:cNvSpPr>
            <p:nvPr/>
          </p:nvSpPr>
          <p:spPr bwMode="auto">
            <a:xfrm rot="16200000">
              <a:off x="194" y="393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4" name="Rectangle 1000"/>
            <p:cNvSpPr>
              <a:spLocks noChangeArrowheads="1"/>
            </p:cNvSpPr>
            <p:nvPr/>
          </p:nvSpPr>
          <p:spPr bwMode="auto">
            <a:xfrm rot="16200000">
              <a:off x="-508" y="1889"/>
              <a:ext cx="140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Deaths per 100,000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5" name="Line 1001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Line 1002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Rectangle 1003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8" name="Line 1004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Rectangle 1005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0" name="Line 1006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Rectangle 1007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2" name="Line 1008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Rectangle 1009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4" name="Line 1010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Rectangle 1011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6" name="Line 101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Rectangle 1013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8" name="Rectangle 1014"/>
            <p:cNvSpPr>
              <a:spLocks noChangeArrowheads="1"/>
            </p:cNvSpPr>
            <p:nvPr/>
          </p:nvSpPr>
          <p:spPr bwMode="auto">
            <a:xfrm>
              <a:off x="1117" y="3937"/>
              <a:ext cx="41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 in National Income Distribution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9" name="Rectangle 1015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Mortality Rates vs.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Aged 50-54 in 2014</a:t>
            </a:r>
          </a:p>
        </p:txBody>
      </p:sp>
      <p:sp>
        <p:nvSpPr>
          <p:cNvPr id="343" name="Oval 342"/>
          <p:cNvSpPr>
            <a:spLocks noChangeArrowheads="1"/>
          </p:cNvSpPr>
          <p:nvPr/>
        </p:nvSpPr>
        <p:spPr bwMode="auto">
          <a:xfrm>
            <a:off x="5498630" y="6651641"/>
            <a:ext cx="66675" cy="66675"/>
          </a:xfrm>
          <a:prstGeom prst="ellipse">
            <a:avLst/>
          </a:prstGeom>
          <a:solidFill>
            <a:srgbClr val="006000"/>
          </a:solidFill>
          <a:ln w="22225">
            <a:solidFill>
              <a:srgbClr val="006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Oval 343"/>
          <p:cNvSpPr>
            <a:spLocks noChangeArrowheads="1"/>
          </p:cNvSpPr>
          <p:nvPr/>
        </p:nvSpPr>
        <p:spPr bwMode="auto">
          <a:xfrm>
            <a:off x="2590800" y="665164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Oval 344"/>
          <p:cNvSpPr>
            <a:spLocks noChangeArrowheads="1"/>
          </p:cNvSpPr>
          <p:nvPr/>
        </p:nvSpPr>
        <p:spPr bwMode="auto">
          <a:xfrm>
            <a:off x="4041305" y="6651641"/>
            <a:ext cx="66675" cy="6667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Rectangle 354"/>
          <p:cNvSpPr>
            <a:spLocks noChangeArrowheads="1"/>
          </p:cNvSpPr>
          <p:nvPr/>
        </p:nvSpPr>
        <p:spPr bwMode="auto">
          <a:xfrm>
            <a:off x="2799607" y="6553200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8" name="Rectangle 354"/>
          <p:cNvSpPr>
            <a:spLocks noChangeArrowheads="1"/>
          </p:cNvSpPr>
          <p:nvPr/>
        </p:nvSpPr>
        <p:spPr bwMode="auto">
          <a:xfrm>
            <a:off x="5643167" y="6553200"/>
            <a:ext cx="11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10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9" name="Rectangle 354"/>
          <p:cNvSpPr>
            <a:spLocks noChangeArrowheads="1"/>
          </p:cNvSpPr>
          <p:nvPr/>
        </p:nvSpPr>
        <p:spPr bwMode="auto">
          <a:xfrm>
            <a:off x="4204887" y="6553200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5 year lag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42" y="540"/>
              <a:ext cx="4898" cy="901"/>
            </a:xfrm>
            <a:custGeom>
              <a:avLst/>
              <a:gdLst>
                <a:gd name="T0" fmla="*/ 0 w 1403"/>
                <a:gd name="T1" fmla="*/ 0 h 258"/>
                <a:gd name="T2" fmla="*/ 140 w 1403"/>
                <a:gd name="T3" fmla="*/ 92 h 258"/>
                <a:gd name="T4" fmla="*/ 280 w 1403"/>
                <a:gd name="T5" fmla="*/ 121 h 258"/>
                <a:gd name="T6" fmla="*/ 420 w 1403"/>
                <a:gd name="T7" fmla="*/ 147 h 258"/>
                <a:gd name="T8" fmla="*/ 561 w 1403"/>
                <a:gd name="T9" fmla="*/ 165 h 258"/>
                <a:gd name="T10" fmla="*/ 701 w 1403"/>
                <a:gd name="T11" fmla="*/ 185 h 258"/>
                <a:gd name="T12" fmla="*/ 841 w 1403"/>
                <a:gd name="T13" fmla="*/ 204 h 258"/>
                <a:gd name="T14" fmla="*/ 982 w 1403"/>
                <a:gd name="T15" fmla="*/ 219 h 258"/>
                <a:gd name="T16" fmla="*/ 1122 w 1403"/>
                <a:gd name="T17" fmla="*/ 234 h 258"/>
                <a:gd name="T18" fmla="*/ 1262 w 1403"/>
                <a:gd name="T19" fmla="*/ 247 h 258"/>
                <a:gd name="T20" fmla="*/ 1403 w 1403"/>
                <a:gd name="T2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3" h="258">
                  <a:moveTo>
                    <a:pt x="0" y="0"/>
                  </a:moveTo>
                  <a:lnTo>
                    <a:pt x="140" y="92"/>
                  </a:lnTo>
                  <a:lnTo>
                    <a:pt x="280" y="121"/>
                  </a:lnTo>
                  <a:lnTo>
                    <a:pt x="420" y="147"/>
                  </a:lnTo>
                  <a:lnTo>
                    <a:pt x="561" y="165"/>
                  </a:lnTo>
                  <a:lnTo>
                    <a:pt x="701" y="185"/>
                  </a:lnTo>
                  <a:lnTo>
                    <a:pt x="841" y="204"/>
                  </a:lnTo>
                  <a:lnTo>
                    <a:pt x="982" y="219"/>
                  </a:lnTo>
                  <a:lnTo>
                    <a:pt x="1122" y="234"/>
                  </a:lnTo>
                  <a:lnTo>
                    <a:pt x="1262" y="247"/>
                  </a:lnTo>
                  <a:lnTo>
                    <a:pt x="1403" y="258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1" y="51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110" y="84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599" y="94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088" y="10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80" y="109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069" y="1165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557" y="123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049" y="1284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538" y="13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5027" y="138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5519" y="142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42" y="540"/>
              <a:ext cx="4898" cy="1026"/>
            </a:xfrm>
            <a:custGeom>
              <a:avLst/>
              <a:gdLst>
                <a:gd name="T0" fmla="*/ 0 w 1403"/>
                <a:gd name="T1" fmla="*/ 0 h 294"/>
                <a:gd name="T2" fmla="*/ 140 w 1403"/>
                <a:gd name="T3" fmla="*/ 110 h 294"/>
                <a:gd name="T4" fmla="*/ 280 w 1403"/>
                <a:gd name="T5" fmla="*/ 141 h 294"/>
                <a:gd name="T6" fmla="*/ 420 w 1403"/>
                <a:gd name="T7" fmla="*/ 167 h 294"/>
                <a:gd name="T8" fmla="*/ 561 w 1403"/>
                <a:gd name="T9" fmla="*/ 189 h 294"/>
                <a:gd name="T10" fmla="*/ 701 w 1403"/>
                <a:gd name="T11" fmla="*/ 212 h 294"/>
                <a:gd name="T12" fmla="*/ 841 w 1403"/>
                <a:gd name="T13" fmla="*/ 230 h 294"/>
                <a:gd name="T14" fmla="*/ 982 w 1403"/>
                <a:gd name="T15" fmla="*/ 248 h 294"/>
                <a:gd name="T16" fmla="*/ 1122 w 1403"/>
                <a:gd name="T17" fmla="*/ 264 h 294"/>
                <a:gd name="T18" fmla="*/ 1262 w 1403"/>
                <a:gd name="T19" fmla="*/ 280 h 294"/>
                <a:gd name="T20" fmla="*/ 1403 w 1403"/>
                <a:gd name="T2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3" h="294">
                  <a:moveTo>
                    <a:pt x="0" y="0"/>
                  </a:moveTo>
                  <a:lnTo>
                    <a:pt x="140" y="110"/>
                  </a:lnTo>
                  <a:lnTo>
                    <a:pt x="280" y="141"/>
                  </a:lnTo>
                  <a:lnTo>
                    <a:pt x="420" y="167"/>
                  </a:lnTo>
                  <a:lnTo>
                    <a:pt x="561" y="189"/>
                  </a:lnTo>
                  <a:lnTo>
                    <a:pt x="701" y="212"/>
                  </a:lnTo>
                  <a:lnTo>
                    <a:pt x="841" y="230"/>
                  </a:lnTo>
                  <a:lnTo>
                    <a:pt x="982" y="248"/>
                  </a:lnTo>
                  <a:lnTo>
                    <a:pt x="1122" y="264"/>
                  </a:lnTo>
                  <a:lnTo>
                    <a:pt x="1262" y="280"/>
                  </a:lnTo>
                  <a:lnTo>
                    <a:pt x="1403" y="29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621" y="51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110" y="903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599" y="1011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2088" y="1102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30"/>
            <p:cNvSpPr>
              <a:spLocks noChangeArrowheads="1"/>
            </p:cNvSpPr>
            <p:nvPr/>
          </p:nvSpPr>
          <p:spPr bwMode="auto">
            <a:xfrm>
              <a:off x="2580" y="117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31"/>
            <p:cNvSpPr>
              <a:spLocks noChangeArrowheads="1"/>
            </p:cNvSpPr>
            <p:nvPr/>
          </p:nvSpPr>
          <p:spPr bwMode="auto">
            <a:xfrm>
              <a:off x="3069" y="1259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32"/>
            <p:cNvSpPr>
              <a:spLocks noChangeArrowheads="1"/>
            </p:cNvSpPr>
            <p:nvPr/>
          </p:nvSpPr>
          <p:spPr bwMode="auto">
            <a:xfrm>
              <a:off x="3557" y="132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33"/>
            <p:cNvSpPr>
              <a:spLocks noChangeArrowheads="1"/>
            </p:cNvSpPr>
            <p:nvPr/>
          </p:nvSpPr>
          <p:spPr bwMode="auto">
            <a:xfrm>
              <a:off x="4049" y="138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34"/>
            <p:cNvSpPr>
              <a:spLocks noChangeArrowheads="1"/>
            </p:cNvSpPr>
            <p:nvPr/>
          </p:nvSpPr>
          <p:spPr bwMode="auto">
            <a:xfrm>
              <a:off x="4538" y="1441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35"/>
            <p:cNvSpPr>
              <a:spLocks noChangeArrowheads="1"/>
            </p:cNvSpPr>
            <p:nvPr/>
          </p:nvSpPr>
          <p:spPr bwMode="auto">
            <a:xfrm>
              <a:off x="5027" y="1497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36"/>
            <p:cNvSpPr>
              <a:spLocks noChangeArrowheads="1"/>
            </p:cNvSpPr>
            <p:nvPr/>
          </p:nvSpPr>
          <p:spPr bwMode="auto">
            <a:xfrm>
              <a:off x="5519" y="154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37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38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9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" name="Line 40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41"/>
            <p:cNvSpPr>
              <a:spLocks noChangeArrowheads="1"/>
            </p:cNvSpPr>
            <p:nvPr/>
          </p:nvSpPr>
          <p:spPr bwMode="auto">
            <a:xfrm rot="16200000">
              <a:off x="257" y="2825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Line 42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43"/>
            <p:cNvSpPr>
              <a:spLocks noChangeArrowheads="1"/>
            </p:cNvSpPr>
            <p:nvPr/>
          </p:nvSpPr>
          <p:spPr bwMode="auto">
            <a:xfrm rot="16200000">
              <a:off x="257" y="2217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Line 44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45"/>
            <p:cNvSpPr>
              <a:spLocks noChangeArrowheads="1"/>
            </p:cNvSpPr>
            <p:nvPr/>
          </p:nvSpPr>
          <p:spPr bwMode="auto">
            <a:xfrm rot="16200000">
              <a:off x="257" y="1610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Line 46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47"/>
            <p:cNvSpPr>
              <a:spLocks noChangeArrowheads="1"/>
            </p:cNvSpPr>
            <p:nvPr/>
          </p:nvSpPr>
          <p:spPr bwMode="auto">
            <a:xfrm rot="16200000">
              <a:off x="257" y="1006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Line 4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49"/>
            <p:cNvSpPr>
              <a:spLocks noChangeArrowheads="1"/>
            </p:cNvSpPr>
            <p:nvPr/>
          </p:nvSpPr>
          <p:spPr bwMode="auto">
            <a:xfrm rot="16200000">
              <a:off x="320" y="3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Rectangle 50"/>
            <p:cNvSpPr>
              <a:spLocks noChangeArrowheads="1"/>
            </p:cNvSpPr>
            <p:nvPr/>
          </p:nvSpPr>
          <p:spPr bwMode="auto">
            <a:xfrm rot="16200000">
              <a:off x="-1330" y="1856"/>
              <a:ext cx="30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Correlation Between Rank in Year t and t - 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" name="Line 51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52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53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Line 54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55"/>
            <p:cNvSpPr>
              <a:spLocks noChangeArrowheads="1"/>
            </p:cNvSpPr>
            <p:nvPr/>
          </p:nvSpPr>
          <p:spPr bwMode="auto">
            <a:xfrm>
              <a:off x="1581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3" name="Line 56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57"/>
            <p:cNvSpPr>
              <a:spLocks noChangeArrowheads="1"/>
            </p:cNvSpPr>
            <p:nvPr/>
          </p:nvSpPr>
          <p:spPr bwMode="auto">
            <a:xfrm>
              <a:off x="2562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Line 58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59"/>
            <p:cNvSpPr>
              <a:spLocks noChangeArrowheads="1"/>
            </p:cNvSpPr>
            <p:nvPr/>
          </p:nvSpPr>
          <p:spPr bwMode="auto">
            <a:xfrm>
              <a:off x="3540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Line 60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4521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546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2863" y="3937"/>
              <a:ext cx="5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Lag (x)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4294" y="3145"/>
              <a:ext cx="1190" cy="373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4308" y="3228"/>
              <a:ext cx="541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4556" y="320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4308" y="3431"/>
              <a:ext cx="54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4556" y="341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4936" y="3155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4936" y="3358"/>
              <a:ext cx="6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Current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Percentile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Lagged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Percentiles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11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47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114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115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116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117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118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119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120"/>
            <p:cNvSpPr>
              <a:spLocks noChangeShapeType="1"/>
            </p:cNvSpPr>
            <p:nvPr/>
          </p:nvSpPr>
          <p:spPr bwMode="auto">
            <a:xfrm flipV="1">
              <a:off x="2049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121"/>
            <p:cNvSpPr>
              <a:spLocks noChangeShapeType="1"/>
            </p:cNvSpPr>
            <p:nvPr/>
          </p:nvSpPr>
          <p:spPr bwMode="auto">
            <a:xfrm flipV="1">
              <a:off x="2049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122"/>
            <p:cNvSpPr>
              <a:spLocks noChangeShapeType="1"/>
            </p:cNvSpPr>
            <p:nvPr/>
          </p:nvSpPr>
          <p:spPr bwMode="auto">
            <a:xfrm flipV="1">
              <a:off x="2049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123"/>
            <p:cNvSpPr>
              <a:spLocks noChangeShapeType="1"/>
            </p:cNvSpPr>
            <p:nvPr/>
          </p:nvSpPr>
          <p:spPr bwMode="auto">
            <a:xfrm flipV="1">
              <a:off x="2049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Line 124"/>
            <p:cNvSpPr>
              <a:spLocks noChangeShapeType="1"/>
            </p:cNvSpPr>
            <p:nvPr/>
          </p:nvSpPr>
          <p:spPr bwMode="auto">
            <a:xfrm flipV="1">
              <a:off x="2049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Line 125"/>
            <p:cNvSpPr>
              <a:spLocks noChangeShapeType="1"/>
            </p:cNvSpPr>
            <p:nvPr/>
          </p:nvSpPr>
          <p:spPr bwMode="auto">
            <a:xfrm flipV="1">
              <a:off x="2049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Line 126"/>
            <p:cNvSpPr>
              <a:spLocks noChangeShapeType="1"/>
            </p:cNvSpPr>
            <p:nvPr/>
          </p:nvSpPr>
          <p:spPr bwMode="auto">
            <a:xfrm flipV="1">
              <a:off x="2049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Line 127"/>
            <p:cNvSpPr>
              <a:spLocks noChangeShapeType="1"/>
            </p:cNvSpPr>
            <p:nvPr/>
          </p:nvSpPr>
          <p:spPr bwMode="auto">
            <a:xfrm flipV="1">
              <a:off x="2049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Line 128"/>
            <p:cNvSpPr>
              <a:spLocks noChangeShapeType="1"/>
            </p:cNvSpPr>
            <p:nvPr/>
          </p:nvSpPr>
          <p:spPr bwMode="auto">
            <a:xfrm flipV="1">
              <a:off x="2049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Line 129"/>
            <p:cNvSpPr>
              <a:spLocks noChangeShapeType="1"/>
            </p:cNvSpPr>
            <p:nvPr/>
          </p:nvSpPr>
          <p:spPr bwMode="auto">
            <a:xfrm flipV="1">
              <a:off x="2049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Line 130"/>
            <p:cNvSpPr>
              <a:spLocks noChangeShapeType="1"/>
            </p:cNvSpPr>
            <p:nvPr/>
          </p:nvSpPr>
          <p:spPr bwMode="auto">
            <a:xfrm flipV="1">
              <a:off x="2049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Line 131"/>
            <p:cNvSpPr>
              <a:spLocks noChangeShapeType="1"/>
            </p:cNvSpPr>
            <p:nvPr/>
          </p:nvSpPr>
          <p:spPr bwMode="auto">
            <a:xfrm flipV="1">
              <a:off x="2049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Line 132"/>
            <p:cNvSpPr>
              <a:spLocks noChangeShapeType="1"/>
            </p:cNvSpPr>
            <p:nvPr/>
          </p:nvSpPr>
          <p:spPr bwMode="auto">
            <a:xfrm flipV="1">
              <a:off x="2049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Line 133"/>
            <p:cNvSpPr>
              <a:spLocks noChangeShapeType="1"/>
            </p:cNvSpPr>
            <p:nvPr/>
          </p:nvSpPr>
          <p:spPr bwMode="auto">
            <a:xfrm flipV="1">
              <a:off x="2049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Line 134"/>
            <p:cNvSpPr>
              <a:spLocks noChangeShapeType="1"/>
            </p:cNvSpPr>
            <p:nvPr/>
          </p:nvSpPr>
          <p:spPr bwMode="auto">
            <a:xfrm flipV="1">
              <a:off x="2049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Line 135"/>
            <p:cNvSpPr>
              <a:spLocks noChangeShapeType="1"/>
            </p:cNvSpPr>
            <p:nvPr/>
          </p:nvSpPr>
          <p:spPr bwMode="auto">
            <a:xfrm flipV="1">
              <a:off x="2049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Line 136"/>
            <p:cNvSpPr>
              <a:spLocks noChangeShapeType="1"/>
            </p:cNvSpPr>
            <p:nvPr/>
          </p:nvSpPr>
          <p:spPr bwMode="auto">
            <a:xfrm flipV="1">
              <a:off x="2049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Line 137"/>
            <p:cNvSpPr>
              <a:spLocks noChangeShapeType="1"/>
            </p:cNvSpPr>
            <p:nvPr/>
          </p:nvSpPr>
          <p:spPr bwMode="auto">
            <a:xfrm flipV="1">
              <a:off x="2049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Line 138"/>
            <p:cNvSpPr>
              <a:spLocks noChangeShapeType="1"/>
            </p:cNvSpPr>
            <p:nvPr/>
          </p:nvSpPr>
          <p:spPr bwMode="auto">
            <a:xfrm flipV="1">
              <a:off x="2049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139"/>
            <p:cNvSpPr>
              <a:spLocks noChangeShapeType="1"/>
            </p:cNvSpPr>
            <p:nvPr/>
          </p:nvSpPr>
          <p:spPr bwMode="auto">
            <a:xfrm flipV="1">
              <a:off x="2049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140"/>
            <p:cNvSpPr>
              <a:spLocks noChangeShapeType="1"/>
            </p:cNvSpPr>
            <p:nvPr/>
          </p:nvSpPr>
          <p:spPr bwMode="auto">
            <a:xfrm flipV="1">
              <a:off x="2049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141"/>
            <p:cNvSpPr>
              <a:spLocks noChangeShapeType="1"/>
            </p:cNvSpPr>
            <p:nvPr/>
          </p:nvSpPr>
          <p:spPr bwMode="auto">
            <a:xfrm flipV="1">
              <a:off x="2049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Line 142"/>
            <p:cNvSpPr>
              <a:spLocks noChangeShapeType="1"/>
            </p:cNvSpPr>
            <p:nvPr/>
          </p:nvSpPr>
          <p:spPr bwMode="auto">
            <a:xfrm flipV="1">
              <a:off x="2049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Line 143"/>
            <p:cNvSpPr>
              <a:spLocks noChangeShapeType="1"/>
            </p:cNvSpPr>
            <p:nvPr/>
          </p:nvSpPr>
          <p:spPr bwMode="auto">
            <a:xfrm flipV="1">
              <a:off x="2049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Line 144"/>
            <p:cNvSpPr>
              <a:spLocks noChangeShapeType="1"/>
            </p:cNvSpPr>
            <p:nvPr/>
          </p:nvSpPr>
          <p:spPr bwMode="auto">
            <a:xfrm flipV="1">
              <a:off x="2049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145"/>
            <p:cNvSpPr>
              <a:spLocks noChangeShapeType="1"/>
            </p:cNvSpPr>
            <p:nvPr/>
          </p:nvSpPr>
          <p:spPr bwMode="auto">
            <a:xfrm flipV="1">
              <a:off x="2049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Line 146"/>
            <p:cNvSpPr>
              <a:spLocks noChangeShapeType="1"/>
            </p:cNvSpPr>
            <p:nvPr/>
          </p:nvSpPr>
          <p:spPr bwMode="auto">
            <a:xfrm flipV="1">
              <a:off x="2049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Line 147"/>
            <p:cNvSpPr>
              <a:spLocks noChangeShapeType="1"/>
            </p:cNvSpPr>
            <p:nvPr/>
          </p:nvSpPr>
          <p:spPr bwMode="auto">
            <a:xfrm flipV="1">
              <a:off x="2049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Line 148"/>
            <p:cNvSpPr>
              <a:spLocks noChangeShapeType="1"/>
            </p:cNvSpPr>
            <p:nvPr/>
          </p:nvSpPr>
          <p:spPr bwMode="auto">
            <a:xfrm flipV="1">
              <a:off x="2049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Line 149"/>
            <p:cNvSpPr>
              <a:spLocks noChangeShapeType="1"/>
            </p:cNvSpPr>
            <p:nvPr/>
          </p:nvSpPr>
          <p:spPr bwMode="auto">
            <a:xfrm flipV="1">
              <a:off x="2049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Line 150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151"/>
            <p:cNvSpPr>
              <a:spLocks noChangeShapeType="1"/>
            </p:cNvSpPr>
            <p:nvPr/>
          </p:nvSpPr>
          <p:spPr bwMode="auto">
            <a:xfrm flipV="1">
              <a:off x="2049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Line 152"/>
            <p:cNvSpPr>
              <a:spLocks noChangeShapeType="1"/>
            </p:cNvSpPr>
            <p:nvPr/>
          </p:nvSpPr>
          <p:spPr bwMode="auto">
            <a:xfrm flipV="1">
              <a:off x="2049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Line 153"/>
            <p:cNvSpPr>
              <a:spLocks noChangeShapeType="1"/>
            </p:cNvSpPr>
            <p:nvPr/>
          </p:nvSpPr>
          <p:spPr bwMode="auto">
            <a:xfrm flipV="1">
              <a:off x="2049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Line 154"/>
            <p:cNvSpPr>
              <a:spLocks noChangeShapeType="1"/>
            </p:cNvSpPr>
            <p:nvPr/>
          </p:nvSpPr>
          <p:spPr bwMode="auto">
            <a:xfrm flipV="1">
              <a:off x="2049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155"/>
            <p:cNvSpPr>
              <a:spLocks noChangeShapeType="1"/>
            </p:cNvSpPr>
            <p:nvPr/>
          </p:nvSpPr>
          <p:spPr bwMode="auto">
            <a:xfrm flipV="1">
              <a:off x="2049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Line 156"/>
            <p:cNvSpPr>
              <a:spLocks noChangeShapeType="1"/>
            </p:cNvSpPr>
            <p:nvPr/>
          </p:nvSpPr>
          <p:spPr bwMode="auto">
            <a:xfrm flipV="1">
              <a:off x="2049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157"/>
            <p:cNvSpPr>
              <a:spLocks noChangeShapeType="1"/>
            </p:cNvSpPr>
            <p:nvPr/>
          </p:nvSpPr>
          <p:spPr bwMode="auto">
            <a:xfrm flipV="1">
              <a:off x="2049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Line 158"/>
            <p:cNvSpPr>
              <a:spLocks noChangeShapeType="1"/>
            </p:cNvSpPr>
            <p:nvPr/>
          </p:nvSpPr>
          <p:spPr bwMode="auto">
            <a:xfrm flipV="1">
              <a:off x="2049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Oval 159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Oval 160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Oval 161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Oval 162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Oval 163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164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165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Oval 166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Oval 167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Oval 168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Oval 169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Oval 170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Oval 171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Oval 172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173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Oval 174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Oval 175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Oval 176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Oval 177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Oval 178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Oval 179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Oval 180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Oval 181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Oval 182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Rectangle 184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Income Measured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49" name="Rectangle 185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at Age a-2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0" name="Line 18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Line 18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Rectangle 188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3" name="Line 189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190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5" name="Line 191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Rectangle 192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7" name="Line 193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Rectangle 194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59" name="Line 195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Rectangle 196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1" name="Line 19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198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3" name="Rectangle 199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Survival Rate (%)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4" name="Line 20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20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202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7" name="Line 203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204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9" name="Line 205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206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80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1" name="Line 207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208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100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3" name="Line 2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Rectangle 210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120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5" name="Rectangle 211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Age in Years (a)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6" name="Rectangle 212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sp>
        <p:nvSpPr>
          <p:cNvPr id="105" name="Rectangle 129"/>
          <p:cNvSpPr>
            <a:spLocks noChangeArrowheads="1"/>
          </p:cNvSpPr>
          <p:nvPr/>
        </p:nvSpPr>
        <p:spPr bwMode="auto">
          <a:xfrm>
            <a:off x="3357563" y="762001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 63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Well known that higher income is associated with longer life</a:t>
            </a:r>
            <a:b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[e.g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., Kitagawa and Hauser 1973, Pappas et al. 1993, Williams and Collins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1995,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Meara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al.,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Olshansky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2012, Waldron 2007, 2013]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But several aspects of relationship between income and longevity remain unclear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What is the shape of the income</a:t>
            </a:r>
            <a:r>
              <a:rPr lang="en-US" sz="2000" dirty="0" smtClean="0"/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 expectancy gradient?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are gaps in life expectancy changing over time?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do the gaps vary across local areas?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What are the sources of the longevity gap?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-16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Introduction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3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4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49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049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049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049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049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049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049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049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049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049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2049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049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2049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049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049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2049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2049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2049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049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32"/>
            <p:cNvSpPr>
              <a:spLocks noChangeShapeType="1"/>
            </p:cNvSpPr>
            <p:nvPr/>
          </p:nvSpPr>
          <p:spPr bwMode="auto">
            <a:xfrm flipV="1">
              <a:off x="2049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33"/>
            <p:cNvSpPr>
              <a:spLocks noChangeShapeType="1"/>
            </p:cNvSpPr>
            <p:nvPr/>
          </p:nvSpPr>
          <p:spPr bwMode="auto">
            <a:xfrm flipV="1">
              <a:off x="2049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34"/>
            <p:cNvSpPr>
              <a:spLocks noChangeShapeType="1"/>
            </p:cNvSpPr>
            <p:nvPr/>
          </p:nvSpPr>
          <p:spPr bwMode="auto">
            <a:xfrm flipV="1">
              <a:off x="2049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35"/>
            <p:cNvSpPr>
              <a:spLocks noChangeShapeType="1"/>
            </p:cNvSpPr>
            <p:nvPr/>
          </p:nvSpPr>
          <p:spPr bwMode="auto">
            <a:xfrm flipV="1">
              <a:off x="2049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36"/>
            <p:cNvSpPr>
              <a:spLocks noChangeShapeType="1"/>
            </p:cNvSpPr>
            <p:nvPr/>
          </p:nvSpPr>
          <p:spPr bwMode="auto">
            <a:xfrm flipV="1">
              <a:off x="2049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37"/>
            <p:cNvSpPr>
              <a:spLocks noChangeShapeType="1"/>
            </p:cNvSpPr>
            <p:nvPr/>
          </p:nvSpPr>
          <p:spPr bwMode="auto">
            <a:xfrm flipV="1">
              <a:off x="2049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38"/>
            <p:cNvSpPr>
              <a:spLocks noChangeShapeType="1"/>
            </p:cNvSpPr>
            <p:nvPr/>
          </p:nvSpPr>
          <p:spPr bwMode="auto">
            <a:xfrm flipV="1">
              <a:off x="2049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39"/>
            <p:cNvSpPr>
              <a:spLocks noChangeShapeType="1"/>
            </p:cNvSpPr>
            <p:nvPr/>
          </p:nvSpPr>
          <p:spPr bwMode="auto">
            <a:xfrm flipV="1">
              <a:off x="2049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40"/>
            <p:cNvSpPr>
              <a:spLocks noChangeShapeType="1"/>
            </p:cNvSpPr>
            <p:nvPr/>
          </p:nvSpPr>
          <p:spPr bwMode="auto">
            <a:xfrm flipV="1">
              <a:off x="2049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41"/>
            <p:cNvSpPr>
              <a:spLocks noChangeShapeType="1"/>
            </p:cNvSpPr>
            <p:nvPr/>
          </p:nvSpPr>
          <p:spPr bwMode="auto">
            <a:xfrm flipV="1">
              <a:off x="2049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42"/>
            <p:cNvSpPr>
              <a:spLocks noChangeShapeType="1"/>
            </p:cNvSpPr>
            <p:nvPr/>
          </p:nvSpPr>
          <p:spPr bwMode="auto">
            <a:xfrm flipV="1">
              <a:off x="2049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43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44"/>
            <p:cNvSpPr>
              <a:spLocks noChangeShapeType="1"/>
            </p:cNvSpPr>
            <p:nvPr/>
          </p:nvSpPr>
          <p:spPr bwMode="auto">
            <a:xfrm flipV="1">
              <a:off x="2049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45"/>
            <p:cNvSpPr>
              <a:spLocks noChangeShapeType="1"/>
            </p:cNvSpPr>
            <p:nvPr/>
          </p:nvSpPr>
          <p:spPr bwMode="auto">
            <a:xfrm flipV="1">
              <a:off x="2049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46"/>
            <p:cNvSpPr>
              <a:spLocks noChangeShapeType="1"/>
            </p:cNvSpPr>
            <p:nvPr/>
          </p:nvSpPr>
          <p:spPr bwMode="auto">
            <a:xfrm flipV="1">
              <a:off x="2049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47"/>
            <p:cNvSpPr>
              <a:spLocks noChangeShapeType="1"/>
            </p:cNvSpPr>
            <p:nvPr/>
          </p:nvSpPr>
          <p:spPr bwMode="auto">
            <a:xfrm flipV="1">
              <a:off x="2049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48"/>
            <p:cNvSpPr>
              <a:spLocks noChangeShapeType="1"/>
            </p:cNvSpPr>
            <p:nvPr/>
          </p:nvSpPr>
          <p:spPr bwMode="auto">
            <a:xfrm flipV="1">
              <a:off x="2049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49"/>
            <p:cNvSpPr>
              <a:spLocks noChangeShapeType="1"/>
            </p:cNvSpPr>
            <p:nvPr/>
          </p:nvSpPr>
          <p:spPr bwMode="auto">
            <a:xfrm flipV="1">
              <a:off x="2049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50"/>
            <p:cNvSpPr>
              <a:spLocks noChangeShapeType="1"/>
            </p:cNvSpPr>
            <p:nvPr/>
          </p:nvSpPr>
          <p:spPr bwMode="auto">
            <a:xfrm flipV="1">
              <a:off x="2049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51"/>
            <p:cNvSpPr>
              <a:spLocks noChangeShapeType="1"/>
            </p:cNvSpPr>
            <p:nvPr/>
          </p:nvSpPr>
          <p:spPr bwMode="auto">
            <a:xfrm flipV="1">
              <a:off x="2049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52"/>
            <p:cNvSpPr>
              <a:spLocks noChangeShapeType="1"/>
            </p:cNvSpPr>
            <p:nvPr/>
          </p:nvSpPr>
          <p:spPr bwMode="auto">
            <a:xfrm flipV="1">
              <a:off x="2845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53"/>
            <p:cNvSpPr>
              <a:spLocks noChangeShapeType="1"/>
            </p:cNvSpPr>
            <p:nvPr/>
          </p:nvSpPr>
          <p:spPr bwMode="auto">
            <a:xfrm flipV="1">
              <a:off x="2845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54"/>
            <p:cNvSpPr>
              <a:spLocks noChangeShapeType="1"/>
            </p:cNvSpPr>
            <p:nvPr/>
          </p:nvSpPr>
          <p:spPr bwMode="auto">
            <a:xfrm flipV="1">
              <a:off x="2845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55"/>
            <p:cNvSpPr>
              <a:spLocks noChangeShapeType="1"/>
            </p:cNvSpPr>
            <p:nvPr/>
          </p:nvSpPr>
          <p:spPr bwMode="auto">
            <a:xfrm flipV="1">
              <a:off x="2845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56"/>
            <p:cNvSpPr>
              <a:spLocks noChangeShapeType="1"/>
            </p:cNvSpPr>
            <p:nvPr/>
          </p:nvSpPr>
          <p:spPr bwMode="auto">
            <a:xfrm flipV="1">
              <a:off x="2845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57"/>
            <p:cNvSpPr>
              <a:spLocks noChangeShapeType="1"/>
            </p:cNvSpPr>
            <p:nvPr/>
          </p:nvSpPr>
          <p:spPr bwMode="auto">
            <a:xfrm flipV="1">
              <a:off x="2845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58"/>
            <p:cNvSpPr>
              <a:spLocks noChangeShapeType="1"/>
            </p:cNvSpPr>
            <p:nvPr/>
          </p:nvSpPr>
          <p:spPr bwMode="auto">
            <a:xfrm flipV="1">
              <a:off x="2845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59"/>
            <p:cNvSpPr>
              <a:spLocks noChangeShapeType="1"/>
            </p:cNvSpPr>
            <p:nvPr/>
          </p:nvSpPr>
          <p:spPr bwMode="auto">
            <a:xfrm flipV="1">
              <a:off x="2845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60"/>
            <p:cNvSpPr>
              <a:spLocks noChangeShapeType="1"/>
            </p:cNvSpPr>
            <p:nvPr/>
          </p:nvSpPr>
          <p:spPr bwMode="auto">
            <a:xfrm flipV="1">
              <a:off x="2845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61"/>
            <p:cNvSpPr>
              <a:spLocks noChangeShapeType="1"/>
            </p:cNvSpPr>
            <p:nvPr/>
          </p:nvSpPr>
          <p:spPr bwMode="auto">
            <a:xfrm flipV="1">
              <a:off x="2845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62"/>
            <p:cNvSpPr>
              <a:spLocks noChangeShapeType="1"/>
            </p:cNvSpPr>
            <p:nvPr/>
          </p:nvSpPr>
          <p:spPr bwMode="auto">
            <a:xfrm flipV="1">
              <a:off x="2845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63"/>
            <p:cNvSpPr>
              <a:spLocks noChangeShapeType="1"/>
            </p:cNvSpPr>
            <p:nvPr/>
          </p:nvSpPr>
          <p:spPr bwMode="auto">
            <a:xfrm flipV="1">
              <a:off x="2845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64"/>
            <p:cNvSpPr>
              <a:spLocks noChangeShapeType="1"/>
            </p:cNvSpPr>
            <p:nvPr/>
          </p:nvSpPr>
          <p:spPr bwMode="auto">
            <a:xfrm flipV="1">
              <a:off x="2845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65"/>
            <p:cNvSpPr>
              <a:spLocks noChangeShapeType="1"/>
            </p:cNvSpPr>
            <p:nvPr/>
          </p:nvSpPr>
          <p:spPr bwMode="auto">
            <a:xfrm flipV="1">
              <a:off x="2845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66"/>
            <p:cNvSpPr>
              <a:spLocks noChangeShapeType="1"/>
            </p:cNvSpPr>
            <p:nvPr/>
          </p:nvSpPr>
          <p:spPr bwMode="auto">
            <a:xfrm flipV="1">
              <a:off x="2845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67"/>
            <p:cNvSpPr>
              <a:spLocks noChangeShapeType="1"/>
            </p:cNvSpPr>
            <p:nvPr/>
          </p:nvSpPr>
          <p:spPr bwMode="auto">
            <a:xfrm flipV="1">
              <a:off x="2845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68"/>
            <p:cNvSpPr>
              <a:spLocks noChangeShapeType="1"/>
            </p:cNvSpPr>
            <p:nvPr/>
          </p:nvSpPr>
          <p:spPr bwMode="auto">
            <a:xfrm flipV="1">
              <a:off x="2845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69"/>
            <p:cNvSpPr>
              <a:spLocks noChangeShapeType="1"/>
            </p:cNvSpPr>
            <p:nvPr/>
          </p:nvSpPr>
          <p:spPr bwMode="auto">
            <a:xfrm flipV="1">
              <a:off x="2845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70"/>
            <p:cNvSpPr>
              <a:spLocks noChangeShapeType="1"/>
            </p:cNvSpPr>
            <p:nvPr/>
          </p:nvSpPr>
          <p:spPr bwMode="auto">
            <a:xfrm flipV="1">
              <a:off x="2845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71"/>
            <p:cNvSpPr>
              <a:spLocks noChangeShapeType="1"/>
            </p:cNvSpPr>
            <p:nvPr/>
          </p:nvSpPr>
          <p:spPr bwMode="auto">
            <a:xfrm flipV="1">
              <a:off x="2845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72"/>
            <p:cNvSpPr>
              <a:spLocks noChangeShapeType="1"/>
            </p:cNvSpPr>
            <p:nvPr/>
          </p:nvSpPr>
          <p:spPr bwMode="auto">
            <a:xfrm flipV="1">
              <a:off x="2845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73"/>
            <p:cNvSpPr>
              <a:spLocks noChangeShapeType="1"/>
            </p:cNvSpPr>
            <p:nvPr/>
          </p:nvSpPr>
          <p:spPr bwMode="auto">
            <a:xfrm flipV="1">
              <a:off x="2845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74"/>
            <p:cNvSpPr>
              <a:spLocks noChangeShapeType="1"/>
            </p:cNvSpPr>
            <p:nvPr/>
          </p:nvSpPr>
          <p:spPr bwMode="auto">
            <a:xfrm flipV="1">
              <a:off x="2845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75"/>
            <p:cNvSpPr>
              <a:spLocks noChangeShapeType="1"/>
            </p:cNvSpPr>
            <p:nvPr/>
          </p:nvSpPr>
          <p:spPr bwMode="auto">
            <a:xfrm flipV="1">
              <a:off x="2845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76"/>
            <p:cNvSpPr>
              <a:spLocks noChangeShapeType="1"/>
            </p:cNvSpPr>
            <p:nvPr/>
          </p:nvSpPr>
          <p:spPr bwMode="auto">
            <a:xfrm flipV="1">
              <a:off x="2845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77"/>
            <p:cNvSpPr>
              <a:spLocks noChangeShapeType="1"/>
            </p:cNvSpPr>
            <p:nvPr/>
          </p:nvSpPr>
          <p:spPr bwMode="auto">
            <a:xfrm flipV="1">
              <a:off x="2845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78"/>
            <p:cNvSpPr>
              <a:spLocks noChangeShapeType="1"/>
            </p:cNvSpPr>
            <p:nvPr/>
          </p:nvSpPr>
          <p:spPr bwMode="auto">
            <a:xfrm flipV="1">
              <a:off x="2845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79"/>
            <p:cNvSpPr>
              <a:spLocks noChangeShapeType="1"/>
            </p:cNvSpPr>
            <p:nvPr/>
          </p:nvSpPr>
          <p:spPr bwMode="auto">
            <a:xfrm flipV="1">
              <a:off x="2845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80"/>
            <p:cNvSpPr>
              <a:spLocks noChangeShapeType="1"/>
            </p:cNvSpPr>
            <p:nvPr/>
          </p:nvSpPr>
          <p:spPr bwMode="auto">
            <a:xfrm flipV="1">
              <a:off x="2845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81"/>
            <p:cNvSpPr>
              <a:spLocks noChangeShapeType="1"/>
            </p:cNvSpPr>
            <p:nvPr/>
          </p:nvSpPr>
          <p:spPr bwMode="auto">
            <a:xfrm flipV="1">
              <a:off x="2845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82"/>
            <p:cNvSpPr>
              <a:spLocks noChangeShapeType="1"/>
            </p:cNvSpPr>
            <p:nvPr/>
          </p:nvSpPr>
          <p:spPr bwMode="auto">
            <a:xfrm flipV="1">
              <a:off x="2845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83"/>
            <p:cNvSpPr>
              <a:spLocks noChangeShapeType="1"/>
            </p:cNvSpPr>
            <p:nvPr/>
          </p:nvSpPr>
          <p:spPr bwMode="auto">
            <a:xfrm flipV="1">
              <a:off x="2845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84"/>
            <p:cNvSpPr>
              <a:spLocks noChangeShapeType="1"/>
            </p:cNvSpPr>
            <p:nvPr/>
          </p:nvSpPr>
          <p:spPr bwMode="auto">
            <a:xfrm flipV="1">
              <a:off x="2845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85"/>
            <p:cNvSpPr>
              <a:spLocks noChangeShapeType="1"/>
            </p:cNvSpPr>
            <p:nvPr/>
          </p:nvSpPr>
          <p:spPr bwMode="auto">
            <a:xfrm flipV="1">
              <a:off x="2845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86"/>
            <p:cNvSpPr>
              <a:spLocks noChangeShapeType="1"/>
            </p:cNvSpPr>
            <p:nvPr/>
          </p:nvSpPr>
          <p:spPr bwMode="auto">
            <a:xfrm flipV="1">
              <a:off x="2845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87"/>
            <p:cNvSpPr>
              <a:spLocks noChangeShapeType="1"/>
            </p:cNvSpPr>
            <p:nvPr/>
          </p:nvSpPr>
          <p:spPr bwMode="auto">
            <a:xfrm flipV="1">
              <a:off x="2845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88"/>
            <p:cNvSpPr>
              <a:spLocks noChangeShapeType="1"/>
            </p:cNvSpPr>
            <p:nvPr/>
          </p:nvSpPr>
          <p:spPr bwMode="auto">
            <a:xfrm flipV="1">
              <a:off x="2845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89"/>
            <p:cNvSpPr>
              <a:spLocks noChangeShapeType="1"/>
            </p:cNvSpPr>
            <p:nvPr/>
          </p:nvSpPr>
          <p:spPr bwMode="auto">
            <a:xfrm flipV="1">
              <a:off x="2845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90"/>
            <p:cNvSpPr>
              <a:spLocks noChangeShapeType="1"/>
            </p:cNvSpPr>
            <p:nvPr/>
          </p:nvSpPr>
          <p:spPr bwMode="auto">
            <a:xfrm flipV="1">
              <a:off x="2845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93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94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95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96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97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98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99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100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101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102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103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104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105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106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107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108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109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110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111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112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113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Oval 114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115"/>
            <p:cNvSpPr>
              <a:spLocks noChangeArrowheads="1"/>
            </p:cNvSpPr>
            <p:nvPr/>
          </p:nvSpPr>
          <p:spPr bwMode="auto">
            <a:xfrm>
              <a:off x="2077" y="11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Oval 116"/>
            <p:cNvSpPr>
              <a:spLocks noChangeArrowheads="1"/>
            </p:cNvSpPr>
            <p:nvPr/>
          </p:nvSpPr>
          <p:spPr bwMode="auto">
            <a:xfrm>
              <a:off x="2140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Oval 117"/>
            <p:cNvSpPr>
              <a:spLocks noChangeArrowheads="1"/>
            </p:cNvSpPr>
            <p:nvPr/>
          </p:nvSpPr>
          <p:spPr bwMode="auto">
            <a:xfrm>
              <a:off x="2203" y="12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Oval 118"/>
            <p:cNvSpPr>
              <a:spLocks noChangeArrowheads="1"/>
            </p:cNvSpPr>
            <p:nvPr/>
          </p:nvSpPr>
          <p:spPr bwMode="auto">
            <a:xfrm>
              <a:off x="2262" y="13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Oval 119"/>
            <p:cNvSpPr>
              <a:spLocks noChangeArrowheads="1"/>
            </p:cNvSpPr>
            <p:nvPr/>
          </p:nvSpPr>
          <p:spPr bwMode="auto">
            <a:xfrm>
              <a:off x="2325" y="13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120"/>
            <p:cNvSpPr>
              <a:spLocks noChangeArrowheads="1"/>
            </p:cNvSpPr>
            <p:nvPr/>
          </p:nvSpPr>
          <p:spPr bwMode="auto">
            <a:xfrm>
              <a:off x="2384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Oval 121"/>
            <p:cNvSpPr>
              <a:spLocks noChangeArrowheads="1"/>
            </p:cNvSpPr>
            <p:nvPr/>
          </p:nvSpPr>
          <p:spPr bwMode="auto">
            <a:xfrm>
              <a:off x="2447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Oval 122"/>
            <p:cNvSpPr>
              <a:spLocks noChangeArrowheads="1"/>
            </p:cNvSpPr>
            <p:nvPr/>
          </p:nvSpPr>
          <p:spPr bwMode="auto">
            <a:xfrm>
              <a:off x="2506" y="15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123"/>
            <p:cNvSpPr>
              <a:spLocks noChangeArrowheads="1"/>
            </p:cNvSpPr>
            <p:nvPr/>
          </p:nvSpPr>
          <p:spPr bwMode="auto">
            <a:xfrm>
              <a:off x="2569" y="16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124"/>
            <p:cNvSpPr>
              <a:spLocks noChangeArrowheads="1"/>
            </p:cNvSpPr>
            <p:nvPr/>
          </p:nvSpPr>
          <p:spPr bwMode="auto">
            <a:xfrm>
              <a:off x="2629" y="16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125"/>
            <p:cNvSpPr>
              <a:spLocks noChangeArrowheads="1"/>
            </p:cNvSpPr>
            <p:nvPr/>
          </p:nvSpPr>
          <p:spPr bwMode="auto">
            <a:xfrm>
              <a:off x="269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126"/>
            <p:cNvSpPr>
              <a:spLocks noChangeArrowheads="1"/>
            </p:cNvSpPr>
            <p:nvPr/>
          </p:nvSpPr>
          <p:spPr bwMode="auto">
            <a:xfrm>
              <a:off x="2751" y="18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127"/>
            <p:cNvSpPr>
              <a:spLocks noChangeArrowheads="1"/>
            </p:cNvSpPr>
            <p:nvPr/>
          </p:nvSpPr>
          <p:spPr bwMode="auto">
            <a:xfrm>
              <a:off x="2814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128"/>
            <p:cNvSpPr>
              <a:spLocks noChangeArrowheads="1"/>
            </p:cNvSpPr>
            <p:nvPr/>
          </p:nvSpPr>
          <p:spPr bwMode="auto">
            <a:xfrm>
              <a:off x="2873" y="19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29"/>
            <p:cNvSpPr>
              <a:spLocks noChangeArrowheads="1"/>
            </p:cNvSpPr>
            <p:nvPr/>
          </p:nvSpPr>
          <p:spPr bwMode="auto">
            <a:xfrm>
              <a:off x="2115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63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Rectangle 130"/>
            <p:cNvSpPr>
              <a:spLocks noChangeArrowheads="1"/>
            </p:cNvSpPr>
            <p:nvPr/>
          </p:nvSpPr>
          <p:spPr bwMode="auto">
            <a:xfrm>
              <a:off x="2911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76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131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132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a-2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133"/>
            <p:cNvSpPr>
              <a:spLocks noChangeArrowheads="1"/>
            </p:cNvSpPr>
            <p:nvPr/>
          </p:nvSpPr>
          <p:spPr bwMode="auto">
            <a:xfrm>
              <a:off x="2143" y="2418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134"/>
            <p:cNvSpPr>
              <a:spLocks noChangeArrowheads="1"/>
            </p:cNvSpPr>
            <p:nvPr/>
          </p:nvSpPr>
          <p:spPr bwMode="auto">
            <a:xfrm>
              <a:off x="2143" y="2562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135"/>
            <p:cNvSpPr>
              <a:spLocks noChangeArrowheads="1"/>
            </p:cNvSpPr>
            <p:nvPr/>
          </p:nvSpPr>
          <p:spPr bwMode="auto">
            <a:xfrm>
              <a:off x="2143" y="2708"/>
              <a:ext cx="7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13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13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38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Line 139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40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Line 141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42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Line 143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44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Line 145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46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Line 14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48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149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Survival Rate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15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15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52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Line 153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54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Line 155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56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Line 157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58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Line 15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60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161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 (a)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162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5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2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8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10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1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3"/>
            <p:cNvSpPr>
              <a:spLocks noChangeShapeType="1"/>
            </p:cNvSpPr>
            <p:nvPr/>
          </p:nvSpPr>
          <p:spPr bwMode="auto">
            <a:xfrm flipV="1">
              <a:off x="2049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14"/>
            <p:cNvSpPr>
              <a:spLocks noChangeShapeType="1"/>
            </p:cNvSpPr>
            <p:nvPr/>
          </p:nvSpPr>
          <p:spPr bwMode="auto">
            <a:xfrm flipV="1">
              <a:off x="2049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5"/>
            <p:cNvSpPr>
              <a:spLocks noChangeShapeType="1"/>
            </p:cNvSpPr>
            <p:nvPr/>
          </p:nvSpPr>
          <p:spPr bwMode="auto">
            <a:xfrm flipV="1">
              <a:off x="2049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16"/>
            <p:cNvSpPr>
              <a:spLocks noChangeShapeType="1"/>
            </p:cNvSpPr>
            <p:nvPr/>
          </p:nvSpPr>
          <p:spPr bwMode="auto">
            <a:xfrm flipV="1">
              <a:off x="2049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17"/>
            <p:cNvSpPr>
              <a:spLocks noChangeShapeType="1"/>
            </p:cNvSpPr>
            <p:nvPr/>
          </p:nvSpPr>
          <p:spPr bwMode="auto">
            <a:xfrm flipV="1">
              <a:off x="2049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8"/>
            <p:cNvSpPr>
              <a:spLocks noChangeShapeType="1"/>
            </p:cNvSpPr>
            <p:nvPr/>
          </p:nvSpPr>
          <p:spPr bwMode="auto">
            <a:xfrm flipV="1">
              <a:off x="2049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9"/>
            <p:cNvSpPr>
              <a:spLocks noChangeShapeType="1"/>
            </p:cNvSpPr>
            <p:nvPr/>
          </p:nvSpPr>
          <p:spPr bwMode="auto">
            <a:xfrm flipV="1">
              <a:off x="2049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20"/>
            <p:cNvSpPr>
              <a:spLocks noChangeShapeType="1"/>
            </p:cNvSpPr>
            <p:nvPr/>
          </p:nvSpPr>
          <p:spPr bwMode="auto">
            <a:xfrm flipV="1">
              <a:off x="2049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21"/>
            <p:cNvSpPr>
              <a:spLocks noChangeShapeType="1"/>
            </p:cNvSpPr>
            <p:nvPr/>
          </p:nvSpPr>
          <p:spPr bwMode="auto">
            <a:xfrm flipV="1">
              <a:off x="2049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22"/>
            <p:cNvSpPr>
              <a:spLocks noChangeShapeType="1"/>
            </p:cNvSpPr>
            <p:nvPr/>
          </p:nvSpPr>
          <p:spPr bwMode="auto">
            <a:xfrm flipV="1">
              <a:off x="2049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23"/>
            <p:cNvSpPr>
              <a:spLocks noChangeShapeType="1"/>
            </p:cNvSpPr>
            <p:nvPr/>
          </p:nvSpPr>
          <p:spPr bwMode="auto">
            <a:xfrm flipV="1">
              <a:off x="2049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24"/>
            <p:cNvSpPr>
              <a:spLocks noChangeShapeType="1"/>
            </p:cNvSpPr>
            <p:nvPr/>
          </p:nvSpPr>
          <p:spPr bwMode="auto">
            <a:xfrm flipV="1">
              <a:off x="2049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25"/>
            <p:cNvSpPr>
              <a:spLocks noChangeShapeType="1"/>
            </p:cNvSpPr>
            <p:nvPr/>
          </p:nvSpPr>
          <p:spPr bwMode="auto">
            <a:xfrm flipV="1">
              <a:off x="2049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6"/>
            <p:cNvSpPr>
              <a:spLocks noChangeShapeType="1"/>
            </p:cNvSpPr>
            <p:nvPr/>
          </p:nvSpPr>
          <p:spPr bwMode="auto">
            <a:xfrm flipV="1">
              <a:off x="2049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7"/>
            <p:cNvSpPr>
              <a:spLocks noChangeShapeType="1"/>
            </p:cNvSpPr>
            <p:nvPr/>
          </p:nvSpPr>
          <p:spPr bwMode="auto">
            <a:xfrm flipV="1">
              <a:off x="2049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8"/>
            <p:cNvSpPr>
              <a:spLocks noChangeShapeType="1"/>
            </p:cNvSpPr>
            <p:nvPr/>
          </p:nvSpPr>
          <p:spPr bwMode="auto">
            <a:xfrm flipV="1">
              <a:off x="2049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9"/>
            <p:cNvSpPr>
              <a:spLocks noChangeShapeType="1"/>
            </p:cNvSpPr>
            <p:nvPr/>
          </p:nvSpPr>
          <p:spPr bwMode="auto">
            <a:xfrm flipV="1">
              <a:off x="2049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30"/>
            <p:cNvSpPr>
              <a:spLocks noChangeShapeType="1"/>
            </p:cNvSpPr>
            <p:nvPr/>
          </p:nvSpPr>
          <p:spPr bwMode="auto">
            <a:xfrm flipV="1">
              <a:off x="2049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31"/>
            <p:cNvSpPr>
              <a:spLocks noChangeShapeType="1"/>
            </p:cNvSpPr>
            <p:nvPr/>
          </p:nvSpPr>
          <p:spPr bwMode="auto">
            <a:xfrm flipV="1">
              <a:off x="2049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32"/>
            <p:cNvSpPr>
              <a:spLocks noChangeShapeType="1"/>
            </p:cNvSpPr>
            <p:nvPr/>
          </p:nvSpPr>
          <p:spPr bwMode="auto">
            <a:xfrm flipV="1">
              <a:off x="2049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33"/>
            <p:cNvSpPr>
              <a:spLocks noChangeShapeType="1"/>
            </p:cNvSpPr>
            <p:nvPr/>
          </p:nvSpPr>
          <p:spPr bwMode="auto">
            <a:xfrm flipV="1">
              <a:off x="2049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34"/>
            <p:cNvSpPr>
              <a:spLocks noChangeShapeType="1"/>
            </p:cNvSpPr>
            <p:nvPr/>
          </p:nvSpPr>
          <p:spPr bwMode="auto">
            <a:xfrm flipV="1">
              <a:off x="2049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35"/>
            <p:cNvSpPr>
              <a:spLocks noChangeShapeType="1"/>
            </p:cNvSpPr>
            <p:nvPr/>
          </p:nvSpPr>
          <p:spPr bwMode="auto">
            <a:xfrm flipV="1">
              <a:off x="2049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36"/>
            <p:cNvSpPr>
              <a:spLocks noChangeShapeType="1"/>
            </p:cNvSpPr>
            <p:nvPr/>
          </p:nvSpPr>
          <p:spPr bwMode="auto">
            <a:xfrm flipV="1">
              <a:off x="2049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37"/>
            <p:cNvSpPr>
              <a:spLocks noChangeShapeType="1"/>
            </p:cNvSpPr>
            <p:nvPr/>
          </p:nvSpPr>
          <p:spPr bwMode="auto">
            <a:xfrm flipV="1">
              <a:off x="2049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38"/>
            <p:cNvSpPr>
              <a:spLocks noChangeShapeType="1"/>
            </p:cNvSpPr>
            <p:nvPr/>
          </p:nvSpPr>
          <p:spPr bwMode="auto">
            <a:xfrm flipV="1">
              <a:off x="2049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39"/>
            <p:cNvSpPr>
              <a:spLocks noChangeShapeType="1"/>
            </p:cNvSpPr>
            <p:nvPr/>
          </p:nvSpPr>
          <p:spPr bwMode="auto">
            <a:xfrm flipV="1">
              <a:off x="2049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0"/>
            <p:cNvSpPr>
              <a:spLocks noChangeShapeType="1"/>
            </p:cNvSpPr>
            <p:nvPr/>
          </p:nvSpPr>
          <p:spPr bwMode="auto">
            <a:xfrm flipV="1">
              <a:off x="2049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41"/>
            <p:cNvSpPr>
              <a:spLocks noChangeShapeType="1"/>
            </p:cNvSpPr>
            <p:nvPr/>
          </p:nvSpPr>
          <p:spPr bwMode="auto">
            <a:xfrm flipV="1">
              <a:off x="2049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42"/>
            <p:cNvSpPr>
              <a:spLocks noChangeShapeType="1"/>
            </p:cNvSpPr>
            <p:nvPr/>
          </p:nvSpPr>
          <p:spPr bwMode="auto">
            <a:xfrm flipV="1">
              <a:off x="2049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43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44"/>
            <p:cNvSpPr>
              <a:spLocks noChangeShapeType="1"/>
            </p:cNvSpPr>
            <p:nvPr/>
          </p:nvSpPr>
          <p:spPr bwMode="auto">
            <a:xfrm flipV="1">
              <a:off x="2049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45"/>
            <p:cNvSpPr>
              <a:spLocks noChangeShapeType="1"/>
            </p:cNvSpPr>
            <p:nvPr/>
          </p:nvSpPr>
          <p:spPr bwMode="auto">
            <a:xfrm flipV="1">
              <a:off x="2049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46"/>
            <p:cNvSpPr>
              <a:spLocks noChangeShapeType="1"/>
            </p:cNvSpPr>
            <p:nvPr/>
          </p:nvSpPr>
          <p:spPr bwMode="auto">
            <a:xfrm flipV="1">
              <a:off x="2049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47"/>
            <p:cNvSpPr>
              <a:spLocks noChangeShapeType="1"/>
            </p:cNvSpPr>
            <p:nvPr/>
          </p:nvSpPr>
          <p:spPr bwMode="auto">
            <a:xfrm flipV="1">
              <a:off x="2049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48"/>
            <p:cNvSpPr>
              <a:spLocks noChangeShapeType="1"/>
            </p:cNvSpPr>
            <p:nvPr/>
          </p:nvSpPr>
          <p:spPr bwMode="auto">
            <a:xfrm flipV="1">
              <a:off x="2049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49"/>
            <p:cNvSpPr>
              <a:spLocks noChangeShapeType="1"/>
            </p:cNvSpPr>
            <p:nvPr/>
          </p:nvSpPr>
          <p:spPr bwMode="auto">
            <a:xfrm flipV="1">
              <a:off x="2049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50"/>
            <p:cNvSpPr>
              <a:spLocks noChangeShapeType="1"/>
            </p:cNvSpPr>
            <p:nvPr/>
          </p:nvSpPr>
          <p:spPr bwMode="auto">
            <a:xfrm flipV="1">
              <a:off x="2049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51"/>
            <p:cNvSpPr>
              <a:spLocks noChangeShapeType="1"/>
            </p:cNvSpPr>
            <p:nvPr/>
          </p:nvSpPr>
          <p:spPr bwMode="auto">
            <a:xfrm flipV="1">
              <a:off x="2049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52"/>
            <p:cNvSpPr>
              <a:spLocks noChangeShapeType="1"/>
            </p:cNvSpPr>
            <p:nvPr/>
          </p:nvSpPr>
          <p:spPr bwMode="auto">
            <a:xfrm flipV="1">
              <a:off x="2845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53"/>
            <p:cNvSpPr>
              <a:spLocks noChangeShapeType="1"/>
            </p:cNvSpPr>
            <p:nvPr/>
          </p:nvSpPr>
          <p:spPr bwMode="auto">
            <a:xfrm flipV="1">
              <a:off x="2845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54"/>
            <p:cNvSpPr>
              <a:spLocks noChangeShapeType="1"/>
            </p:cNvSpPr>
            <p:nvPr/>
          </p:nvSpPr>
          <p:spPr bwMode="auto">
            <a:xfrm flipV="1">
              <a:off x="2845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 flipV="1">
              <a:off x="2845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56"/>
            <p:cNvSpPr>
              <a:spLocks noChangeShapeType="1"/>
            </p:cNvSpPr>
            <p:nvPr/>
          </p:nvSpPr>
          <p:spPr bwMode="auto">
            <a:xfrm flipV="1">
              <a:off x="2845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57"/>
            <p:cNvSpPr>
              <a:spLocks noChangeShapeType="1"/>
            </p:cNvSpPr>
            <p:nvPr/>
          </p:nvSpPr>
          <p:spPr bwMode="auto">
            <a:xfrm flipV="1">
              <a:off x="2845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58"/>
            <p:cNvSpPr>
              <a:spLocks noChangeShapeType="1"/>
            </p:cNvSpPr>
            <p:nvPr/>
          </p:nvSpPr>
          <p:spPr bwMode="auto">
            <a:xfrm flipV="1">
              <a:off x="2845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59"/>
            <p:cNvSpPr>
              <a:spLocks noChangeShapeType="1"/>
            </p:cNvSpPr>
            <p:nvPr/>
          </p:nvSpPr>
          <p:spPr bwMode="auto">
            <a:xfrm flipV="1">
              <a:off x="2845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60"/>
            <p:cNvSpPr>
              <a:spLocks noChangeShapeType="1"/>
            </p:cNvSpPr>
            <p:nvPr/>
          </p:nvSpPr>
          <p:spPr bwMode="auto">
            <a:xfrm flipV="1">
              <a:off x="2845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61"/>
            <p:cNvSpPr>
              <a:spLocks noChangeShapeType="1"/>
            </p:cNvSpPr>
            <p:nvPr/>
          </p:nvSpPr>
          <p:spPr bwMode="auto">
            <a:xfrm flipV="1">
              <a:off x="2845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62"/>
            <p:cNvSpPr>
              <a:spLocks noChangeShapeType="1"/>
            </p:cNvSpPr>
            <p:nvPr/>
          </p:nvSpPr>
          <p:spPr bwMode="auto">
            <a:xfrm flipV="1">
              <a:off x="2845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63"/>
            <p:cNvSpPr>
              <a:spLocks noChangeShapeType="1"/>
            </p:cNvSpPr>
            <p:nvPr/>
          </p:nvSpPr>
          <p:spPr bwMode="auto">
            <a:xfrm flipV="1">
              <a:off x="2845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64"/>
            <p:cNvSpPr>
              <a:spLocks noChangeShapeType="1"/>
            </p:cNvSpPr>
            <p:nvPr/>
          </p:nvSpPr>
          <p:spPr bwMode="auto">
            <a:xfrm flipV="1">
              <a:off x="2845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65"/>
            <p:cNvSpPr>
              <a:spLocks noChangeShapeType="1"/>
            </p:cNvSpPr>
            <p:nvPr/>
          </p:nvSpPr>
          <p:spPr bwMode="auto">
            <a:xfrm flipV="1">
              <a:off x="2845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66"/>
            <p:cNvSpPr>
              <a:spLocks noChangeShapeType="1"/>
            </p:cNvSpPr>
            <p:nvPr/>
          </p:nvSpPr>
          <p:spPr bwMode="auto">
            <a:xfrm flipV="1">
              <a:off x="2845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67"/>
            <p:cNvSpPr>
              <a:spLocks noChangeShapeType="1"/>
            </p:cNvSpPr>
            <p:nvPr/>
          </p:nvSpPr>
          <p:spPr bwMode="auto">
            <a:xfrm flipV="1">
              <a:off x="2845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68"/>
            <p:cNvSpPr>
              <a:spLocks noChangeShapeType="1"/>
            </p:cNvSpPr>
            <p:nvPr/>
          </p:nvSpPr>
          <p:spPr bwMode="auto">
            <a:xfrm flipV="1">
              <a:off x="2845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69"/>
            <p:cNvSpPr>
              <a:spLocks noChangeShapeType="1"/>
            </p:cNvSpPr>
            <p:nvPr/>
          </p:nvSpPr>
          <p:spPr bwMode="auto">
            <a:xfrm flipV="1">
              <a:off x="2845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70"/>
            <p:cNvSpPr>
              <a:spLocks noChangeShapeType="1"/>
            </p:cNvSpPr>
            <p:nvPr/>
          </p:nvSpPr>
          <p:spPr bwMode="auto">
            <a:xfrm flipV="1">
              <a:off x="2845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71"/>
            <p:cNvSpPr>
              <a:spLocks noChangeShapeType="1"/>
            </p:cNvSpPr>
            <p:nvPr/>
          </p:nvSpPr>
          <p:spPr bwMode="auto">
            <a:xfrm flipV="1">
              <a:off x="2845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72"/>
            <p:cNvSpPr>
              <a:spLocks noChangeShapeType="1"/>
            </p:cNvSpPr>
            <p:nvPr/>
          </p:nvSpPr>
          <p:spPr bwMode="auto">
            <a:xfrm flipV="1">
              <a:off x="2845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73"/>
            <p:cNvSpPr>
              <a:spLocks noChangeShapeType="1"/>
            </p:cNvSpPr>
            <p:nvPr/>
          </p:nvSpPr>
          <p:spPr bwMode="auto">
            <a:xfrm flipV="1">
              <a:off x="2845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74"/>
            <p:cNvSpPr>
              <a:spLocks noChangeShapeType="1"/>
            </p:cNvSpPr>
            <p:nvPr/>
          </p:nvSpPr>
          <p:spPr bwMode="auto">
            <a:xfrm flipV="1">
              <a:off x="2845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75"/>
            <p:cNvSpPr>
              <a:spLocks noChangeShapeType="1"/>
            </p:cNvSpPr>
            <p:nvPr/>
          </p:nvSpPr>
          <p:spPr bwMode="auto">
            <a:xfrm flipV="1">
              <a:off x="2845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Line 76"/>
            <p:cNvSpPr>
              <a:spLocks noChangeShapeType="1"/>
            </p:cNvSpPr>
            <p:nvPr/>
          </p:nvSpPr>
          <p:spPr bwMode="auto">
            <a:xfrm flipV="1">
              <a:off x="2845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77"/>
            <p:cNvSpPr>
              <a:spLocks noChangeShapeType="1"/>
            </p:cNvSpPr>
            <p:nvPr/>
          </p:nvSpPr>
          <p:spPr bwMode="auto">
            <a:xfrm flipV="1">
              <a:off x="2845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78"/>
            <p:cNvSpPr>
              <a:spLocks noChangeShapeType="1"/>
            </p:cNvSpPr>
            <p:nvPr/>
          </p:nvSpPr>
          <p:spPr bwMode="auto">
            <a:xfrm flipV="1">
              <a:off x="2845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79"/>
            <p:cNvSpPr>
              <a:spLocks noChangeShapeType="1"/>
            </p:cNvSpPr>
            <p:nvPr/>
          </p:nvSpPr>
          <p:spPr bwMode="auto">
            <a:xfrm flipV="1">
              <a:off x="2845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80"/>
            <p:cNvSpPr>
              <a:spLocks noChangeShapeType="1"/>
            </p:cNvSpPr>
            <p:nvPr/>
          </p:nvSpPr>
          <p:spPr bwMode="auto">
            <a:xfrm flipV="1">
              <a:off x="2845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81"/>
            <p:cNvSpPr>
              <a:spLocks noChangeShapeType="1"/>
            </p:cNvSpPr>
            <p:nvPr/>
          </p:nvSpPr>
          <p:spPr bwMode="auto">
            <a:xfrm flipV="1">
              <a:off x="2845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82"/>
            <p:cNvSpPr>
              <a:spLocks noChangeShapeType="1"/>
            </p:cNvSpPr>
            <p:nvPr/>
          </p:nvSpPr>
          <p:spPr bwMode="auto">
            <a:xfrm flipV="1">
              <a:off x="2845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83"/>
            <p:cNvSpPr>
              <a:spLocks noChangeShapeType="1"/>
            </p:cNvSpPr>
            <p:nvPr/>
          </p:nvSpPr>
          <p:spPr bwMode="auto">
            <a:xfrm flipV="1">
              <a:off x="2845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84"/>
            <p:cNvSpPr>
              <a:spLocks noChangeShapeType="1"/>
            </p:cNvSpPr>
            <p:nvPr/>
          </p:nvSpPr>
          <p:spPr bwMode="auto">
            <a:xfrm flipV="1">
              <a:off x="2845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85"/>
            <p:cNvSpPr>
              <a:spLocks noChangeShapeType="1"/>
            </p:cNvSpPr>
            <p:nvPr/>
          </p:nvSpPr>
          <p:spPr bwMode="auto">
            <a:xfrm flipV="1">
              <a:off x="2845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86"/>
            <p:cNvSpPr>
              <a:spLocks noChangeShapeType="1"/>
            </p:cNvSpPr>
            <p:nvPr/>
          </p:nvSpPr>
          <p:spPr bwMode="auto">
            <a:xfrm flipV="1">
              <a:off x="2845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87"/>
            <p:cNvSpPr>
              <a:spLocks noChangeShapeType="1"/>
            </p:cNvSpPr>
            <p:nvPr/>
          </p:nvSpPr>
          <p:spPr bwMode="auto">
            <a:xfrm flipV="1">
              <a:off x="2845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88"/>
            <p:cNvSpPr>
              <a:spLocks noChangeShapeType="1"/>
            </p:cNvSpPr>
            <p:nvPr/>
          </p:nvSpPr>
          <p:spPr bwMode="auto">
            <a:xfrm flipV="1">
              <a:off x="2845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89"/>
            <p:cNvSpPr>
              <a:spLocks noChangeShapeType="1"/>
            </p:cNvSpPr>
            <p:nvPr/>
          </p:nvSpPr>
          <p:spPr bwMode="auto">
            <a:xfrm flipV="1">
              <a:off x="2845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90"/>
            <p:cNvSpPr>
              <a:spLocks noChangeShapeType="1"/>
            </p:cNvSpPr>
            <p:nvPr/>
          </p:nvSpPr>
          <p:spPr bwMode="auto">
            <a:xfrm flipV="1">
              <a:off x="2845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Oval 91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92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Oval 93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94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Oval 95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96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97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98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Oval 99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100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Oval 101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Oval 102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103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104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105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106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Oval 107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Oval 108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Oval 109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110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Oval 111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112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Oval 113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Oval 114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115"/>
            <p:cNvSpPr>
              <a:spLocks noChangeArrowheads="1"/>
            </p:cNvSpPr>
            <p:nvPr/>
          </p:nvSpPr>
          <p:spPr bwMode="auto">
            <a:xfrm>
              <a:off x="2077" y="11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Oval 116"/>
            <p:cNvSpPr>
              <a:spLocks noChangeArrowheads="1"/>
            </p:cNvSpPr>
            <p:nvPr/>
          </p:nvSpPr>
          <p:spPr bwMode="auto">
            <a:xfrm>
              <a:off x="2140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117"/>
            <p:cNvSpPr>
              <a:spLocks noChangeArrowheads="1"/>
            </p:cNvSpPr>
            <p:nvPr/>
          </p:nvSpPr>
          <p:spPr bwMode="auto">
            <a:xfrm>
              <a:off x="2203" y="12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118"/>
            <p:cNvSpPr>
              <a:spLocks noChangeArrowheads="1"/>
            </p:cNvSpPr>
            <p:nvPr/>
          </p:nvSpPr>
          <p:spPr bwMode="auto">
            <a:xfrm>
              <a:off x="2262" y="13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Oval 119"/>
            <p:cNvSpPr>
              <a:spLocks noChangeArrowheads="1"/>
            </p:cNvSpPr>
            <p:nvPr/>
          </p:nvSpPr>
          <p:spPr bwMode="auto">
            <a:xfrm>
              <a:off x="2325" y="13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120"/>
            <p:cNvSpPr>
              <a:spLocks noChangeArrowheads="1"/>
            </p:cNvSpPr>
            <p:nvPr/>
          </p:nvSpPr>
          <p:spPr bwMode="auto">
            <a:xfrm>
              <a:off x="2384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121"/>
            <p:cNvSpPr>
              <a:spLocks noChangeArrowheads="1"/>
            </p:cNvSpPr>
            <p:nvPr/>
          </p:nvSpPr>
          <p:spPr bwMode="auto">
            <a:xfrm>
              <a:off x="2447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122"/>
            <p:cNvSpPr>
              <a:spLocks noChangeArrowheads="1"/>
            </p:cNvSpPr>
            <p:nvPr/>
          </p:nvSpPr>
          <p:spPr bwMode="auto">
            <a:xfrm>
              <a:off x="2506" y="15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123"/>
            <p:cNvSpPr>
              <a:spLocks noChangeArrowheads="1"/>
            </p:cNvSpPr>
            <p:nvPr/>
          </p:nvSpPr>
          <p:spPr bwMode="auto">
            <a:xfrm>
              <a:off x="2569" y="16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124"/>
            <p:cNvSpPr>
              <a:spLocks noChangeArrowheads="1"/>
            </p:cNvSpPr>
            <p:nvPr/>
          </p:nvSpPr>
          <p:spPr bwMode="auto">
            <a:xfrm>
              <a:off x="2629" y="16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125"/>
            <p:cNvSpPr>
              <a:spLocks noChangeArrowheads="1"/>
            </p:cNvSpPr>
            <p:nvPr/>
          </p:nvSpPr>
          <p:spPr bwMode="auto">
            <a:xfrm>
              <a:off x="269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126"/>
            <p:cNvSpPr>
              <a:spLocks noChangeArrowheads="1"/>
            </p:cNvSpPr>
            <p:nvPr/>
          </p:nvSpPr>
          <p:spPr bwMode="auto">
            <a:xfrm>
              <a:off x="2751" y="18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Oval 127"/>
            <p:cNvSpPr>
              <a:spLocks noChangeArrowheads="1"/>
            </p:cNvSpPr>
            <p:nvPr/>
          </p:nvSpPr>
          <p:spPr bwMode="auto">
            <a:xfrm>
              <a:off x="2814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Oval 128"/>
            <p:cNvSpPr>
              <a:spLocks noChangeArrowheads="1"/>
            </p:cNvSpPr>
            <p:nvPr/>
          </p:nvSpPr>
          <p:spPr bwMode="auto">
            <a:xfrm>
              <a:off x="2873" y="19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129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Oval 130"/>
            <p:cNvSpPr>
              <a:spLocks noChangeArrowheads="1"/>
            </p:cNvSpPr>
            <p:nvPr/>
          </p:nvSpPr>
          <p:spPr bwMode="auto">
            <a:xfrm>
              <a:off x="670" y="5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131"/>
            <p:cNvSpPr>
              <a:spLocks noChangeArrowheads="1"/>
            </p:cNvSpPr>
            <p:nvPr/>
          </p:nvSpPr>
          <p:spPr bwMode="auto">
            <a:xfrm>
              <a:off x="733" y="5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Oval 132"/>
            <p:cNvSpPr>
              <a:spLocks noChangeArrowheads="1"/>
            </p:cNvSpPr>
            <p:nvPr/>
          </p:nvSpPr>
          <p:spPr bwMode="auto">
            <a:xfrm>
              <a:off x="792" y="5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Oval 133"/>
            <p:cNvSpPr>
              <a:spLocks noChangeArrowheads="1"/>
            </p:cNvSpPr>
            <p:nvPr/>
          </p:nvSpPr>
          <p:spPr bwMode="auto">
            <a:xfrm>
              <a:off x="855" y="5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Oval 134"/>
            <p:cNvSpPr>
              <a:spLocks noChangeArrowheads="1"/>
            </p:cNvSpPr>
            <p:nvPr/>
          </p:nvSpPr>
          <p:spPr bwMode="auto">
            <a:xfrm>
              <a:off x="915" y="51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Oval 135"/>
            <p:cNvSpPr>
              <a:spLocks noChangeArrowheads="1"/>
            </p:cNvSpPr>
            <p:nvPr/>
          </p:nvSpPr>
          <p:spPr bwMode="auto">
            <a:xfrm>
              <a:off x="977" y="51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136"/>
            <p:cNvSpPr>
              <a:spLocks noChangeArrowheads="1"/>
            </p:cNvSpPr>
            <p:nvPr/>
          </p:nvSpPr>
          <p:spPr bwMode="auto">
            <a:xfrm>
              <a:off x="1037" y="52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137"/>
            <p:cNvSpPr>
              <a:spLocks noChangeArrowheads="1"/>
            </p:cNvSpPr>
            <p:nvPr/>
          </p:nvSpPr>
          <p:spPr bwMode="auto">
            <a:xfrm>
              <a:off x="1100" y="52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138"/>
            <p:cNvSpPr>
              <a:spLocks noChangeArrowheads="1"/>
            </p:cNvSpPr>
            <p:nvPr/>
          </p:nvSpPr>
          <p:spPr bwMode="auto">
            <a:xfrm>
              <a:off x="1159" y="52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Oval 139"/>
            <p:cNvSpPr>
              <a:spLocks noChangeArrowheads="1"/>
            </p:cNvSpPr>
            <p:nvPr/>
          </p:nvSpPr>
          <p:spPr bwMode="auto">
            <a:xfrm>
              <a:off x="1222" y="5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Oval 140"/>
            <p:cNvSpPr>
              <a:spLocks noChangeArrowheads="1"/>
            </p:cNvSpPr>
            <p:nvPr/>
          </p:nvSpPr>
          <p:spPr bwMode="auto">
            <a:xfrm>
              <a:off x="1281" y="5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Oval 141"/>
            <p:cNvSpPr>
              <a:spLocks noChangeArrowheads="1"/>
            </p:cNvSpPr>
            <p:nvPr/>
          </p:nvSpPr>
          <p:spPr bwMode="auto">
            <a:xfrm>
              <a:off x="1344" y="54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142"/>
            <p:cNvSpPr>
              <a:spLocks noChangeArrowheads="1"/>
            </p:cNvSpPr>
            <p:nvPr/>
          </p:nvSpPr>
          <p:spPr bwMode="auto">
            <a:xfrm>
              <a:off x="1407" y="5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143"/>
            <p:cNvSpPr>
              <a:spLocks noChangeArrowheads="1"/>
            </p:cNvSpPr>
            <p:nvPr/>
          </p:nvSpPr>
          <p:spPr bwMode="auto">
            <a:xfrm>
              <a:off x="1466" y="5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144"/>
            <p:cNvSpPr>
              <a:spLocks noChangeArrowheads="1"/>
            </p:cNvSpPr>
            <p:nvPr/>
          </p:nvSpPr>
          <p:spPr bwMode="auto">
            <a:xfrm>
              <a:off x="1529" y="55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145"/>
            <p:cNvSpPr>
              <a:spLocks noChangeArrowheads="1"/>
            </p:cNvSpPr>
            <p:nvPr/>
          </p:nvSpPr>
          <p:spPr bwMode="auto">
            <a:xfrm>
              <a:off x="1588" y="56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Oval 146"/>
            <p:cNvSpPr>
              <a:spLocks noChangeArrowheads="1"/>
            </p:cNvSpPr>
            <p:nvPr/>
          </p:nvSpPr>
          <p:spPr bwMode="auto">
            <a:xfrm>
              <a:off x="1651" y="56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147"/>
            <p:cNvSpPr>
              <a:spLocks noChangeArrowheads="1"/>
            </p:cNvSpPr>
            <p:nvPr/>
          </p:nvSpPr>
          <p:spPr bwMode="auto">
            <a:xfrm>
              <a:off x="1711" y="5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148"/>
            <p:cNvSpPr>
              <a:spLocks noChangeArrowheads="1"/>
            </p:cNvSpPr>
            <p:nvPr/>
          </p:nvSpPr>
          <p:spPr bwMode="auto">
            <a:xfrm>
              <a:off x="1773" y="5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149"/>
            <p:cNvSpPr>
              <a:spLocks noChangeArrowheads="1"/>
            </p:cNvSpPr>
            <p:nvPr/>
          </p:nvSpPr>
          <p:spPr bwMode="auto">
            <a:xfrm>
              <a:off x="1833" y="59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150"/>
            <p:cNvSpPr>
              <a:spLocks noChangeArrowheads="1"/>
            </p:cNvSpPr>
            <p:nvPr/>
          </p:nvSpPr>
          <p:spPr bwMode="auto">
            <a:xfrm>
              <a:off x="1896" y="60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151"/>
            <p:cNvSpPr>
              <a:spLocks noChangeArrowheads="1"/>
            </p:cNvSpPr>
            <p:nvPr/>
          </p:nvSpPr>
          <p:spPr bwMode="auto">
            <a:xfrm>
              <a:off x="1955" y="6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152"/>
            <p:cNvSpPr>
              <a:spLocks noChangeArrowheads="1"/>
            </p:cNvSpPr>
            <p:nvPr/>
          </p:nvSpPr>
          <p:spPr bwMode="auto">
            <a:xfrm>
              <a:off x="2018" y="62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153"/>
            <p:cNvSpPr>
              <a:spLocks noChangeArrowheads="1"/>
            </p:cNvSpPr>
            <p:nvPr/>
          </p:nvSpPr>
          <p:spPr bwMode="auto">
            <a:xfrm>
              <a:off x="2077" y="63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154"/>
            <p:cNvSpPr>
              <a:spLocks noChangeArrowheads="1"/>
            </p:cNvSpPr>
            <p:nvPr/>
          </p:nvSpPr>
          <p:spPr bwMode="auto">
            <a:xfrm>
              <a:off x="2140" y="6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155"/>
            <p:cNvSpPr>
              <a:spLocks noChangeArrowheads="1"/>
            </p:cNvSpPr>
            <p:nvPr/>
          </p:nvSpPr>
          <p:spPr bwMode="auto">
            <a:xfrm>
              <a:off x="2203" y="67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156"/>
            <p:cNvSpPr>
              <a:spLocks noChangeArrowheads="1"/>
            </p:cNvSpPr>
            <p:nvPr/>
          </p:nvSpPr>
          <p:spPr bwMode="auto">
            <a:xfrm>
              <a:off x="2262" y="6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157"/>
            <p:cNvSpPr>
              <a:spLocks noChangeArrowheads="1"/>
            </p:cNvSpPr>
            <p:nvPr/>
          </p:nvSpPr>
          <p:spPr bwMode="auto">
            <a:xfrm>
              <a:off x="2325" y="7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158"/>
            <p:cNvSpPr>
              <a:spLocks noChangeArrowheads="1"/>
            </p:cNvSpPr>
            <p:nvPr/>
          </p:nvSpPr>
          <p:spPr bwMode="auto">
            <a:xfrm>
              <a:off x="2384" y="7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159"/>
            <p:cNvSpPr>
              <a:spLocks noChangeArrowheads="1"/>
            </p:cNvSpPr>
            <p:nvPr/>
          </p:nvSpPr>
          <p:spPr bwMode="auto">
            <a:xfrm>
              <a:off x="2447" y="7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160"/>
            <p:cNvSpPr>
              <a:spLocks noChangeArrowheads="1"/>
            </p:cNvSpPr>
            <p:nvPr/>
          </p:nvSpPr>
          <p:spPr bwMode="auto">
            <a:xfrm>
              <a:off x="2506" y="7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161"/>
            <p:cNvSpPr>
              <a:spLocks noChangeArrowheads="1"/>
            </p:cNvSpPr>
            <p:nvPr/>
          </p:nvSpPr>
          <p:spPr bwMode="auto">
            <a:xfrm>
              <a:off x="2569" y="81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162"/>
            <p:cNvSpPr>
              <a:spLocks noChangeArrowheads="1"/>
            </p:cNvSpPr>
            <p:nvPr/>
          </p:nvSpPr>
          <p:spPr bwMode="auto">
            <a:xfrm>
              <a:off x="2629" y="85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163"/>
            <p:cNvSpPr>
              <a:spLocks noChangeArrowheads="1"/>
            </p:cNvSpPr>
            <p:nvPr/>
          </p:nvSpPr>
          <p:spPr bwMode="auto">
            <a:xfrm>
              <a:off x="2691" y="89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164"/>
            <p:cNvSpPr>
              <a:spLocks noChangeArrowheads="1"/>
            </p:cNvSpPr>
            <p:nvPr/>
          </p:nvSpPr>
          <p:spPr bwMode="auto">
            <a:xfrm>
              <a:off x="2751" y="93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165"/>
            <p:cNvSpPr>
              <a:spLocks noChangeArrowheads="1"/>
            </p:cNvSpPr>
            <p:nvPr/>
          </p:nvSpPr>
          <p:spPr bwMode="auto">
            <a:xfrm>
              <a:off x="2814" y="98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166"/>
            <p:cNvSpPr>
              <a:spLocks noChangeArrowheads="1"/>
            </p:cNvSpPr>
            <p:nvPr/>
          </p:nvSpPr>
          <p:spPr bwMode="auto">
            <a:xfrm>
              <a:off x="2873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67"/>
            <p:cNvSpPr>
              <a:spLocks noChangeArrowheads="1"/>
            </p:cNvSpPr>
            <p:nvPr/>
          </p:nvSpPr>
          <p:spPr bwMode="auto">
            <a:xfrm>
              <a:off x="2115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63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Rectangle 168"/>
            <p:cNvSpPr>
              <a:spLocks noChangeArrowheads="1"/>
            </p:cNvSpPr>
            <p:nvPr/>
          </p:nvSpPr>
          <p:spPr bwMode="auto">
            <a:xfrm>
              <a:off x="2911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76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5" name="Rectangle 169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6" name="Rectangle 170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a-2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7" name="Rectangle 171"/>
            <p:cNvSpPr>
              <a:spLocks noChangeArrowheads="1"/>
            </p:cNvSpPr>
            <p:nvPr/>
          </p:nvSpPr>
          <p:spPr bwMode="auto">
            <a:xfrm>
              <a:off x="2143" y="2418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8" name="Rectangle 172"/>
            <p:cNvSpPr>
              <a:spLocks noChangeArrowheads="1"/>
            </p:cNvSpPr>
            <p:nvPr/>
          </p:nvSpPr>
          <p:spPr bwMode="auto">
            <a:xfrm>
              <a:off x="2143" y="2562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9" name="Rectangle 173"/>
            <p:cNvSpPr>
              <a:spLocks noChangeArrowheads="1"/>
            </p:cNvSpPr>
            <p:nvPr/>
          </p:nvSpPr>
          <p:spPr bwMode="auto">
            <a:xfrm>
              <a:off x="2143" y="2708"/>
              <a:ext cx="7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Line 17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17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178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5" name="Line 179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180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7" name="Line 181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182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9" name="Line 183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184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Line 185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186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3" name="Line 18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188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5" name="Rectangle 189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Survival Rate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6" name="Line 19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19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192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9" name="Line 193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194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1" name="Line 195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196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3" name="Line 197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198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5" name="Line 19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200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7" name="Rectangle 201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 (a)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Rectangle 202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214" name="Rectangle 354"/>
          <p:cNvSpPr>
            <a:spLocks noChangeArrowheads="1"/>
          </p:cNvSpPr>
          <p:nvPr/>
        </p:nvSpPr>
        <p:spPr bwMode="auto">
          <a:xfrm>
            <a:off x="3036888" y="6540906"/>
            <a:ext cx="872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6" name="Rectangle 354"/>
          <p:cNvSpPr>
            <a:spLocks noChangeArrowheads="1"/>
          </p:cNvSpPr>
          <p:nvPr/>
        </p:nvSpPr>
        <p:spPr bwMode="auto">
          <a:xfrm>
            <a:off x="60101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8" name="Oval 47"/>
          <p:cNvSpPr>
            <a:spLocks noChangeArrowheads="1"/>
          </p:cNvSpPr>
          <p:nvPr/>
        </p:nvSpPr>
        <p:spPr bwMode="auto">
          <a:xfrm>
            <a:off x="28194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Oval 62"/>
          <p:cNvSpPr>
            <a:spLocks noChangeArrowheads="1"/>
          </p:cNvSpPr>
          <p:nvPr/>
        </p:nvSpPr>
        <p:spPr bwMode="auto">
          <a:xfrm>
            <a:off x="57673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roup 205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578" name="AutoShape 204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208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Line 209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Line 210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211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Line 212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213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Line 214"/>
            <p:cNvSpPr>
              <a:spLocks noChangeShapeType="1"/>
            </p:cNvSpPr>
            <p:nvPr/>
          </p:nvSpPr>
          <p:spPr bwMode="auto">
            <a:xfrm flipV="1">
              <a:off x="2049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Line 215"/>
            <p:cNvSpPr>
              <a:spLocks noChangeShapeType="1"/>
            </p:cNvSpPr>
            <p:nvPr/>
          </p:nvSpPr>
          <p:spPr bwMode="auto">
            <a:xfrm flipV="1">
              <a:off x="2049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Line 216"/>
            <p:cNvSpPr>
              <a:spLocks noChangeShapeType="1"/>
            </p:cNvSpPr>
            <p:nvPr/>
          </p:nvSpPr>
          <p:spPr bwMode="auto">
            <a:xfrm flipV="1">
              <a:off x="2049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Line 217"/>
            <p:cNvSpPr>
              <a:spLocks noChangeShapeType="1"/>
            </p:cNvSpPr>
            <p:nvPr/>
          </p:nvSpPr>
          <p:spPr bwMode="auto">
            <a:xfrm flipV="1">
              <a:off x="2049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Line 218"/>
            <p:cNvSpPr>
              <a:spLocks noChangeShapeType="1"/>
            </p:cNvSpPr>
            <p:nvPr/>
          </p:nvSpPr>
          <p:spPr bwMode="auto">
            <a:xfrm flipV="1">
              <a:off x="2049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Line 219"/>
            <p:cNvSpPr>
              <a:spLocks noChangeShapeType="1"/>
            </p:cNvSpPr>
            <p:nvPr/>
          </p:nvSpPr>
          <p:spPr bwMode="auto">
            <a:xfrm flipV="1">
              <a:off x="2049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Line 220"/>
            <p:cNvSpPr>
              <a:spLocks noChangeShapeType="1"/>
            </p:cNvSpPr>
            <p:nvPr/>
          </p:nvSpPr>
          <p:spPr bwMode="auto">
            <a:xfrm flipV="1">
              <a:off x="2049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Line 221"/>
            <p:cNvSpPr>
              <a:spLocks noChangeShapeType="1"/>
            </p:cNvSpPr>
            <p:nvPr/>
          </p:nvSpPr>
          <p:spPr bwMode="auto">
            <a:xfrm flipV="1">
              <a:off x="2049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Line 222"/>
            <p:cNvSpPr>
              <a:spLocks noChangeShapeType="1"/>
            </p:cNvSpPr>
            <p:nvPr/>
          </p:nvSpPr>
          <p:spPr bwMode="auto">
            <a:xfrm flipV="1">
              <a:off x="2049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23"/>
            <p:cNvSpPr>
              <a:spLocks noChangeShapeType="1"/>
            </p:cNvSpPr>
            <p:nvPr/>
          </p:nvSpPr>
          <p:spPr bwMode="auto">
            <a:xfrm flipV="1">
              <a:off x="2049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Line 224"/>
            <p:cNvSpPr>
              <a:spLocks noChangeShapeType="1"/>
            </p:cNvSpPr>
            <p:nvPr/>
          </p:nvSpPr>
          <p:spPr bwMode="auto">
            <a:xfrm flipV="1">
              <a:off x="2049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225"/>
            <p:cNvSpPr>
              <a:spLocks noChangeShapeType="1"/>
            </p:cNvSpPr>
            <p:nvPr/>
          </p:nvSpPr>
          <p:spPr bwMode="auto">
            <a:xfrm flipV="1">
              <a:off x="2049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Line 226"/>
            <p:cNvSpPr>
              <a:spLocks noChangeShapeType="1"/>
            </p:cNvSpPr>
            <p:nvPr/>
          </p:nvSpPr>
          <p:spPr bwMode="auto">
            <a:xfrm flipV="1">
              <a:off x="2049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Line 227"/>
            <p:cNvSpPr>
              <a:spLocks noChangeShapeType="1"/>
            </p:cNvSpPr>
            <p:nvPr/>
          </p:nvSpPr>
          <p:spPr bwMode="auto">
            <a:xfrm flipV="1">
              <a:off x="2049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Line 228"/>
            <p:cNvSpPr>
              <a:spLocks noChangeShapeType="1"/>
            </p:cNvSpPr>
            <p:nvPr/>
          </p:nvSpPr>
          <p:spPr bwMode="auto">
            <a:xfrm flipV="1">
              <a:off x="2049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Line 229"/>
            <p:cNvSpPr>
              <a:spLocks noChangeShapeType="1"/>
            </p:cNvSpPr>
            <p:nvPr/>
          </p:nvSpPr>
          <p:spPr bwMode="auto">
            <a:xfrm flipV="1">
              <a:off x="2049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Line 230"/>
            <p:cNvSpPr>
              <a:spLocks noChangeShapeType="1"/>
            </p:cNvSpPr>
            <p:nvPr/>
          </p:nvSpPr>
          <p:spPr bwMode="auto">
            <a:xfrm flipV="1">
              <a:off x="2049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Line 231"/>
            <p:cNvSpPr>
              <a:spLocks noChangeShapeType="1"/>
            </p:cNvSpPr>
            <p:nvPr/>
          </p:nvSpPr>
          <p:spPr bwMode="auto">
            <a:xfrm flipV="1">
              <a:off x="2049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Line 232"/>
            <p:cNvSpPr>
              <a:spLocks noChangeShapeType="1"/>
            </p:cNvSpPr>
            <p:nvPr/>
          </p:nvSpPr>
          <p:spPr bwMode="auto">
            <a:xfrm flipV="1">
              <a:off x="2049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Line 233"/>
            <p:cNvSpPr>
              <a:spLocks noChangeShapeType="1"/>
            </p:cNvSpPr>
            <p:nvPr/>
          </p:nvSpPr>
          <p:spPr bwMode="auto">
            <a:xfrm flipV="1">
              <a:off x="2049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Line 234"/>
            <p:cNvSpPr>
              <a:spLocks noChangeShapeType="1"/>
            </p:cNvSpPr>
            <p:nvPr/>
          </p:nvSpPr>
          <p:spPr bwMode="auto">
            <a:xfrm flipV="1">
              <a:off x="2049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Line 235"/>
            <p:cNvSpPr>
              <a:spLocks noChangeShapeType="1"/>
            </p:cNvSpPr>
            <p:nvPr/>
          </p:nvSpPr>
          <p:spPr bwMode="auto">
            <a:xfrm flipV="1">
              <a:off x="2049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Line 236"/>
            <p:cNvSpPr>
              <a:spLocks noChangeShapeType="1"/>
            </p:cNvSpPr>
            <p:nvPr/>
          </p:nvSpPr>
          <p:spPr bwMode="auto">
            <a:xfrm flipV="1">
              <a:off x="2049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Line 237"/>
            <p:cNvSpPr>
              <a:spLocks noChangeShapeType="1"/>
            </p:cNvSpPr>
            <p:nvPr/>
          </p:nvSpPr>
          <p:spPr bwMode="auto">
            <a:xfrm flipV="1">
              <a:off x="2049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Line 238"/>
            <p:cNvSpPr>
              <a:spLocks noChangeShapeType="1"/>
            </p:cNvSpPr>
            <p:nvPr/>
          </p:nvSpPr>
          <p:spPr bwMode="auto">
            <a:xfrm flipV="1">
              <a:off x="2049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Line 239"/>
            <p:cNvSpPr>
              <a:spLocks noChangeShapeType="1"/>
            </p:cNvSpPr>
            <p:nvPr/>
          </p:nvSpPr>
          <p:spPr bwMode="auto">
            <a:xfrm flipV="1">
              <a:off x="2049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Line 240"/>
            <p:cNvSpPr>
              <a:spLocks noChangeShapeType="1"/>
            </p:cNvSpPr>
            <p:nvPr/>
          </p:nvSpPr>
          <p:spPr bwMode="auto">
            <a:xfrm flipV="1">
              <a:off x="2049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Line 241"/>
            <p:cNvSpPr>
              <a:spLocks noChangeShapeType="1"/>
            </p:cNvSpPr>
            <p:nvPr/>
          </p:nvSpPr>
          <p:spPr bwMode="auto">
            <a:xfrm flipV="1">
              <a:off x="2049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Line 242"/>
            <p:cNvSpPr>
              <a:spLocks noChangeShapeType="1"/>
            </p:cNvSpPr>
            <p:nvPr/>
          </p:nvSpPr>
          <p:spPr bwMode="auto">
            <a:xfrm flipV="1">
              <a:off x="2049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Line 243"/>
            <p:cNvSpPr>
              <a:spLocks noChangeShapeType="1"/>
            </p:cNvSpPr>
            <p:nvPr/>
          </p:nvSpPr>
          <p:spPr bwMode="auto">
            <a:xfrm flipV="1">
              <a:off x="2049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Line 244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Line 245"/>
            <p:cNvSpPr>
              <a:spLocks noChangeShapeType="1"/>
            </p:cNvSpPr>
            <p:nvPr/>
          </p:nvSpPr>
          <p:spPr bwMode="auto">
            <a:xfrm flipV="1">
              <a:off x="2049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Line 246"/>
            <p:cNvSpPr>
              <a:spLocks noChangeShapeType="1"/>
            </p:cNvSpPr>
            <p:nvPr/>
          </p:nvSpPr>
          <p:spPr bwMode="auto">
            <a:xfrm flipV="1">
              <a:off x="2049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Line 247"/>
            <p:cNvSpPr>
              <a:spLocks noChangeShapeType="1"/>
            </p:cNvSpPr>
            <p:nvPr/>
          </p:nvSpPr>
          <p:spPr bwMode="auto">
            <a:xfrm flipV="1">
              <a:off x="2049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Line 248"/>
            <p:cNvSpPr>
              <a:spLocks noChangeShapeType="1"/>
            </p:cNvSpPr>
            <p:nvPr/>
          </p:nvSpPr>
          <p:spPr bwMode="auto">
            <a:xfrm flipV="1">
              <a:off x="2049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Line 249"/>
            <p:cNvSpPr>
              <a:spLocks noChangeShapeType="1"/>
            </p:cNvSpPr>
            <p:nvPr/>
          </p:nvSpPr>
          <p:spPr bwMode="auto">
            <a:xfrm flipV="1">
              <a:off x="2049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Line 250"/>
            <p:cNvSpPr>
              <a:spLocks noChangeShapeType="1"/>
            </p:cNvSpPr>
            <p:nvPr/>
          </p:nvSpPr>
          <p:spPr bwMode="auto">
            <a:xfrm flipV="1">
              <a:off x="2049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Line 251"/>
            <p:cNvSpPr>
              <a:spLocks noChangeShapeType="1"/>
            </p:cNvSpPr>
            <p:nvPr/>
          </p:nvSpPr>
          <p:spPr bwMode="auto">
            <a:xfrm flipV="1">
              <a:off x="2049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Line 252"/>
            <p:cNvSpPr>
              <a:spLocks noChangeShapeType="1"/>
            </p:cNvSpPr>
            <p:nvPr/>
          </p:nvSpPr>
          <p:spPr bwMode="auto">
            <a:xfrm flipV="1">
              <a:off x="2049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Line 253"/>
            <p:cNvSpPr>
              <a:spLocks noChangeShapeType="1"/>
            </p:cNvSpPr>
            <p:nvPr/>
          </p:nvSpPr>
          <p:spPr bwMode="auto">
            <a:xfrm flipV="1">
              <a:off x="2845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Line 254"/>
            <p:cNvSpPr>
              <a:spLocks noChangeShapeType="1"/>
            </p:cNvSpPr>
            <p:nvPr/>
          </p:nvSpPr>
          <p:spPr bwMode="auto">
            <a:xfrm flipV="1">
              <a:off x="2845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Line 255"/>
            <p:cNvSpPr>
              <a:spLocks noChangeShapeType="1"/>
            </p:cNvSpPr>
            <p:nvPr/>
          </p:nvSpPr>
          <p:spPr bwMode="auto">
            <a:xfrm flipV="1">
              <a:off x="2845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Line 256"/>
            <p:cNvSpPr>
              <a:spLocks noChangeShapeType="1"/>
            </p:cNvSpPr>
            <p:nvPr/>
          </p:nvSpPr>
          <p:spPr bwMode="auto">
            <a:xfrm flipV="1">
              <a:off x="2845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Line 257"/>
            <p:cNvSpPr>
              <a:spLocks noChangeShapeType="1"/>
            </p:cNvSpPr>
            <p:nvPr/>
          </p:nvSpPr>
          <p:spPr bwMode="auto">
            <a:xfrm flipV="1">
              <a:off x="2845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Line 258"/>
            <p:cNvSpPr>
              <a:spLocks noChangeShapeType="1"/>
            </p:cNvSpPr>
            <p:nvPr/>
          </p:nvSpPr>
          <p:spPr bwMode="auto">
            <a:xfrm flipV="1">
              <a:off x="2845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Line 259"/>
            <p:cNvSpPr>
              <a:spLocks noChangeShapeType="1"/>
            </p:cNvSpPr>
            <p:nvPr/>
          </p:nvSpPr>
          <p:spPr bwMode="auto">
            <a:xfrm flipV="1">
              <a:off x="2845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Line 260"/>
            <p:cNvSpPr>
              <a:spLocks noChangeShapeType="1"/>
            </p:cNvSpPr>
            <p:nvPr/>
          </p:nvSpPr>
          <p:spPr bwMode="auto">
            <a:xfrm flipV="1">
              <a:off x="2845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Line 261"/>
            <p:cNvSpPr>
              <a:spLocks noChangeShapeType="1"/>
            </p:cNvSpPr>
            <p:nvPr/>
          </p:nvSpPr>
          <p:spPr bwMode="auto">
            <a:xfrm flipV="1">
              <a:off x="2845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Line 262"/>
            <p:cNvSpPr>
              <a:spLocks noChangeShapeType="1"/>
            </p:cNvSpPr>
            <p:nvPr/>
          </p:nvSpPr>
          <p:spPr bwMode="auto">
            <a:xfrm flipV="1">
              <a:off x="2845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Line 263"/>
            <p:cNvSpPr>
              <a:spLocks noChangeShapeType="1"/>
            </p:cNvSpPr>
            <p:nvPr/>
          </p:nvSpPr>
          <p:spPr bwMode="auto">
            <a:xfrm flipV="1">
              <a:off x="2845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Line 264"/>
            <p:cNvSpPr>
              <a:spLocks noChangeShapeType="1"/>
            </p:cNvSpPr>
            <p:nvPr/>
          </p:nvSpPr>
          <p:spPr bwMode="auto">
            <a:xfrm flipV="1">
              <a:off x="2845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Line 265"/>
            <p:cNvSpPr>
              <a:spLocks noChangeShapeType="1"/>
            </p:cNvSpPr>
            <p:nvPr/>
          </p:nvSpPr>
          <p:spPr bwMode="auto">
            <a:xfrm flipV="1">
              <a:off x="2845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Line 266"/>
            <p:cNvSpPr>
              <a:spLocks noChangeShapeType="1"/>
            </p:cNvSpPr>
            <p:nvPr/>
          </p:nvSpPr>
          <p:spPr bwMode="auto">
            <a:xfrm flipV="1">
              <a:off x="2845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Line 267"/>
            <p:cNvSpPr>
              <a:spLocks noChangeShapeType="1"/>
            </p:cNvSpPr>
            <p:nvPr/>
          </p:nvSpPr>
          <p:spPr bwMode="auto">
            <a:xfrm flipV="1">
              <a:off x="2845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Line 268"/>
            <p:cNvSpPr>
              <a:spLocks noChangeShapeType="1"/>
            </p:cNvSpPr>
            <p:nvPr/>
          </p:nvSpPr>
          <p:spPr bwMode="auto">
            <a:xfrm flipV="1">
              <a:off x="2845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Line 269"/>
            <p:cNvSpPr>
              <a:spLocks noChangeShapeType="1"/>
            </p:cNvSpPr>
            <p:nvPr/>
          </p:nvSpPr>
          <p:spPr bwMode="auto">
            <a:xfrm flipV="1">
              <a:off x="2845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Line 270"/>
            <p:cNvSpPr>
              <a:spLocks noChangeShapeType="1"/>
            </p:cNvSpPr>
            <p:nvPr/>
          </p:nvSpPr>
          <p:spPr bwMode="auto">
            <a:xfrm flipV="1">
              <a:off x="2845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Line 271"/>
            <p:cNvSpPr>
              <a:spLocks noChangeShapeType="1"/>
            </p:cNvSpPr>
            <p:nvPr/>
          </p:nvSpPr>
          <p:spPr bwMode="auto">
            <a:xfrm flipV="1">
              <a:off x="2845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Line 272"/>
            <p:cNvSpPr>
              <a:spLocks noChangeShapeType="1"/>
            </p:cNvSpPr>
            <p:nvPr/>
          </p:nvSpPr>
          <p:spPr bwMode="auto">
            <a:xfrm flipV="1">
              <a:off x="2845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Line 273"/>
            <p:cNvSpPr>
              <a:spLocks noChangeShapeType="1"/>
            </p:cNvSpPr>
            <p:nvPr/>
          </p:nvSpPr>
          <p:spPr bwMode="auto">
            <a:xfrm flipV="1">
              <a:off x="2845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Line 274"/>
            <p:cNvSpPr>
              <a:spLocks noChangeShapeType="1"/>
            </p:cNvSpPr>
            <p:nvPr/>
          </p:nvSpPr>
          <p:spPr bwMode="auto">
            <a:xfrm flipV="1">
              <a:off x="2845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Line 275"/>
            <p:cNvSpPr>
              <a:spLocks noChangeShapeType="1"/>
            </p:cNvSpPr>
            <p:nvPr/>
          </p:nvSpPr>
          <p:spPr bwMode="auto">
            <a:xfrm flipV="1">
              <a:off x="2845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Line 276"/>
            <p:cNvSpPr>
              <a:spLocks noChangeShapeType="1"/>
            </p:cNvSpPr>
            <p:nvPr/>
          </p:nvSpPr>
          <p:spPr bwMode="auto">
            <a:xfrm flipV="1">
              <a:off x="2845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Line 277"/>
            <p:cNvSpPr>
              <a:spLocks noChangeShapeType="1"/>
            </p:cNvSpPr>
            <p:nvPr/>
          </p:nvSpPr>
          <p:spPr bwMode="auto">
            <a:xfrm flipV="1">
              <a:off x="2845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Line 278"/>
            <p:cNvSpPr>
              <a:spLocks noChangeShapeType="1"/>
            </p:cNvSpPr>
            <p:nvPr/>
          </p:nvSpPr>
          <p:spPr bwMode="auto">
            <a:xfrm flipV="1">
              <a:off x="2845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Line 279"/>
            <p:cNvSpPr>
              <a:spLocks noChangeShapeType="1"/>
            </p:cNvSpPr>
            <p:nvPr/>
          </p:nvSpPr>
          <p:spPr bwMode="auto">
            <a:xfrm flipV="1">
              <a:off x="2845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Line 280"/>
            <p:cNvSpPr>
              <a:spLocks noChangeShapeType="1"/>
            </p:cNvSpPr>
            <p:nvPr/>
          </p:nvSpPr>
          <p:spPr bwMode="auto">
            <a:xfrm flipV="1">
              <a:off x="2845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Line 281"/>
            <p:cNvSpPr>
              <a:spLocks noChangeShapeType="1"/>
            </p:cNvSpPr>
            <p:nvPr/>
          </p:nvSpPr>
          <p:spPr bwMode="auto">
            <a:xfrm flipV="1">
              <a:off x="2845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Line 282"/>
            <p:cNvSpPr>
              <a:spLocks noChangeShapeType="1"/>
            </p:cNvSpPr>
            <p:nvPr/>
          </p:nvSpPr>
          <p:spPr bwMode="auto">
            <a:xfrm flipV="1">
              <a:off x="2845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Line 283"/>
            <p:cNvSpPr>
              <a:spLocks noChangeShapeType="1"/>
            </p:cNvSpPr>
            <p:nvPr/>
          </p:nvSpPr>
          <p:spPr bwMode="auto">
            <a:xfrm flipV="1">
              <a:off x="2845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Line 284"/>
            <p:cNvSpPr>
              <a:spLocks noChangeShapeType="1"/>
            </p:cNvSpPr>
            <p:nvPr/>
          </p:nvSpPr>
          <p:spPr bwMode="auto">
            <a:xfrm flipV="1">
              <a:off x="2845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Line 285"/>
            <p:cNvSpPr>
              <a:spLocks noChangeShapeType="1"/>
            </p:cNvSpPr>
            <p:nvPr/>
          </p:nvSpPr>
          <p:spPr bwMode="auto">
            <a:xfrm flipV="1">
              <a:off x="2845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Line 286"/>
            <p:cNvSpPr>
              <a:spLocks noChangeShapeType="1"/>
            </p:cNvSpPr>
            <p:nvPr/>
          </p:nvSpPr>
          <p:spPr bwMode="auto">
            <a:xfrm flipV="1">
              <a:off x="2845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Line 287"/>
            <p:cNvSpPr>
              <a:spLocks noChangeShapeType="1"/>
            </p:cNvSpPr>
            <p:nvPr/>
          </p:nvSpPr>
          <p:spPr bwMode="auto">
            <a:xfrm flipV="1">
              <a:off x="2845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Line 288"/>
            <p:cNvSpPr>
              <a:spLocks noChangeShapeType="1"/>
            </p:cNvSpPr>
            <p:nvPr/>
          </p:nvSpPr>
          <p:spPr bwMode="auto">
            <a:xfrm flipV="1">
              <a:off x="2845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Line 289"/>
            <p:cNvSpPr>
              <a:spLocks noChangeShapeType="1"/>
            </p:cNvSpPr>
            <p:nvPr/>
          </p:nvSpPr>
          <p:spPr bwMode="auto">
            <a:xfrm flipV="1">
              <a:off x="2845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Line 290"/>
            <p:cNvSpPr>
              <a:spLocks noChangeShapeType="1"/>
            </p:cNvSpPr>
            <p:nvPr/>
          </p:nvSpPr>
          <p:spPr bwMode="auto">
            <a:xfrm flipV="1">
              <a:off x="2845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Line 291"/>
            <p:cNvSpPr>
              <a:spLocks noChangeShapeType="1"/>
            </p:cNvSpPr>
            <p:nvPr/>
          </p:nvSpPr>
          <p:spPr bwMode="auto">
            <a:xfrm flipV="1">
              <a:off x="2845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Oval 292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Oval 293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Oval 294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Oval 295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Oval 296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Oval 297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Oval 298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Oval 299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Oval 300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Oval 301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Oval 302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Oval 303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Oval 304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Oval 305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Oval 306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Oval 307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Oval 308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Oval 309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Oval 310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Oval 311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Oval 312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Oval 313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Oval 314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Oval 315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Oval 316"/>
            <p:cNvSpPr>
              <a:spLocks noChangeArrowheads="1"/>
            </p:cNvSpPr>
            <p:nvPr/>
          </p:nvSpPr>
          <p:spPr bwMode="auto">
            <a:xfrm>
              <a:off x="2077" y="11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Oval 317"/>
            <p:cNvSpPr>
              <a:spLocks noChangeArrowheads="1"/>
            </p:cNvSpPr>
            <p:nvPr/>
          </p:nvSpPr>
          <p:spPr bwMode="auto">
            <a:xfrm>
              <a:off x="2140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Oval 318"/>
            <p:cNvSpPr>
              <a:spLocks noChangeArrowheads="1"/>
            </p:cNvSpPr>
            <p:nvPr/>
          </p:nvSpPr>
          <p:spPr bwMode="auto">
            <a:xfrm>
              <a:off x="2203" y="12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Oval 319"/>
            <p:cNvSpPr>
              <a:spLocks noChangeArrowheads="1"/>
            </p:cNvSpPr>
            <p:nvPr/>
          </p:nvSpPr>
          <p:spPr bwMode="auto">
            <a:xfrm>
              <a:off x="2262" y="13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Oval 320"/>
            <p:cNvSpPr>
              <a:spLocks noChangeArrowheads="1"/>
            </p:cNvSpPr>
            <p:nvPr/>
          </p:nvSpPr>
          <p:spPr bwMode="auto">
            <a:xfrm>
              <a:off x="2325" y="13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Oval 321"/>
            <p:cNvSpPr>
              <a:spLocks noChangeArrowheads="1"/>
            </p:cNvSpPr>
            <p:nvPr/>
          </p:nvSpPr>
          <p:spPr bwMode="auto">
            <a:xfrm>
              <a:off x="2384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Oval 322"/>
            <p:cNvSpPr>
              <a:spLocks noChangeArrowheads="1"/>
            </p:cNvSpPr>
            <p:nvPr/>
          </p:nvSpPr>
          <p:spPr bwMode="auto">
            <a:xfrm>
              <a:off x="2447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Oval 323"/>
            <p:cNvSpPr>
              <a:spLocks noChangeArrowheads="1"/>
            </p:cNvSpPr>
            <p:nvPr/>
          </p:nvSpPr>
          <p:spPr bwMode="auto">
            <a:xfrm>
              <a:off x="2506" y="15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Oval 324"/>
            <p:cNvSpPr>
              <a:spLocks noChangeArrowheads="1"/>
            </p:cNvSpPr>
            <p:nvPr/>
          </p:nvSpPr>
          <p:spPr bwMode="auto">
            <a:xfrm>
              <a:off x="2569" y="16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Oval 325"/>
            <p:cNvSpPr>
              <a:spLocks noChangeArrowheads="1"/>
            </p:cNvSpPr>
            <p:nvPr/>
          </p:nvSpPr>
          <p:spPr bwMode="auto">
            <a:xfrm>
              <a:off x="2629" y="16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Oval 326"/>
            <p:cNvSpPr>
              <a:spLocks noChangeArrowheads="1"/>
            </p:cNvSpPr>
            <p:nvPr/>
          </p:nvSpPr>
          <p:spPr bwMode="auto">
            <a:xfrm>
              <a:off x="269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Oval 327"/>
            <p:cNvSpPr>
              <a:spLocks noChangeArrowheads="1"/>
            </p:cNvSpPr>
            <p:nvPr/>
          </p:nvSpPr>
          <p:spPr bwMode="auto">
            <a:xfrm>
              <a:off x="2751" y="18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Oval 328"/>
            <p:cNvSpPr>
              <a:spLocks noChangeArrowheads="1"/>
            </p:cNvSpPr>
            <p:nvPr/>
          </p:nvSpPr>
          <p:spPr bwMode="auto">
            <a:xfrm>
              <a:off x="2814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Oval 329"/>
            <p:cNvSpPr>
              <a:spLocks noChangeArrowheads="1"/>
            </p:cNvSpPr>
            <p:nvPr/>
          </p:nvSpPr>
          <p:spPr bwMode="auto">
            <a:xfrm>
              <a:off x="2873" y="19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Oval 330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Oval 331"/>
            <p:cNvSpPr>
              <a:spLocks noChangeArrowheads="1"/>
            </p:cNvSpPr>
            <p:nvPr/>
          </p:nvSpPr>
          <p:spPr bwMode="auto">
            <a:xfrm>
              <a:off x="670" y="5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Oval 332"/>
            <p:cNvSpPr>
              <a:spLocks noChangeArrowheads="1"/>
            </p:cNvSpPr>
            <p:nvPr/>
          </p:nvSpPr>
          <p:spPr bwMode="auto">
            <a:xfrm>
              <a:off x="733" y="5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Oval 333"/>
            <p:cNvSpPr>
              <a:spLocks noChangeArrowheads="1"/>
            </p:cNvSpPr>
            <p:nvPr/>
          </p:nvSpPr>
          <p:spPr bwMode="auto">
            <a:xfrm>
              <a:off x="792" y="5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Oval 334"/>
            <p:cNvSpPr>
              <a:spLocks noChangeArrowheads="1"/>
            </p:cNvSpPr>
            <p:nvPr/>
          </p:nvSpPr>
          <p:spPr bwMode="auto">
            <a:xfrm>
              <a:off x="855" y="5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Oval 335"/>
            <p:cNvSpPr>
              <a:spLocks noChangeArrowheads="1"/>
            </p:cNvSpPr>
            <p:nvPr/>
          </p:nvSpPr>
          <p:spPr bwMode="auto">
            <a:xfrm>
              <a:off x="915" y="51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Oval 336"/>
            <p:cNvSpPr>
              <a:spLocks noChangeArrowheads="1"/>
            </p:cNvSpPr>
            <p:nvPr/>
          </p:nvSpPr>
          <p:spPr bwMode="auto">
            <a:xfrm>
              <a:off x="977" y="51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337"/>
            <p:cNvSpPr>
              <a:spLocks noChangeArrowheads="1"/>
            </p:cNvSpPr>
            <p:nvPr/>
          </p:nvSpPr>
          <p:spPr bwMode="auto">
            <a:xfrm>
              <a:off x="1037" y="52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338"/>
            <p:cNvSpPr>
              <a:spLocks noChangeArrowheads="1"/>
            </p:cNvSpPr>
            <p:nvPr/>
          </p:nvSpPr>
          <p:spPr bwMode="auto">
            <a:xfrm>
              <a:off x="1100" y="52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Oval 339"/>
            <p:cNvSpPr>
              <a:spLocks noChangeArrowheads="1"/>
            </p:cNvSpPr>
            <p:nvPr/>
          </p:nvSpPr>
          <p:spPr bwMode="auto">
            <a:xfrm>
              <a:off x="1159" y="52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Oval 340"/>
            <p:cNvSpPr>
              <a:spLocks noChangeArrowheads="1"/>
            </p:cNvSpPr>
            <p:nvPr/>
          </p:nvSpPr>
          <p:spPr bwMode="auto">
            <a:xfrm>
              <a:off x="1222" y="5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Oval 341"/>
            <p:cNvSpPr>
              <a:spLocks noChangeArrowheads="1"/>
            </p:cNvSpPr>
            <p:nvPr/>
          </p:nvSpPr>
          <p:spPr bwMode="auto">
            <a:xfrm>
              <a:off x="1281" y="5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Oval 342"/>
            <p:cNvSpPr>
              <a:spLocks noChangeArrowheads="1"/>
            </p:cNvSpPr>
            <p:nvPr/>
          </p:nvSpPr>
          <p:spPr bwMode="auto">
            <a:xfrm>
              <a:off x="1344" y="54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Oval 343"/>
            <p:cNvSpPr>
              <a:spLocks noChangeArrowheads="1"/>
            </p:cNvSpPr>
            <p:nvPr/>
          </p:nvSpPr>
          <p:spPr bwMode="auto">
            <a:xfrm>
              <a:off x="1407" y="5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Oval 344"/>
            <p:cNvSpPr>
              <a:spLocks noChangeArrowheads="1"/>
            </p:cNvSpPr>
            <p:nvPr/>
          </p:nvSpPr>
          <p:spPr bwMode="auto">
            <a:xfrm>
              <a:off x="1466" y="5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345"/>
            <p:cNvSpPr>
              <a:spLocks noChangeArrowheads="1"/>
            </p:cNvSpPr>
            <p:nvPr/>
          </p:nvSpPr>
          <p:spPr bwMode="auto">
            <a:xfrm>
              <a:off x="1529" y="55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Oval 346"/>
            <p:cNvSpPr>
              <a:spLocks noChangeArrowheads="1"/>
            </p:cNvSpPr>
            <p:nvPr/>
          </p:nvSpPr>
          <p:spPr bwMode="auto">
            <a:xfrm>
              <a:off x="1588" y="56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347"/>
            <p:cNvSpPr>
              <a:spLocks noChangeArrowheads="1"/>
            </p:cNvSpPr>
            <p:nvPr/>
          </p:nvSpPr>
          <p:spPr bwMode="auto">
            <a:xfrm>
              <a:off x="1651" y="56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Oval 348"/>
            <p:cNvSpPr>
              <a:spLocks noChangeArrowheads="1"/>
            </p:cNvSpPr>
            <p:nvPr/>
          </p:nvSpPr>
          <p:spPr bwMode="auto">
            <a:xfrm>
              <a:off x="1711" y="5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Oval 349"/>
            <p:cNvSpPr>
              <a:spLocks noChangeArrowheads="1"/>
            </p:cNvSpPr>
            <p:nvPr/>
          </p:nvSpPr>
          <p:spPr bwMode="auto">
            <a:xfrm>
              <a:off x="1773" y="5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Oval 350"/>
            <p:cNvSpPr>
              <a:spLocks noChangeArrowheads="1"/>
            </p:cNvSpPr>
            <p:nvPr/>
          </p:nvSpPr>
          <p:spPr bwMode="auto">
            <a:xfrm>
              <a:off x="1833" y="59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Oval 351"/>
            <p:cNvSpPr>
              <a:spLocks noChangeArrowheads="1"/>
            </p:cNvSpPr>
            <p:nvPr/>
          </p:nvSpPr>
          <p:spPr bwMode="auto">
            <a:xfrm>
              <a:off x="1896" y="60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Oval 352"/>
            <p:cNvSpPr>
              <a:spLocks noChangeArrowheads="1"/>
            </p:cNvSpPr>
            <p:nvPr/>
          </p:nvSpPr>
          <p:spPr bwMode="auto">
            <a:xfrm>
              <a:off x="1955" y="6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Oval 353"/>
            <p:cNvSpPr>
              <a:spLocks noChangeArrowheads="1"/>
            </p:cNvSpPr>
            <p:nvPr/>
          </p:nvSpPr>
          <p:spPr bwMode="auto">
            <a:xfrm>
              <a:off x="2018" y="62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Oval 354"/>
            <p:cNvSpPr>
              <a:spLocks noChangeArrowheads="1"/>
            </p:cNvSpPr>
            <p:nvPr/>
          </p:nvSpPr>
          <p:spPr bwMode="auto">
            <a:xfrm>
              <a:off x="2077" y="63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Oval 355"/>
            <p:cNvSpPr>
              <a:spLocks noChangeArrowheads="1"/>
            </p:cNvSpPr>
            <p:nvPr/>
          </p:nvSpPr>
          <p:spPr bwMode="auto">
            <a:xfrm>
              <a:off x="2140" y="6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Oval 356"/>
            <p:cNvSpPr>
              <a:spLocks noChangeArrowheads="1"/>
            </p:cNvSpPr>
            <p:nvPr/>
          </p:nvSpPr>
          <p:spPr bwMode="auto">
            <a:xfrm>
              <a:off x="2203" y="67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Oval 357"/>
            <p:cNvSpPr>
              <a:spLocks noChangeArrowheads="1"/>
            </p:cNvSpPr>
            <p:nvPr/>
          </p:nvSpPr>
          <p:spPr bwMode="auto">
            <a:xfrm>
              <a:off x="2262" y="6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Oval 358"/>
            <p:cNvSpPr>
              <a:spLocks noChangeArrowheads="1"/>
            </p:cNvSpPr>
            <p:nvPr/>
          </p:nvSpPr>
          <p:spPr bwMode="auto">
            <a:xfrm>
              <a:off x="2325" y="7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Oval 359"/>
            <p:cNvSpPr>
              <a:spLocks noChangeArrowheads="1"/>
            </p:cNvSpPr>
            <p:nvPr/>
          </p:nvSpPr>
          <p:spPr bwMode="auto">
            <a:xfrm>
              <a:off x="2384" y="7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Oval 360"/>
            <p:cNvSpPr>
              <a:spLocks noChangeArrowheads="1"/>
            </p:cNvSpPr>
            <p:nvPr/>
          </p:nvSpPr>
          <p:spPr bwMode="auto">
            <a:xfrm>
              <a:off x="2447" y="7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Oval 361"/>
            <p:cNvSpPr>
              <a:spLocks noChangeArrowheads="1"/>
            </p:cNvSpPr>
            <p:nvPr/>
          </p:nvSpPr>
          <p:spPr bwMode="auto">
            <a:xfrm>
              <a:off x="2506" y="7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Oval 362"/>
            <p:cNvSpPr>
              <a:spLocks noChangeArrowheads="1"/>
            </p:cNvSpPr>
            <p:nvPr/>
          </p:nvSpPr>
          <p:spPr bwMode="auto">
            <a:xfrm>
              <a:off x="2569" y="81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Oval 363"/>
            <p:cNvSpPr>
              <a:spLocks noChangeArrowheads="1"/>
            </p:cNvSpPr>
            <p:nvPr/>
          </p:nvSpPr>
          <p:spPr bwMode="auto">
            <a:xfrm>
              <a:off x="2629" y="85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Oval 364"/>
            <p:cNvSpPr>
              <a:spLocks noChangeArrowheads="1"/>
            </p:cNvSpPr>
            <p:nvPr/>
          </p:nvSpPr>
          <p:spPr bwMode="auto">
            <a:xfrm>
              <a:off x="2691" y="89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Oval 365"/>
            <p:cNvSpPr>
              <a:spLocks noChangeArrowheads="1"/>
            </p:cNvSpPr>
            <p:nvPr/>
          </p:nvSpPr>
          <p:spPr bwMode="auto">
            <a:xfrm>
              <a:off x="2751" y="93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Oval 366"/>
            <p:cNvSpPr>
              <a:spLocks noChangeArrowheads="1"/>
            </p:cNvSpPr>
            <p:nvPr/>
          </p:nvSpPr>
          <p:spPr bwMode="auto">
            <a:xfrm>
              <a:off x="2814" y="98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Oval 367"/>
            <p:cNvSpPr>
              <a:spLocks noChangeArrowheads="1"/>
            </p:cNvSpPr>
            <p:nvPr/>
          </p:nvSpPr>
          <p:spPr bwMode="auto">
            <a:xfrm>
              <a:off x="2873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368"/>
            <p:cNvSpPr>
              <a:spLocks noChangeArrowheads="1"/>
            </p:cNvSpPr>
            <p:nvPr/>
          </p:nvSpPr>
          <p:spPr bwMode="auto">
            <a:xfrm>
              <a:off x="2115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63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2" name="Rectangle 369"/>
            <p:cNvSpPr>
              <a:spLocks noChangeArrowheads="1"/>
            </p:cNvSpPr>
            <p:nvPr/>
          </p:nvSpPr>
          <p:spPr bwMode="auto">
            <a:xfrm>
              <a:off x="2911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76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3" name="Rectangle 370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4" name="Rectangle 371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a-2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5" name="Rectangle 372"/>
            <p:cNvSpPr>
              <a:spLocks noChangeArrowheads="1"/>
            </p:cNvSpPr>
            <p:nvPr/>
          </p:nvSpPr>
          <p:spPr bwMode="auto">
            <a:xfrm>
              <a:off x="2143" y="2418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6" name="Rectangle 373"/>
            <p:cNvSpPr>
              <a:spLocks noChangeArrowheads="1"/>
            </p:cNvSpPr>
            <p:nvPr/>
          </p:nvSpPr>
          <p:spPr bwMode="auto">
            <a:xfrm>
              <a:off x="2143" y="2562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" name="Rectangle 374"/>
            <p:cNvSpPr>
              <a:spLocks noChangeArrowheads="1"/>
            </p:cNvSpPr>
            <p:nvPr/>
          </p:nvSpPr>
          <p:spPr bwMode="auto">
            <a:xfrm>
              <a:off x="2143" y="2708"/>
              <a:ext cx="7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8" name="Rectangle 375"/>
            <p:cNvSpPr>
              <a:spLocks noChangeArrowheads="1"/>
            </p:cNvSpPr>
            <p:nvPr/>
          </p:nvSpPr>
          <p:spPr bwMode="auto">
            <a:xfrm>
              <a:off x="2957" y="2052"/>
              <a:ext cx="158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p5 Survival Rate: 52%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9" name="Rectangle 376"/>
            <p:cNvSpPr>
              <a:spLocks noChangeArrowheads="1"/>
            </p:cNvSpPr>
            <p:nvPr/>
          </p:nvSpPr>
          <p:spPr bwMode="auto">
            <a:xfrm>
              <a:off x="2915" y="1113"/>
              <a:ext cx="166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p95 Survival Rate: 83%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0" name="Line 377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Line 378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Rectangle 379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3" name="Line 380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Rectangle 381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5" name="Line 382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Rectangle 383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7" name="Line 384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Rectangle 385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9" name="Line 386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387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1" name="Line 38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Rectangle 389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3" name="Rectangle 390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Survival Rate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4" name="Line 391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Line 392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Rectangle 393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7" name="Line 394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Rectangle 395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9" name="Line 396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397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1" name="Line 398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Rectangle 399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3" name="Line 400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Rectangle 401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5" name="Rectangle 402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 (a)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6" name="Rectangle 403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4" name="Rectangle 354"/>
          <p:cNvSpPr>
            <a:spLocks noChangeArrowheads="1"/>
          </p:cNvSpPr>
          <p:nvPr/>
        </p:nvSpPr>
        <p:spPr bwMode="auto">
          <a:xfrm>
            <a:off x="3036888" y="6540906"/>
            <a:ext cx="872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35" name="Rectangle 354"/>
          <p:cNvSpPr>
            <a:spLocks noChangeArrowheads="1"/>
          </p:cNvSpPr>
          <p:nvPr/>
        </p:nvSpPr>
        <p:spPr bwMode="auto">
          <a:xfrm>
            <a:off x="60101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37" name="Oval 47"/>
          <p:cNvSpPr>
            <a:spLocks noChangeArrowheads="1"/>
          </p:cNvSpPr>
          <p:nvPr/>
        </p:nvSpPr>
        <p:spPr bwMode="auto">
          <a:xfrm>
            <a:off x="28194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397" name="Oval 62"/>
          <p:cNvSpPr>
            <a:spLocks noChangeArrowheads="1"/>
          </p:cNvSpPr>
          <p:nvPr/>
        </p:nvSpPr>
        <p:spPr bwMode="auto">
          <a:xfrm>
            <a:off x="57673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calculate life expectancy, need estimates of mortality rates beyond age 76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Gompertz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(1825) documented a robust empirical regularity: mortality rates grow exponentially with age</a:t>
            </a:r>
            <a:endParaRPr lang="en-US" sz="200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Step 2: Predicting Mortality Rates at Older Ages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1790"/>
            <a:ext cx="2989454" cy="9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>
              <a:off x="548" y="327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"/>
            <p:cNvSpPr>
              <a:spLocks noChangeShapeType="1"/>
            </p:cNvSpPr>
            <p:nvPr/>
          </p:nvSpPr>
          <p:spPr bwMode="auto">
            <a:xfrm>
              <a:off x="548" y="14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2"/>
            <p:cNvSpPr>
              <a:spLocks noChangeArrowheads="1"/>
            </p:cNvSpPr>
            <p:nvPr/>
          </p:nvSpPr>
          <p:spPr bwMode="auto">
            <a:xfrm>
              <a:off x="611" y="32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3"/>
            <p:cNvSpPr>
              <a:spLocks noChangeArrowheads="1"/>
            </p:cNvSpPr>
            <p:nvPr/>
          </p:nvSpPr>
          <p:spPr bwMode="auto">
            <a:xfrm>
              <a:off x="691" y="318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771" y="315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5"/>
            <p:cNvSpPr>
              <a:spLocks noChangeArrowheads="1"/>
            </p:cNvSpPr>
            <p:nvPr/>
          </p:nvSpPr>
          <p:spPr bwMode="auto">
            <a:xfrm>
              <a:off x="855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6"/>
            <p:cNvSpPr>
              <a:spLocks noChangeArrowheads="1"/>
            </p:cNvSpPr>
            <p:nvPr/>
          </p:nvSpPr>
          <p:spPr bwMode="auto">
            <a:xfrm>
              <a:off x="936" y="30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1016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8"/>
            <p:cNvSpPr>
              <a:spLocks noChangeArrowheads="1"/>
            </p:cNvSpPr>
            <p:nvPr/>
          </p:nvSpPr>
          <p:spPr bwMode="auto">
            <a:xfrm>
              <a:off x="1100" y="2995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1180" y="296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auto">
            <a:xfrm>
              <a:off x="1264" y="29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1344" y="29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22"/>
            <p:cNvSpPr>
              <a:spLocks noChangeArrowheads="1"/>
            </p:cNvSpPr>
            <p:nvPr/>
          </p:nvSpPr>
          <p:spPr bwMode="auto">
            <a:xfrm>
              <a:off x="1424" y="28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23"/>
            <p:cNvSpPr>
              <a:spLocks noChangeArrowheads="1"/>
            </p:cNvSpPr>
            <p:nvPr/>
          </p:nvSpPr>
          <p:spPr bwMode="auto">
            <a:xfrm>
              <a:off x="1508" y="28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1588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25"/>
            <p:cNvSpPr>
              <a:spLocks noChangeArrowheads="1"/>
            </p:cNvSpPr>
            <p:nvPr/>
          </p:nvSpPr>
          <p:spPr bwMode="auto">
            <a:xfrm>
              <a:off x="1672" y="278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26"/>
            <p:cNvSpPr>
              <a:spLocks noChangeArrowheads="1"/>
            </p:cNvSpPr>
            <p:nvPr/>
          </p:nvSpPr>
          <p:spPr bwMode="auto">
            <a:xfrm>
              <a:off x="1752" y="274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7"/>
            <p:cNvSpPr>
              <a:spLocks noChangeArrowheads="1"/>
            </p:cNvSpPr>
            <p:nvPr/>
          </p:nvSpPr>
          <p:spPr bwMode="auto">
            <a:xfrm>
              <a:off x="1833" y="27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28"/>
            <p:cNvSpPr>
              <a:spLocks noChangeArrowheads="1"/>
            </p:cNvSpPr>
            <p:nvPr/>
          </p:nvSpPr>
          <p:spPr bwMode="auto">
            <a:xfrm>
              <a:off x="1917" y="265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9"/>
            <p:cNvSpPr>
              <a:spLocks noChangeArrowheads="1"/>
            </p:cNvSpPr>
            <p:nvPr/>
          </p:nvSpPr>
          <p:spPr bwMode="auto">
            <a:xfrm>
              <a:off x="1997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30"/>
            <p:cNvSpPr>
              <a:spLocks noChangeArrowheads="1"/>
            </p:cNvSpPr>
            <p:nvPr/>
          </p:nvSpPr>
          <p:spPr bwMode="auto">
            <a:xfrm>
              <a:off x="2077" y="257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31"/>
            <p:cNvSpPr>
              <a:spLocks noChangeArrowheads="1"/>
            </p:cNvSpPr>
            <p:nvPr/>
          </p:nvSpPr>
          <p:spPr bwMode="auto">
            <a:xfrm>
              <a:off x="2161" y="254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/>
          </p:nvSpPr>
          <p:spPr bwMode="auto">
            <a:xfrm>
              <a:off x="2241" y="25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33"/>
            <p:cNvSpPr>
              <a:spLocks noChangeArrowheads="1"/>
            </p:cNvSpPr>
            <p:nvPr/>
          </p:nvSpPr>
          <p:spPr bwMode="auto">
            <a:xfrm>
              <a:off x="2325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34"/>
            <p:cNvSpPr>
              <a:spLocks noChangeArrowheads="1"/>
            </p:cNvSpPr>
            <p:nvPr/>
          </p:nvSpPr>
          <p:spPr bwMode="auto">
            <a:xfrm>
              <a:off x="2405" y="24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35"/>
            <p:cNvSpPr>
              <a:spLocks noChangeArrowheads="1"/>
            </p:cNvSpPr>
            <p:nvPr/>
          </p:nvSpPr>
          <p:spPr bwMode="auto">
            <a:xfrm>
              <a:off x="2486" y="23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Oval 36"/>
            <p:cNvSpPr>
              <a:spLocks noChangeArrowheads="1"/>
            </p:cNvSpPr>
            <p:nvPr/>
          </p:nvSpPr>
          <p:spPr bwMode="auto">
            <a:xfrm>
              <a:off x="2569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Oval 37"/>
            <p:cNvSpPr>
              <a:spLocks noChangeArrowheads="1"/>
            </p:cNvSpPr>
            <p:nvPr/>
          </p:nvSpPr>
          <p:spPr bwMode="auto">
            <a:xfrm>
              <a:off x="2650" y="231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Oval 38"/>
            <p:cNvSpPr>
              <a:spLocks noChangeArrowheads="1"/>
            </p:cNvSpPr>
            <p:nvPr/>
          </p:nvSpPr>
          <p:spPr bwMode="auto">
            <a:xfrm>
              <a:off x="2733" y="22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Oval 39"/>
            <p:cNvSpPr>
              <a:spLocks noChangeArrowheads="1"/>
            </p:cNvSpPr>
            <p:nvPr/>
          </p:nvSpPr>
          <p:spPr bwMode="auto">
            <a:xfrm>
              <a:off x="2814" y="22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Oval 40"/>
            <p:cNvSpPr>
              <a:spLocks noChangeArrowheads="1"/>
            </p:cNvSpPr>
            <p:nvPr/>
          </p:nvSpPr>
          <p:spPr bwMode="auto">
            <a:xfrm>
              <a:off x="2894" y="21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Oval 41"/>
            <p:cNvSpPr>
              <a:spLocks noChangeArrowheads="1"/>
            </p:cNvSpPr>
            <p:nvPr/>
          </p:nvSpPr>
          <p:spPr bwMode="auto">
            <a:xfrm>
              <a:off x="2978" y="215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Oval 42"/>
            <p:cNvSpPr>
              <a:spLocks noChangeArrowheads="1"/>
            </p:cNvSpPr>
            <p:nvPr/>
          </p:nvSpPr>
          <p:spPr bwMode="auto">
            <a:xfrm>
              <a:off x="3058" y="210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Oval 43"/>
            <p:cNvSpPr>
              <a:spLocks noChangeArrowheads="1"/>
            </p:cNvSpPr>
            <p:nvPr/>
          </p:nvSpPr>
          <p:spPr bwMode="auto">
            <a:xfrm>
              <a:off x="3138" y="20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Oval 44"/>
            <p:cNvSpPr>
              <a:spLocks noChangeArrowheads="1"/>
            </p:cNvSpPr>
            <p:nvPr/>
          </p:nvSpPr>
          <p:spPr bwMode="auto">
            <a:xfrm>
              <a:off x="3222" y="20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Oval 45"/>
            <p:cNvSpPr>
              <a:spLocks noChangeArrowheads="1"/>
            </p:cNvSpPr>
            <p:nvPr/>
          </p:nvSpPr>
          <p:spPr bwMode="auto">
            <a:xfrm>
              <a:off x="3302" y="19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Oval 46"/>
            <p:cNvSpPr>
              <a:spLocks noChangeArrowheads="1"/>
            </p:cNvSpPr>
            <p:nvPr/>
          </p:nvSpPr>
          <p:spPr bwMode="auto">
            <a:xfrm>
              <a:off x="3386" y="195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Oval 47"/>
            <p:cNvSpPr>
              <a:spLocks noChangeArrowheads="1"/>
            </p:cNvSpPr>
            <p:nvPr/>
          </p:nvSpPr>
          <p:spPr bwMode="auto">
            <a:xfrm>
              <a:off x="3466" y="190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Oval 48"/>
            <p:cNvSpPr>
              <a:spLocks noChangeArrowheads="1"/>
            </p:cNvSpPr>
            <p:nvPr/>
          </p:nvSpPr>
          <p:spPr bwMode="auto">
            <a:xfrm>
              <a:off x="3547" y="18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Oval 49"/>
            <p:cNvSpPr>
              <a:spLocks noChangeArrowheads="1"/>
            </p:cNvSpPr>
            <p:nvPr/>
          </p:nvSpPr>
          <p:spPr bwMode="auto">
            <a:xfrm>
              <a:off x="3631" y="18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Oval 50"/>
            <p:cNvSpPr>
              <a:spLocks noChangeArrowheads="1"/>
            </p:cNvSpPr>
            <p:nvPr/>
          </p:nvSpPr>
          <p:spPr bwMode="auto">
            <a:xfrm>
              <a:off x="3711" y="17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Oval 51"/>
            <p:cNvSpPr>
              <a:spLocks noChangeArrowheads="1"/>
            </p:cNvSpPr>
            <p:nvPr/>
          </p:nvSpPr>
          <p:spPr bwMode="auto">
            <a:xfrm>
              <a:off x="3795" y="174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Oval 52"/>
            <p:cNvSpPr>
              <a:spLocks noChangeArrowheads="1"/>
            </p:cNvSpPr>
            <p:nvPr/>
          </p:nvSpPr>
          <p:spPr bwMode="auto">
            <a:xfrm>
              <a:off x="3875" y="170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Oval 53"/>
            <p:cNvSpPr>
              <a:spLocks noChangeArrowheads="1"/>
            </p:cNvSpPr>
            <p:nvPr/>
          </p:nvSpPr>
          <p:spPr bwMode="auto">
            <a:xfrm>
              <a:off x="3955" y="16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Oval 54"/>
            <p:cNvSpPr>
              <a:spLocks noChangeArrowheads="1"/>
            </p:cNvSpPr>
            <p:nvPr/>
          </p:nvSpPr>
          <p:spPr bwMode="auto">
            <a:xfrm>
              <a:off x="4039" y="16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Oval 55"/>
            <p:cNvSpPr>
              <a:spLocks noChangeArrowheads="1"/>
            </p:cNvSpPr>
            <p:nvPr/>
          </p:nvSpPr>
          <p:spPr bwMode="auto">
            <a:xfrm>
              <a:off x="4119" y="15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Oval 56"/>
            <p:cNvSpPr>
              <a:spLocks noChangeArrowheads="1"/>
            </p:cNvSpPr>
            <p:nvPr/>
          </p:nvSpPr>
          <p:spPr bwMode="auto">
            <a:xfrm>
              <a:off x="4200" y="152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Oval 57"/>
            <p:cNvSpPr>
              <a:spLocks noChangeArrowheads="1"/>
            </p:cNvSpPr>
            <p:nvPr/>
          </p:nvSpPr>
          <p:spPr bwMode="auto">
            <a:xfrm>
              <a:off x="4283" y="147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Oval 58"/>
            <p:cNvSpPr>
              <a:spLocks noChangeArrowheads="1"/>
            </p:cNvSpPr>
            <p:nvPr/>
          </p:nvSpPr>
          <p:spPr bwMode="auto">
            <a:xfrm>
              <a:off x="4364" y="14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Oval 59"/>
            <p:cNvSpPr>
              <a:spLocks noChangeArrowheads="1"/>
            </p:cNvSpPr>
            <p:nvPr/>
          </p:nvSpPr>
          <p:spPr bwMode="auto">
            <a:xfrm>
              <a:off x="4447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Oval 60"/>
            <p:cNvSpPr>
              <a:spLocks noChangeArrowheads="1"/>
            </p:cNvSpPr>
            <p:nvPr/>
          </p:nvSpPr>
          <p:spPr bwMode="auto">
            <a:xfrm>
              <a:off x="4528" y="13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Oval 61"/>
            <p:cNvSpPr>
              <a:spLocks noChangeArrowheads="1"/>
            </p:cNvSpPr>
            <p:nvPr/>
          </p:nvSpPr>
          <p:spPr bwMode="auto">
            <a:xfrm>
              <a:off x="4608" y="131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Oval 62"/>
            <p:cNvSpPr>
              <a:spLocks noChangeArrowheads="1"/>
            </p:cNvSpPr>
            <p:nvPr/>
          </p:nvSpPr>
          <p:spPr bwMode="auto">
            <a:xfrm>
              <a:off x="4692" y="12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Oval 63"/>
            <p:cNvSpPr>
              <a:spLocks noChangeArrowheads="1"/>
            </p:cNvSpPr>
            <p:nvPr/>
          </p:nvSpPr>
          <p:spPr bwMode="auto">
            <a:xfrm>
              <a:off x="4772" y="12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Oval 64"/>
            <p:cNvSpPr>
              <a:spLocks noChangeArrowheads="1"/>
            </p:cNvSpPr>
            <p:nvPr/>
          </p:nvSpPr>
          <p:spPr bwMode="auto">
            <a:xfrm>
              <a:off x="4852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Oval 65"/>
            <p:cNvSpPr>
              <a:spLocks noChangeArrowheads="1"/>
            </p:cNvSpPr>
            <p:nvPr/>
          </p:nvSpPr>
          <p:spPr bwMode="auto">
            <a:xfrm>
              <a:off x="4936" y="11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4" name="Oval 66"/>
            <p:cNvSpPr>
              <a:spLocks noChangeArrowheads="1"/>
            </p:cNvSpPr>
            <p:nvPr/>
          </p:nvSpPr>
          <p:spPr bwMode="auto">
            <a:xfrm>
              <a:off x="5016" y="11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" name="Oval 67"/>
            <p:cNvSpPr>
              <a:spLocks noChangeArrowheads="1"/>
            </p:cNvSpPr>
            <p:nvPr/>
          </p:nvSpPr>
          <p:spPr bwMode="auto">
            <a:xfrm>
              <a:off x="5100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6" name="Oval 68"/>
            <p:cNvSpPr>
              <a:spLocks noChangeArrowheads="1"/>
            </p:cNvSpPr>
            <p:nvPr/>
          </p:nvSpPr>
          <p:spPr bwMode="auto">
            <a:xfrm>
              <a:off x="5181" y="106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Oval 69"/>
            <p:cNvSpPr>
              <a:spLocks noChangeArrowheads="1"/>
            </p:cNvSpPr>
            <p:nvPr/>
          </p:nvSpPr>
          <p:spPr bwMode="auto">
            <a:xfrm>
              <a:off x="5261" y="10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Oval 70"/>
            <p:cNvSpPr>
              <a:spLocks noChangeArrowheads="1"/>
            </p:cNvSpPr>
            <p:nvPr/>
          </p:nvSpPr>
          <p:spPr bwMode="auto">
            <a:xfrm>
              <a:off x="5345" y="101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" name="Oval 71"/>
            <p:cNvSpPr>
              <a:spLocks noChangeArrowheads="1"/>
            </p:cNvSpPr>
            <p:nvPr/>
          </p:nvSpPr>
          <p:spPr bwMode="auto">
            <a:xfrm>
              <a:off x="5425" y="9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" name="Oval 72"/>
            <p:cNvSpPr>
              <a:spLocks noChangeArrowheads="1"/>
            </p:cNvSpPr>
            <p:nvPr/>
          </p:nvSpPr>
          <p:spPr bwMode="auto">
            <a:xfrm>
              <a:off x="611" y="34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4" name="Oval 73"/>
            <p:cNvSpPr>
              <a:spLocks noChangeArrowheads="1"/>
            </p:cNvSpPr>
            <p:nvPr/>
          </p:nvSpPr>
          <p:spPr bwMode="auto">
            <a:xfrm>
              <a:off x="691" y="343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5" name="Oval 74"/>
            <p:cNvSpPr>
              <a:spLocks noChangeArrowheads="1"/>
            </p:cNvSpPr>
            <p:nvPr/>
          </p:nvSpPr>
          <p:spPr bwMode="auto">
            <a:xfrm>
              <a:off x="771" y="339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" name="Oval 75"/>
            <p:cNvSpPr>
              <a:spLocks noChangeArrowheads="1"/>
            </p:cNvSpPr>
            <p:nvPr/>
          </p:nvSpPr>
          <p:spPr bwMode="auto">
            <a:xfrm>
              <a:off x="855" y="336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7" name="Oval 76"/>
            <p:cNvSpPr>
              <a:spLocks noChangeArrowheads="1"/>
            </p:cNvSpPr>
            <p:nvPr/>
          </p:nvSpPr>
          <p:spPr bwMode="auto">
            <a:xfrm>
              <a:off x="936" y="332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8" name="Oval 77"/>
            <p:cNvSpPr>
              <a:spLocks noChangeArrowheads="1"/>
            </p:cNvSpPr>
            <p:nvPr/>
          </p:nvSpPr>
          <p:spPr bwMode="auto">
            <a:xfrm>
              <a:off x="1016" y="32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9" name="Oval 78"/>
            <p:cNvSpPr>
              <a:spLocks noChangeArrowheads="1"/>
            </p:cNvSpPr>
            <p:nvPr/>
          </p:nvSpPr>
          <p:spPr bwMode="auto">
            <a:xfrm>
              <a:off x="1100" y="326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0" name="Oval 79"/>
            <p:cNvSpPr>
              <a:spLocks noChangeArrowheads="1"/>
            </p:cNvSpPr>
            <p:nvPr/>
          </p:nvSpPr>
          <p:spPr bwMode="auto">
            <a:xfrm>
              <a:off x="1180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1" name="Oval 80"/>
            <p:cNvSpPr>
              <a:spLocks noChangeArrowheads="1"/>
            </p:cNvSpPr>
            <p:nvPr/>
          </p:nvSpPr>
          <p:spPr bwMode="auto">
            <a:xfrm>
              <a:off x="1264" y="318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2" name="Oval 81"/>
            <p:cNvSpPr>
              <a:spLocks noChangeArrowheads="1"/>
            </p:cNvSpPr>
            <p:nvPr/>
          </p:nvSpPr>
          <p:spPr bwMode="auto">
            <a:xfrm>
              <a:off x="1344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Oval 82"/>
            <p:cNvSpPr>
              <a:spLocks noChangeArrowheads="1"/>
            </p:cNvSpPr>
            <p:nvPr/>
          </p:nvSpPr>
          <p:spPr bwMode="auto">
            <a:xfrm>
              <a:off x="1424" y="312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Oval 83"/>
            <p:cNvSpPr>
              <a:spLocks noChangeArrowheads="1"/>
            </p:cNvSpPr>
            <p:nvPr/>
          </p:nvSpPr>
          <p:spPr bwMode="auto">
            <a:xfrm>
              <a:off x="1508" y="308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Oval 84"/>
            <p:cNvSpPr>
              <a:spLocks noChangeArrowheads="1"/>
            </p:cNvSpPr>
            <p:nvPr/>
          </p:nvSpPr>
          <p:spPr bwMode="auto">
            <a:xfrm>
              <a:off x="1588" y="30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Oval 85"/>
            <p:cNvSpPr>
              <a:spLocks noChangeArrowheads="1"/>
            </p:cNvSpPr>
            <p:nvPr/>
          </p:nvSpPr>
          <p:spPr bwMode="auto">
            <a:xfrm>
              <a:off x="1672" y="30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7" name="Oval 86"/>
            <p:cNvSpPr>
              <a:spLocks noChangeArrowheads="1"/>
            </p:cNvSpPr>
            <p:nvPr/>
          </p:nvSpPr>
          <p:spPr bwMode="auto">
            <a:xfrm>
              <a:off x="1752" y="29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Oval 87"/>
            <p:cNvSpPr>
              <a:spLocks noChangeArrowheads="1"/>
            </p:cNvSpPr>
            <p:nvPr/>
          </p:nvSpPr>
          <p:spPr bwMode="auto">
            <a:xfrm>
              <a:off x="1833" y="292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Oval 88"/>
            <p:cNvSpPr>
              <a:spLocks noChangeArrowheads="1"/>
            </p:cNvSpPr>
            <p:nvPr/>
          </p:nvSpPr>
          <p:spPr bwMode="auto">
            <a:xfrm>
              <a:off x="1917" y="287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Oval 89"/>
            <p:cNvSpPr>
              <a:spLocks noChangeArrowheads="1"/>
            </p:cNvSpPr>
            <p:nvPr/>
          </p:nvSpPr>
          <p:spPr bwMode="auto">
            <a:xfrm>
              <a:off x="1997" y="28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Oval 90"/>
            <p:cNvSpPr>
              <a:spLocks noChangeArrowheads="1"/>
            </p:cNvSpPr>
            <p:nvPr/>
          </p:nvSpPr>
          <p:spPr bwMode="auto">
            <a:xfrm>
              <a:off x="2077" y="278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Oval 91"/>
            <p:cNvSpPr>
              <a:spLocks noChangeArrowheads="1"/>
            </p:cNvSpPr>
            <p:nvPr/>
          </p:nvSpPr>
          <p:spPr bwMode="auto">
            <a:xfrm>
              <a:off x="2161" y="27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Oval 92"/>
            <p:cNvSpPr>
              <a:spLocks noChangeArrowheads="1"/>
            </p:cNvSpPr>
            <p:nvPr/>
          </p:nvSpPr>
          <p:spPr bwMode="auto">
            <a:xfrm>
              <a:off x="2241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Oval 93"/>
            <p:cNvSpPr>
              <a:spLocks noChangeArrowheads="1"/>
            </p:cNvSpPr>
            <p:nvPr/>
          </p:nvSpPr>
          <p:spPr bwMode="auto">
            <a:xfrm>
              <a:off x="2325" y="26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Oval 94"/>
            <p:cNvSpPr>
              <a:spLocks noChangeArrowheads="1"/>
            </p:cNvSpPr>
            <p:nvPr/>
          </p:nvSpPr>
          <p:spPr bwMode="auto">
            <a:xfrm>
              <a:off x="2405" y="263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Oval 95"/>
            <p:cNvSpPr>
              <a:spLocks noChangeArrowheads="1"/>
            </p:cNvSpPr>
            <p:nvPr/>
          </p:nvSpPr>
          <p:spPr bwMode="auto">
            <a:xfrm>
              <a:off x="2486" y="258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Oval 96"/>
            <p:cNvSpPr>
              <a:spLocks noChangeArrowheads="1"/>
            </p:cNvSpPr>
            <p:nvPr/>
          </p:nvSpPr>
          <p:spPr bwMode="auto">
            <a:xfrm>
              <a:off x="2569" y="255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Oval 97"/>
            <p:cNvSpPr>
              <a:spLocks noChangeArrowheads="1"/>
            </p:cNvSpPr>
            <p:nvPr/>
          </p:nvSpPr>
          <p:spPr bwMode="auto">
            <a:xfrm>
              <a:off x="2650" y="251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Oval 98"/>
            <p:cNvSpPr>
              <a:spLocks noChangeArrowheads="1"/>
            </p:cNvSpPr>
            <p:nvPr/>
          </p:nvSpPr>
          <p:spPr bwMode="auto">
            <a:xfrm>
              <a:off x="2733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Oval 99"/>
            <p:cNvSpPr>
              <a:spLocks noChangeArrowheads="1"/>
            </p:cNvSpPr>
            <p:nvPr/>
          </p:nvSpPr>
          <p:spPr bwMode="auto">
            <a:xfrm>
              <a:off x="2814" y="24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Oval 100"/>
            <p:cNvSpPr>
              <a:spLocks noChangeArrowheads="1"/>
            </p:cNvSpPr>
            <p:nvPr/>
          </p:nvSpPr>
          <p:spPr bwMode="auto">
            <a:xfrm>
              <a:off x="2894" y="23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Oval 101"/>
            <p:cNvSpPr>
              <a:spLocks noChangeArrowheads="1"/>
            </p:cNvSpPr>
            <p:nvPr/>
          </p:nvSpPr>
          <p:spPr bwMode="auto">
            <a:xfrm>
              <a:off x="2978" y="234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Oval 102"/>
            <p:cNvSpPr>
              <a:spLocks noChangeArrowheads="1"/>
            </p:cNvSpPr>
            <p:nvPr/>
          </p:nvSpPr>
          <p:spPr bwMode="auto">
            <a:xfrm>
              <a:off x="3058" y="23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Oval 103"/>
            <p:cNvSpPr>
              <a:spLocks noChangeArrowheads="1"/>
            </p:cNvSpPr>
            <p:nvPr/>
          </p:nvSpPr>
          <p:spPr bwMode="auto">
            <a:xfrm>
              <a:off x="3138" y="22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Oval 104"/>
            <p:cNvSpPr>
              <a:spLocks noChangeArrowheads="1"/>
            </p:cNvSpPr>
            <p:nvPr/>
          </p:nvSpPr>
          <p:spPr bwMode="auto">
            <a:xfrm>
              <a:off x="3222" y="22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Oval 105"/>
            <p:cNvSpPr>
              <a:spLocks noChangeArrowheads="1"/>
            </p:cNvSpPr>
            <p:nvPr/>
          </p:nvSpPr>
          <p:spPr bwMode="auto">
            <a:xfrm>
              <a:off x="3302" y="21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Oval 106"/>
            <p:cNvSpPr>
              <a:spLocks noChangeArrowheads="1"/>
            </p:cNvSpPr>
            <p:nvPr/>
          </p:nvSpPr>
          <p:spPr bwMode="auto">
            <a:xfrm>
              <a:off x="3386" y="214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Oval 107"/>
            <p:cNvSpPr>
              <a:spLocks noChangeArrowheads="1"/>
            </p:cNvSpPr>
            <p:nvPr/>
          </p:nvSpPr>
          <p:spPr bwMode="auto">
            <a:xfrm>
              <a:off x="3466" y="210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Oval 108"/>
            <p:cNvSpPr>
              <a:spLocks noChangeArrowheads="1"/>
            </p:cNvSpPr>
            <p:nvPr/>
          </p:nvSpPr>
          <p:spPr bwMode="auto">
            <a:xfrm>
              <a:off x="3547" y="20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Oval 109"/>
            <p:cNvSpPr>
              <a:spLocks noChangeArrowheads="1"/>
            </p:cNvSpPr>
            <p:nvPr/>
          </p:nvSpPr>
          <p:spPr bwMode="auto">
            <a:xfrm>
              <a:off x="3631" y="201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Oval 110"/>
            <p:cNvSpPr>
              <a:spLocks noChangeArrowheads="1"/>
            </p:cNvSpPr>
            <p:nvPr/>
          </p:nvSpPr>
          <p:spPr bwMode="auto">
            <a:xfrm>
              <a:off x="3711" y="196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Oval 111"/>
            <p:cNvSpPr>
              <a:spLocks noChangeArrowheads="1"/>
            </p:cNvSpPr>
            <p:nvPr/>
          </p:nvSpPr>
          <p:spPr bwMode="auto">
            <a:xfrm>
              <a:off x="3795" y="191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Oval 112"/>
            <p:cNvSpPr>
              <a:spLocks noChangeArrowheads="1"/>
            </p:cNvSpPr>
            <p:nvPr/>
          </p:nvSpPr>
          <p:spPr bwMode="auto">
            <a:xfrm>
              <a:off x="3875" y="187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Oval 113"/>
            <p:cNvSpPr>
              <a:spLocks noChangeArrowheads="1"/>
            </p:cNvSpPr>
            <p:nvPr/>
          </p:nvSpPr>
          <p:spPr bwMode="auto">
            <a:xfrm>
              <a:off x="3955" y="182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Oval 114"/>
            <p:cNvSpPr>
              <a:spLocks noChangeArrowheads="1"/>
            </p:cNvSpPr>
            <p:nvPr/>
          </p:nvSpPr>
          <p:spPr bwMode="auto">
            <a:xfrm>
              <a:off x="4039" y="17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Oval 115"/>
            <p:cNvSpPr>
              <a:spLocks noChangeArrowheads="1"/>
            </p:cNvSpPr>
            <p:nvPr/>
          </p:nvSpPr>
          <p:spPr bwMode="auto">
            <a:xfrm>
              <a:off x="4119" y="172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Oval 116"/>
            <p:cNvSpPr>
              <a:spLocks noChangeArrowheads="1"/>
            </p:cNvSpPr>
            <p:nvPr/>
          </p:nvSpPr>
          <p:spPr bwMode="auto">
            <a:xfrm>
              <a:off x="4200" y="16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Oval 117"/>
            <p:cNvSpPr>
              <a:spLocks noChangeArrowheads="1"/>
            </p:cNvSpPr>
            <p:nvPr/>
          </p:nvSpPr>
          <p:spPr bwMode="auto">
            <a:xfrm>
              <a:off x="4283" y="162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Oval 118"/>
            <p:cNvSpPr>
              <a:spLocks noChangeArrowheads="1"/>
            </p:cNvSpPr>
            <p:nvPr/>
          </p:nvSpPr>
          <p:spPr bwMode="auto">
            <a:xfrm>
              <a:off x="4364" y="157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0" name="Oval 119"/>
            <p:cNvSpPr>
              <a:spLocks noChangeArrowheads="1"/>
            </p:cNvSpPr>
            <p:nvPr/>
          </p:nvSpPr>
          <p:spPr bwMode="auto">
            <a:xfrm>
              <a:off x="4447" y="152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1" name="Oval 120"/>
            <p:cNvSpPr>
              <a:spLocks noChangeArrowheads="1"/>
            </p:cNvSpPr>
            <p:nvPr/>
          </p:nvSpPr>
          <p:spPr bwMode="auto">
            <a:xfrm>
              <a:off x="4528" y="147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2" name="Oval 121"/>
            <p:cNvSpPr>
              <a:spLocks noChangeArrowheads="1"/>
            </p:cNvSpPr>
            <p:nvPr/>
          </p:nvSpPr>
          <p:spPr bwMode="auto">
            <a:xfrm>
              <a:off x="4608" y="14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" name="Oval 122"/>
            <p:cNvSpPr>
              <a:spLocks noChangeArrowheads="1"/>
            </p:cNvSpPr>
            <p:nvPr/>
          </p:nvSpPr>
          <p:spPr bwMode="auto">
            <a:xfrm>
              <a:off x="4692" y="138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Oval 123"/>
            <p:cNvSpPr>
              <a:spLocks noChangeArrowheads="1"/>
            </p:cNvSpPr>
            <p:nvPr/>
          </p:nvSpPr>
          <p:spPr bwMode="auto">
            <a:xfrm>
              <a:off x="4772" y="133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Oval 124"/>
            <p:cNvSpPr>
              <a:spLocks noChangeArrowheads="1"/>
            </p:cNvSpPr>
            <p:nvPr/>
          </p:nvSpPr>
          <p:spPr bwMode="auto">
            <a:xfrm>
              <a:off x="4852" y="12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Oval 125"/>
            <p:cNvSpPr>
              <a:spLocks noChangeArrowheads="1"/>
            </p:cNvSpPr>
            <p:nvPr/>
          </p:nvSpPr>
          <p:spPr bwMode="auto">
            <a:xfrm>
              <a:off x="4936" y="125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Oval 126"/>
            <p:cNvSpPr>
              <a:spLocks noChangeArrowheads="1"/>
            </p:cNvSpPr>
            <p:nvPr/>
          </p:nvSpPr>
          <p:spPr bwMode="auto">
            <a:xfrm>
              <a:off x="5016" y="121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Oval 127"/>
            <p:cNvSpPr>
              <a:spLocks noChangeArrowheads="1"/>
            </p:cNvSpPr>
            <p:nvPr/>
          </p:nvSpPr>
          <p:spPr bwMode="auto">
            <a:xfrm>
              <a:off x="5100" y="117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9" name="Oval 128"/>
            <p:cNvSpPr>
              <a:spLocks noChangeArrowheads="1"/>
            </p:cNvSpPr>
            <p:nvPr/>
          </p:nvSpPr>
          <p:spPr bwMode="auto">
            <a:xfrm>
              <a:off x="5181" y="1137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0" name="Oval 129"/>
            <p:cNvSpPr>
              <a:spLocks noChangeArrowheads="1"/>
            </p:cNvSpPr>
            <p:nvPr/>
          </p:nvSpPr>
          <p:spPr bwMode="auto">
            <a:xfrm>
              <a:off x="5261" y="11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1" name="Oval 130"/>
            <p:cNvSpPr>
              <a:spLocks noChangeArrowheads="1"/>
            </p:cNvSpPr>
            <p:nvPr/>
          </p:nvSpPr>
          <p:spPr bwMode="auto">
            <a:xfrm>
              <a:off x="5345" y="1067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Oval 131"/>
            <p:cNvSpPr>
              <a:spLocks noChangeArrowheads="1"/>
            </p:cNvSpPr>
            <p:nvPr/>
          </p:nvSpPr>
          <p:spPr bwMode="auto">
            <a:xfrm>
              <a:off x="5425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Freeform 132"/>
            <p:cNvSpPr>
              <a:spLocks/>
            </p:cNvSpPr>
            <p:nvPr/>
          </p:nvSpPr>
          <p:spPr bwMode="auto">
            <a:xfrm>
              <a:off x="642" y="983"/>
              <a:ext cx="4814" cy="2312"/>
            </a:xfrm>
            <a:custGeom>
              <a:avLst/>
              <a:gdLst>
                <a:gd name="T0" fmla="*/ 0 w 1379"/>
                <a:gd name="T1" fmla="*/ 662 h 662"/>
                <a:gd name="T2" fmla="*/ 689 w 1379"/>
                <a:gd name="T3" fmla="*/ 331 h 662"/>
                <a:gd name="T4" fmla="*/ 1379 w 1379"/>
                <a:gd name="T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9" h="662">
                  <a:moveTo>
                    <a:pt x="0" y="662"/>
                  </a:moveTo>
                  <a:lnTo>
                    <a:pt x="689" y="331"/>
                  </a:lnTo>
                  <a:lnTo>
                    <a:pt x="137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Freeform 133"/>
            <p:cNvSpPr>
              <a:spLocks/>
            </p:cNvSpPr>
            <p:nvPr/>
          </p:nvSpPr>
          <p:spPr bwMode="auto">
            <a:xfrm>
              <a:off x="642" y="1074"/>
              <a:ext cx="4814" cy="2497"/>
            </a:xfrm>
            <a:custGeom>
              <a:avLst/>
              <a:gdLst>
                <a:gd name="T0" fmla="*/ 0 w 1379"/>
                <a:gd name="T1" fmla="*/ 715 h 715"/>
                <a:gd name="T2" fmla="*/ 689 w 1379"/>
                <a:gd name="T3" fmla="*/ 358 h 715"/>
                <a:gd name="T4" fmla="*/ 1379 w 1379"/>
                <a:gd name="T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9" h="715">
                  <a:moveTo>
                    <a:pt x="0" y="715"/>
                  </a:moveTo>
                  <a:lnTo>
                    <a:pt x="689" y="358"/>
                  </a:lnTo>
                  <a:lnTo>
                    <a:pt x="137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Line 134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Line 135"/>
            <p:cNvSpPr>
              <a:spLocks noChangeShapeType="1"/>
            </p:cNvSpPr>
            <p:nvPr/>
          </p:nvSpPr>
          <p:spPr bwMode="auto">
            <a:xfrm flipH="1">
              <a:off x="492" y="327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Rectangle 136"/>
            <p:cNvSpPr>
              <a:spLocks noChangeArrowheads="1"/>
            </p:cNvSpPr>
            <p:nvPr/>
          </p:nvSpPr>
          <p:spPr bwMode="auto">
            <a:xfrm rot="16200000">
              <a:off x="294" y="3127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8" name="Line 137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Rectangle 138"/>
            <p:cNvSpPr>
              <a:spLocks noChangeArrowheads="1"/>
            </p:cNvSpPr>
            <p:nvPr/>
          </p:nvSpPr>
          <p:spPr bwMode="auto">
            <a:xfrm rot="16200000">
              <a:off x="294" y="2216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0" name="Line 139"/>
            <p:cNvSpPr>
              <a:spLocks noChangeShapeType="1"/>
            </p:cNvSpPr>
            <p:nvPr/>
          </p:nvSpPr>
          <p:spPr bwMode="auto">
            <a:xfrm flipH="1">
              <a:off x="492" y="14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Rectangle 140"/>
            <p:cNvSpPr>
              <a:spLocks noChangeArrowheads="1"/>
            </p:cNvSpPr>
            <p:nvPr/>
          </p:nvSpPr>
          <p:spPr bwMode="auto">
            <a:xfrm rot="16200000">
              <a:off x="294" y="1308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2" name="Line 14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Rectangle 142"/>
            <p:cNvSpPr>
              <a:spLocks noChangeArrowheads="1"/>
            </p:cNvSpPr>
            <p:nvPr/>
          </p:nvSpPr>
          <p:spPr bwMode="auto">
            <a:xfrm rot="16200000">
              <a:off x="320" y="3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4" name="Rectangle 143"/>
            <p:cNvSpPr>
              <a:spLocks noChangeArrowheads="1"/>
            </p:cNvSpPr>
            <p:nvPr/>
          </p:nvSpPr>
          <p:spPr bwMode="auto">
            <a:xfrm rot="16200000">
              <a:off x="-459" y="1889"/>
              <a:ext cx="13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Mortality 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5" name="Line 14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Line 14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Rectangle 146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8" name="Line 147"/>
            <p:cNvSpPr>
              <a:spLocks noChangeShapeType="1"/>
            </p:cNvSpPr>
            <p:nvPr/>
          </p:nvSpPr>
          <p:spPr bwMode="auto">
            <a:xfrm>
              <a:off x="145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Rectangle 148"/>
            <p:cNvSpPr>
              <a:spLocks noChangeArrowheads="1"/>
            </p:cNvSpPr>
            <p:nvPr/>
          </p:nvSpPr>
          <p:spPr bwMode="auto">
            <a:xfrm>
              <a:off x="1375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0" name="Line 149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Rectangle 150"/>
            <p:cNvSpPr>
              <a:spLocks noChangeArrowheads="1"/>
            </p:cNvSpPr>
            <p:nvPr/>
          </p:nvSpPr>
          <p:spPr bwMode="auto">
            <a:xfrm>
              <a:off x="219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2" name="Line 151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Rectangle 152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4" name="Line 153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Rectangle 154"/>
            <p:cNvSpPr>
              <a:spLocks noChangeArrowheads="1"/>
            </p:cNvSpPr>
            <p:nvPr/>
          </p:nvSpPr>
          <p:spPr bwMode="auto">
            <a:xfrm>
              <a:off x="3826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6" name="Line 155"/>
            <p:cNvSpPr>
              <a:spLocks noChangeShapeType="1"/>
            </p:cNvSpPr>
            <p:nvPr/>
          </p:nvSpPr>
          <p:spPr bwMode="auto">
            <a:xfrm>
              <a:off x="472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Rectangle 156"/>
            <p:cNvSpPr>
              <a:spLocks noChangeArrowheads="1"/>
            </p:cNvSpPr>
            <p:nvPr/>
          </p:nvSpPr>
          <p:spPr bwMode="auto">
            <a:xfrm>
              <a:off x="4643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8" name="Line 157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Rectangle 158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0" name="Rectangle 159"/>
            <p:cNvSpPr>
              <a:spLocks noChangeArrowheads="1"/>
            </p:cNvSpPr>
            <p:nvPr/>
          </p:nvSpPr>
          <p:spPr bwMode="auto">
            <a:xfrm>
              <a:off x="2674" y="3937"/>
              <a:ext cx="9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1" name="Rectangle 160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NCHS Mortality Rates by Gender in the United States in 2001</a:t>
            </a:r>
          </a:p>
        </p:txBody>
      </p:sp>
      <p:sp>
        <p:nvSpPr>
          <p:cNvPr id="319" name="Line 15"/>
          <p:cNvSpPr>
            <a:spLocks noChangeShapeType="1"/>
          </p:cNvSpPr>
          <p:nvPr/>
        </p:nvSpPr>
        <p:spPr bwMode="auto">
          <a:xfrm flipH="1" flipV="1">
            <a:off x="5618163" y="795031"/>
            <a:ext cx="20637" cy="5056801"/>
          </a:xfrm>
          <a:prstGeom prst="line">
            <a:avLst/>
          </a:prstGeom>
          <a:ln>
            <a:solidFill>
              <a:srgbClr val="90353B"/>
            </a:solidFill>
            <a:prstDash val="lgDash"/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669831" y="942201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Age 76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66" name="Rectangle 354"/>
          <p:cNvSpPr>
            <a:spLocks noChangeArrowheads="1"/>
          </p:cNvSpPr>
          <p:nvPr/>
        </p:nvSpPr>
        <p:spPr bwMode="auto">
          <a:xfrm>
            <a:off x="3036888" y="6540906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67" name="Rectangle 354"/>
          <p:cNvSpPr>
            <a:spLocks noChangeArrowheads="1"/>
          </p:cNvSpPr>
          <p:nvPr/>
        </p:nvSpPr>
        <p:spPr bwMode="auto">
          <a:xfrm>
            <a:off x="6010126" y="6553200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68" name="Oval 47"/>
          <p:cNvSpPr>
            <a:spLocks noChangeArrowheads="1"/>
          </p:cNvSpPr>
          <p:nvPr/>
        </p:nvSpPr>
        <p:spPr bwMode="auto">
          <a:xfrm>
            <a:off x="28194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9" name="Oval 62"/>
          <p:cNvSpPr>
            <a:spLocks noChangeArrowheads="1"/>
          </p:cNvSpPr>
          <p:nvPr/>
        </p:nvSpPr>
        <p:spPr bwMode="auto">
          <a:xfrm>
            <a:off x="57673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352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25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153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11" y="22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09" y="22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06" y="21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904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002" y="212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100" y="207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197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95" y="20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393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491" y="19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588" y="192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86" y="18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784" y="18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882" y="181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979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077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178" y="173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276" y="16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374" y="16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472" y="16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Oval 32"/>
            <p:cNvSpPr>
              <a:spLocks noChangeArrowheads="1"/>
            </p:cNvSpPr>
            <p:nvPr/>
          </p:nvSpPr>
          <p:spPr bwMode="auto">
            <a:xfrm>
              <a:off x="2569" y="15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Oval 33"/>
            <p:cNvSpPr>
              <a:spLocks noChangeArrowheads="1"/>
            </p:cNvSpPr>
            <p:nvPr/>
          </p:nvSpPr>
          <p:spPr bwMode="auto">
            <a:xfrm>
              <a:off x="2667" y="15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Oval 34"/>
            <p:cNvSpPr>
              <a:spLocks noChangeArrowheads="1"/>
            </p:cNvSpPr>
            <p:nvPr/>
          </p:nvSpPr>
          <p:spPr bwMode="auto">
            <a:xfrm>
              <a:off x="2765" y="15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Oval 35"/>
            <p:cNvSpPr>
              <a:spLocks noChangeArrowheads="1"/>
            </p:cNvSpPr>
            <p:nvPr/>
          </p:nvSpPr>
          <p:spPr bwMode="auto">
            <a:xfrm>
              <a:off x="2863" y="148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Oval 36"/>
            <p:cNvSpPr>
              <a:spLocks noChangeArrowheads="1"/>
            </p:cNvSpPr>
            <p:nvPr/>
          </p:nvSpPr>
          <p:spPr bwMode="auto">
            <a:xfrm>
              <a:off x="2960" y="14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Oval 37"/>
            <p:cNvSpPr>
              <a:spLocks noChangeArrowheads="1"/>
            </p:cNvSpPr>
            <p:nvPr/>
          </p:nvSpPr>
          <p:spPr bwMode="auto">
            <a:xfrm>
              <a:off x="3058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Oval 38"/>
            <p:cNvSpPr>
              <a:spLocks noChangeArrowheads="1"/>
            </p:cNvSpPr>
            <p:nvPr/>
          </p:nvSpPr>
          <p:spPr bwMode="auto">
            <a:xfrm>
              <a:off x="3156" y="13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Oval 39"/>
            <p:cNvSpPr>
              <a:spLocks noChangeArrowheads="1"/>
            </p:cNvSpPr>
            <p:nvPr/>
          </p:nvSpPr>
          <p:spPr bwMode="auto">
            <a:xfrm>
              <a:off x="3254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Oval 40"/>
            <p:cNvSpPr>
              <a:spLocks noChangeArrowheads="1"/>
            </p:cNvSpPr>
            <p:nvPr/>
          </p:nvSpPr>
          <p:spPr bwMode="auto">
            <a:xfrm>
              <a:off x="3351" y="130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3449" y="127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auto">
            <a:xfrm>
              <a:off x="354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auto">
            <a:xfrm>
              <a:off x="3645" y="121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auto">
            <a:xfrm>
              <a:off x="3742" y="11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5"/>
            <p:cNvSpPr>
              <a:spLocks noChangeArrowheads="1"/>
            </p:cNvSpPr>
            <p:nvPr/>
          </p:nvSpPr>
          <p:spPr bwMode="auto">
            <a:xfrm>
              <a:off x="3843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6"/>
            <p:cNvSpPr>
              <a:spLocks noChangeArrowheads="1"/>
            </p:cNvSpPr>
            <p:nvPr/>
          </p:nvSpPr>
          <p:spPr bwMode="auto">
            <a:xfrm>
              <a:off x="3941" y="111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7"/>
            <p:cNvSpPr>
              <a:spLocks noChangeArrowheads="1"/>
            </p:cNvSpPr>
            <p:nvPr/>
          </p:nvSpPr>
          <p:spPr bwMode="auto">
            <a:xfrm>
              <a:off x="4039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4137" y="10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auto">
            <a:xfrm>
              <a:off x="611" y="32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auto">
            <a:xfrm>
              <a:off x="709" y="323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auto">
            <a:xfrm>
              <a:off x="806" y="31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auto">
            <a:xfrm>
              <a:off x="904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53"/>
            <p:cNvSpPr>
              <a:spLocks noChangeArrowheads="1"/>
            </p:cNvSpPr>
            <p:nvPr/>
          </p:nvSpPr>
          <p:spPr bwMode="auto">
            <a:xfrm>
              <a:off x="1002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54"/>
            <p:cNvSpPr>
              <a:spLocks noChangeArrowheads="1"/>
            </p:cNvSpPr>
            <p:nvPr/>
          </p:nvSpPr>
          <p:spPr bwMode="auto">
            <a:xfrm>
              <a:off x="1100" y="305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55"/>
            <p:cNvSpPr>
              <a:spLocks noChangeArrowheads="1"/>
            </p:cNvSpPr>
            <p:nvPr/>
          </p:nvSpPr>
          <p:spPr bwMode="auto">
            <a:xfrm>
              <a:off x="1197" y="30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56"/>
            <p:cNvSpPr>
              <a:spLocks noChangeArrowheads="1"/>
            </p:cNvSpPr>
            <p:nvPr/>
          </p:nvSpPr>
          <p:spPr bwMode="auto">
            <a:xfrm>
              <a:off x="1295" y="29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auto">
            <a:xfrm>
              <a:off x="1393" y="29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58"/>
            <p:cNvSpPr>
              <a:spLocks noChangeArrowheads="1"/>
            </p:cNvSpPr>
            <p:nvPr/>
          </p:nvSpPr>
          <p:spPr bwMode="auto">
            <a:xfrm>
              <a:off x="1491" y="29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9"/>
            <p:cNvSpPr>
              <a:spLocks noChangeArrowheads="1"/>
            </p:cNvSpPr>
            <p:nvPr/>
          </p:nvSpPr>
          <p:spPr bwMode="auto">
            <a:xfrm>
              <a:off x="1588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60"/>
            <p:cNvSpPr>
              <a:spLocks noChangeArrowheads="1"/>
            </p:cNvSpPr>
            <p:nvPr/>
          </p:nvSpPr>
          <p:spPr bwMode="auto">
            <a:xfrm>
              <a:off x="1686" y="27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61"/>
            <p:cNvSpPr>
              <a:spLocks noChangeArrowheads="1"/>
            </p:cNvSpPr>
            <p:nvPr/>
          </p:nvSpPr>
          <p:spPr bwMode="auto">
            <a:xfrm>
              <a:off x="1784" y="269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62"/>
            <p:cNvSpPr>
              <a:spLocks noChangeArrowheads="1"/>
            </p:cNvSpPr>
            <p:nvPr/>
          </p:nvSpPr>
          <p:spPr bwMode="auto">
            <a:xfrm>
              <a:off x="1882" y="26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63"/>
            <p:cNvSpPr>
              <a:spLocks noChangeArrowheads="1"/>
            </p:cNvSpPr>
            <p:nvPr/>
          </p:nvSpPr>
          <p:spPr bwMode="auto">
            <a:xfrm>
              <a:off x="1979" y="267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64"/>
            <p:cNvSpPr>
              <a:spLocks noChangeArrowheads="1"/>
            </p:cNvSpPr>
            <p:nvPr/>
          </p:nvSpPr>
          <p:spPr bwMode="auto">
            <a:xfrm>
              <a:off x="2077" y="26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65"/>
            <p:cNvSpPr>
              <a:spLocks noChangeArrowheads="1"/>
            </p:cNvSpPr>
            <p:nvPr/>
          </p:nvSpPr>
          <p:spPr bwMode="auto">
            <a:xfrm>
              <a:off x="2178" y="25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66"/>
            <p:cNvSpPr>
              <a:spLocks noChangeArrowheads="1"/>
            </p:cNvSpPr>
            <p:nvPr/>
          </p:nvSpPr>
          <p:spPr bwMode="auto">
            <a:xfrm>
              <a:off x="2276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67"/>
            <p:cNvSpPr>
              <a:spLocks noChangeArrowheads="1"/>
            </p:cNvSpPr>
            <p:nvPr/>
          </p:nvSpPr>
          <p:spPr bwMode="auto">
            <a:xfrm>
              <a:off x="2374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8"/>
            <p:cNvSpPr>
              <a:spLocks noChangeArrowheads="1"/>
            </p:cNvSpPr>
            <p:nvPr/>
          </p:nvSpPr>
          <p:spPr bwMode="auto">
            <a:xfrm>
              <a:off x="2472" y="24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9"/>
            <p:cNvSpPr>
              <a:spLocks noChangeArrowheads="1"/>
            </p:cNvSpPr>
            <p:nvPr/>
          </p:nvSpPr>
          <p:spPr bwMode="auto">
            <a:xfrm>
              <a:off x="2569" y="236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70"/>
            <p:cNvSpPr>
              <a:spLocks noChangeArrowheads="1"/>
            </p:cNvSpPr>
            <p:nvPr/>
          </p:nvSpPr>
          <p:spPr bwMode="auto">
            <a:xfrm>
              <a:off x="2667" y="23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71"/>
            <p:cNvSpPr>
              <a:spLocks noChangeArrowheads="1"/>
            </p:cNvSpPr>
            <p:nvPr/>
          </p:nvSpPr>
          <p:spPr bwMode="auto">
            <a:xfrm>
              <a:off x="2765" y="22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Oval 72"/>
            <p:cNvSpPr>
              <a:spLocks noChangeArrowheads="1"/>
            </p:cNvSpPr>
            <p:nvPr/>
          </p:nvSpPr>
          <p:spPr bwMode="auto">
            <a:xfrm>
              <a:off x="2863" y="216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Oval 73"/>
            <p:cNvSpPr>
              <a:spLocks noChangeArrowheads="1"/>
            </p:cNvSpPr>
            <p:nvPr/>
          </p:nvSpPr>
          <p:spPr bwMode="auto">
            <a:xfrm>
              <a:off x="2960" y="20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Oval 74"/>
            <p:cNvSpPr>
              <a:spLocks noChangeArrowheads="1"/>
            </p:cNvSpPr>
            <p:nvPr/>
          </p:nvSpPr>
          <p:spPr bwMode="auto">
            <a:xfrm>
              <a:off x="3058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Oval 75"/>
            <p:cNvSpPr>
              <a:spLocks noChangeArrowheads="1"/>
            </p:cNvSpPr>
            <p:nvPr/>
          </p:nvSpPr>
          <p:spPr bwMode="auto">
            <a:xfrm>
              <a:off x="3156" y="20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Oval 76"/>
            <p:cNvSpPr>
              <a:spLocks noChangeArrowheads="1"/>
            </p:cNvSpPr>
            <p:nvPr/>
          </p:nvSpPr>
          <p:spPr bwMode="auto">
            <a:xfrm>
              <a:off x="3254" y="19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Oval 77"/>
            <p:cNvSpPr>
              <a:spLocks noChangeArrowheads="1"/>
            </p:cNvSpPr>
            <p:nvPr/>
          </p:nvSpPr>
          <p:spPr bwMode="auto">
            <a:xfrm>
              <a:off x="3351" y="19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Oval 78"/>
            <p:cNvSpPr>
              <a:spLocks noChangeArrowheads="1"/>
            </p:cNvSpPr>
            <p:nvPr/>
          </p:nvSpPr>
          <p:spPr bwMode="auto">
            <a:xfrm>
              <a:off x="3449" y="184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Oval 79"/>
            <p:cNvSpPr>
              <a:spLocks noChangeArrowheads="1"/>
            </p:cNvSpPr>
            <p:nvPr/>
          </p:nvSpPr>
          <p:spPr bwMode="auto">
            <a:xfrm>
              <a:off x="3547" y="18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Oval 80"/>
            <p:cNvSpPr>
              <a:spLocks noChangeArrowheads="1"/>
            </p:cNvSpPr>
            <p:nvPr/>
          </p:nvSpPr>
          <p:spPr bwMode="auto">
            <a:xfrm>
              <a:off x="3645" y="175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Oval 81"/>
            <p:cNvSpPr>
              <a:spLocks noChangeArrowheads="1"/>
            </p:cNvSpPr>
            <p:nvPr/>
          </p:nvSpPr>
          <p:spPr bwMode="auto">
            <a:xfrm>
              <a:off x="3742" y="165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82"/>
            <p:cNvSpPr>
              <a:spLocks noChangeArrowheads="1"/>
            </p:cNvSpPr>
            <p:nvPr/>
          </p:nvSpPr>
          <p:spPr bwMode="auto">
            <a:xfrm>
              <a:off x="3843" y="15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Oval 83"/>
            <p:cNvSpPr>
              <a:spLocks noChangeArrowheads="1"/>
            </p:cNvSpPr>
            <p:nvPr/>
          </p:nvSpPr>
          <p:spPr bwMode="auto">
            <a:xfrm>
              <a:off x="3941" y="15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84"/>
            <p:cNvSpPr>
              <a:spLocks noChangeArrowheads="1"/>
            </p:cNvSpPr>
            <p:nvPr/>
          </p:nvSpPr>
          <p:spPr bwMode="auto">
            <a:xfrm>
              <a:off x="4039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85"/>
            <p:cNvSpPr>
              <a:spLocks noChangeArrowheads="1"/>
            </p:cNvSpPr>
            <p:nvPr/>
          </p:nvSpPr>
          <p:spPr bwMode="auto">
            <a:xfrm>
              <a:off x="4137" y="14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6"/>
            <p:cNvSpPr>
              <a:spLocks/>
            </p:cNvSpPr>
            <p:nvPr/>
          </p:nvSpPr>
          <p:spPr bwMode="auto">
            <a:xfrm>
              <a:off x="642" y="617"/>
              <a:ext cx="4898" cy="1658"/>
            </a:xfrm>
            <a:custGeom>
              <a:avLst/>
              <a:gdLst>
                <a:gd name="T0" fmla="*/ 18 w 1403"/>
                <a:gd name="T1" fmla="*/ 469 h 475"/>
                <a:gd name="T2" fmla="*/ 42 w 1403"/>
                <a:gd name="T3" fmla="*/ 461 h 475"/>
                <a:gd name="T4" fmla="*/ 65 w 1403"/>
                <a:gd name="T5" fmla="*/ 453 h 475"/>
                <a:gd name="T6" fmla="*/ 89 w 1403"/>
                <a:gd name="T7" fmla="*/ 445 h 475"/>
                <a:gd name="T8" fmla="*/ 112 w 1403"/>
                <a:gd name="T9" fmla="*/ 437 h 475"/>
                <a:gd name="T10" fmla="*/ 136 w 1403"/>
                <a:gd name="T11" fmla="*/ 429 h 475"/>
                <a:gd name="T12" fmla="*/ 159 w 1403"/>
                <a:gd name="T13" fmla="*/ 421 h 475"/>
                <a:gd name="T14" fmla="*/ 183 w 1403"/>
                <a:gd name="T15" fmla="*/ 413 h 475"/>
                <a:gd name="T16" fmla="*/ 206 w 1403"/>
                <a:gd name="T17" fmla="*/ 405 h 475"/>
                <a:gd name="T18" fmla="*/ 229 w 1403"/>
                <a:gd name="T19" fmla="*/ 397 h 475"/>
                <a:gd name="T20" fmla="*/ 253 w 1403"/>
                <a:gd name="T21" fmla="*/ 389 h 475"/>
                <a:gd name="T22" fmla="*/ 276 w 1403"/>
                <a:gd name="T23" fmla="*/ 381 h 475"/>
                <a:gd name="T24" fmla="*/ 300 w 1403"/>
                <a:gd name="T25" fmla="*/ 374 h 475"/>
                <a:gd name="T26" fmla="*/ 323 w 1403"/>
                <a:gd name="T27" fmla="*/ 366 h 475"/>
                <a:gd name="T28" fmla="*/ 347 w 1403"/>
                <a:gd name="T29" fmla="*/ 358 h 475"/>
                <a:gd name="T30" fmla="*/ 370 w 1403"/>
                <a:gd name="T31" fmla="*/ 350 h 475"/>
                <a:gd name="T32" fmla="*/ 394 w 1403"/>
                <a:gd name="T33" fmla="*/ 342 h 475"/>
                <a:gd name="T34" fmla="*/ 417 w 1403"/>
                <a:gd name="T35" fmla="*/ 334 h 475"/>
                <a:gd name="T36" fmla="*/ 441 w 1403"/>
                <a:gd name="T37" fmla="*/ 326 h 475"/>
                <a:gd name="T38" fmla="*/ 464 w 1403"/>
                <a:gd name="T39" fmla="*/ 318 h 475"/>
                <a:gd name="T40" fmla="*/ 488 w 1403"/>
                <a:gd name="T41" fmla="*/ 310 h 475"/>
                <a:gd name="T42" fmla="*/ 511 w 1403"/>
                <a:gd name="T43" fmla="*/ 302 h 475"/>
                <a:gd name="T44" fmla="*/ 535 w 1403"/>
                <a:gd name="T45" fmla="*/ 294 h 475"/>
                <a:gd name="T46" fmla="*/ 558 w 1403"/>
                <a:gd name="T47" fmla="*/ 286 h 475"/>
                <a:gd name="T48" fmla="*/ 581 w 1403"/>
                <a:gd name="T49" fmla="*/ 278 h 475"/>
                <a:gd name="T50" fmla="*/ 605 w 1403"/>
                <a:gd name="T51" fmla="*/ 270 h 475"/>
                <a:gd name="T52" fmla="*/ 628 w 1403"/>
                <a:gd name="T53" fmla="*/ 262 h 475"/>
                <a:gd name="T54" fmla="*/ 652 w 1403"/>
                <a:gd name="T55" fmla="*/ 254 h 475"/>
                <a:gd name="T56" fmla="*/ 675 w 1403"/>
                <a:gd name="T57" fmla="*/ 246 h 475"/>
                <a:gd name="T58" fmla="*/ 699 w 1403"/>
                <a:gd name="T59" fmla="*/ 238 h 475"/>
                <a:gd name="T60" fmla="*/ 722 w 1403"/>
                <a:gd name="T61" fmla="*/ 230 h 475"/>
                <a:gd name="T62" fmla="*/ 746 w 1403"/>
                <a:gd name="T63" fmla="*/ 222 h 475"/>
                <a:gd name="T64" fmla="*/ 769 w 1403"/>
                <a:gd name="T65" fmla="*/ 214 h 475"/>
                <a:gd name="T66" fmla="*/ 793 w 1403"/>
                <a:gd name="T67" fmla="*/ 207 h 475"/>
                <a:gd name="T68" fmla="*/ 816 w 1403"/>
                <a:gd name="T69" fmla="*/ 199 h 475"/>
                <a:gd name="T70" fmla="*/ 840 w 1403"/>
                <a:gd name="T71" fmla="*/ 191 h 475"/>
                <a:gd name="T72" fmla="*/ 863 w 1403"/>
                <a:gd name="T73" fmla="*/ 183 h 475"/>
                <a:gd name="T74" fmla="*/ 886 w 1403"/>
                <a:gd name="T75" fmla="*/ 175 h 475"/>
                <a:gd name="T76" fmla="*/ 910 w 1403"/>
                <a:gd name="T77" fmla="*/ 167 h 475"/>
                <a:gd name="T78" fmla="*/ 933 w 1403"/>
                <a:gd name="T79" fmla="*/ 159 h 475"/>
                <a:gd name="T80" fmla="*/ 957 w 1403"/>
                <a:gd name="T81" fmla="*/ 151 h 475"/>
                <a:gd name="T82" fmla="*/ 980 w 1403"/>
                <a:gd name="T83" fmla="*/ 143 h 475"/>
                <a:gd name="T84" fmla="*/ 1004 w 1403"/>
                <a:gd name="T85" fmla="*/ 135 h 475"/>
                <a:gd name="T86" fmla="*/ 1027 w 1403"/>
                <a:gd name="T87" fmla="*/ 127 h 475"/>
                <a:gd name="T88" fmla="*/ 1051 w 1403"/>
                <a:gd name="T89" fmla="*/ 119 h 475"/>
                <a:gd name="T90" fmla="*/ 1074 w 1403"/>
                <a:gd name="T91" fmla="*/ 111 h 475"/>
                <a:gd name="T92" fmla="*/ 1098 w 1403"/>
                <a:gd name="T93" fmla="*/ 103 h 475"/>
                <a:gd name="T94" fmla="*/ 1121 w 1403"/>
                <a:gd name="T95" fmla="*/ 95 h 475"/>
                <a:gd name="T96" fmla="*/ 1144 w 1403"/>
                <a:gd name="T97" fmla="*/ 87 h 475"/>
                <a:gd name="T98" fmla="*/ 1168 w 1403"/>
                <a:gd name="T99" fmla="*/ 79 h 475"/>
                <a:gd name="T100" fmla="*/ 1191 w 1403"/>
                <a:gd name="T101" fmla="*/ 71 h 475"/>
                <a:gd name="T102" fmla="*/ 1215 w 1403"/>
                <a:gd name="T103" fmla="*/ 63 h 475"/>
                <a:gd name="T104" fmla="*/ 1238 w 1403"/>
                <a:gd name="T105" fmla="*/ 55 h 475"/>
                <a:gd name="T106" fmla="*/ 1262 w 1403"/>
                <a:gd name="T107" fmla="*/ 47 h 475"/>
                <a:gd name="T108" fmla="*/ 1285 w 1403"/>
                <a:gd name="T109" fmla="*/ 39 h 475"/>
                <a:gd name="T110" fmla="*/ 1309 w 1403"/>
                <a:gd name="T111" fmla="*/ 32 h 475"/>
                <a:gd name="T112" fmla="*/ 1332 w 1403"/>
                <a:gd name="T113" fmla="*/ 24 h 475"/>
                <a:gd name="T114" fmla="*/ 1356 w 1403"/>
                <a:gd name="T115" fmla="*/ 16 h 475"/>
                <a:gd name="T116" fmla="*/ 1379 w 1403"/>
                <a:gd name="T117" fmla="*/ 8 h 475"/>
                <a:gd name="T118" fmla="*/ 1403 w 140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475">
                  <a:moveTo>
                    <a:pt x="0" y="475"/>
                  </a:moveTo>
                  <a:lnTo>
                    <a:pt x="4" y="474"/>
                  </a:lnTo>
                  <a:lnTo>
                    <a:pt x="9" y="472"/>
                  </a:lnTo>
                  <a:lnTo>
                    <a:pt x="14" y="471"/>
                  </a:lnTo>
                  <a:lnTo>
                    <a:pt x="18" y="469"/>
                  </a:lnTo>
                  <a:lnTo>
                    <a:pt x="23" y="467"/>
                  </a:lnTo>
                  <a:lnTo>
                    <a:pt x="28" y="466"/>
                  </a:lnTo>
                  <a:lnTo>
                    <a:pt x="32" y="464"/>
                  </a:lnTo>
                  <a:lnTo>
                    <a:pt x="37" y="463"/>
                  </a:lnTo>
                  <a:lnTo>
                    <a:pt x="42" y="461"/>
                  </a:lnTo>
                  <a:lnTo>
                    <a:pt x="46" y="460"/>
                  </a:lnTo>
                  <a:lnTo>
                    <a:pt x="51" y="458"/>
                  </a:lnTo>
                  <a:lnTo>
                    <a:pt x="56" y="456"/>
                  </a:lnTo>
                  <a:lnTo>
                    <a:pt x="61" y="455"/>
                  </a:lnTo>
                  <a:lnTo>
                    <a:pt x="65" y="453"/>
                  </a:lnTo>
                  <a:lnTo>
                    <a:pt x="70" y="452"/>
                  </a:lnTo>
                  <a:lnTo>
                    <a:pt x="75" y="450"/>
                  </a:lnTo>
                  <a:lnTo>
                    <a:pt x="79" y="448"/>
                  </a:lnTo>
                  <a:lnTo>
                    <a:pt x="84" y="447"/>
                  </a:lnTo>
                  <a:lnTo>
                    <a:pt x="89" y="445"/>
                  </a:lnTo>
                  <a:lnTo>
                    <a:pt x="93" y="444"/>
                  </a:lnTo>
                  <a:lnTo>
                    <a:pt x="98" y="442"/>
                  </a:lnTo>
                  <a:lnTo>
                    <a:pt x="103" y="440"/>
                  </a:lnTo>
                  <a:lnTo>
                    <a:pt x="108" y="439"/>
                  </a:lnTo>
                  <a:lnTo>
                    <a:pt x="112" y="437"/>
                  </a:lnTo>
                  <a:lnTo>
                    <a:pt x="117" y="436"/>
                  </a:lnTo>
                  <a:lnTo>
                    <a:pt x="122" y="434"/>
                  </a:lnTo>
                  <a:lnTo>
                    <a:pt x="126" y="432"/>
                  </a:lnTo>
                  <a:lnTo>
                    <a:pt x="131" y="431"/>
                  </a:lnTo>
                  <a:lnTo>
                    <a:pt x="136" y="429"/>
                  </a:lnTo>
                  <a:lnTo>
                    <a:pt x="140" y="428"/>
                  </a:lnTo>
                  <a:lnTo>
                    <a:pt x="145" y="426"/>
                  </a:lnTo>
                  <a:lnTo>
                    <a:pt x="150" y="424"/>
                  </a:lnTo>
                  <a:lnTo>
                    <a:pt x="154" y="423"/>
                  </a:lnTo>
                  <a:lnTo>
                    <a:pt x="159" y="421"/>
                  </a:lnTo>
                  <a:lnTo>
                    <a:pt x="164" y="420"/>
                  </a:lnTo>
                  <a:lnTo>
                    <a:pt x="169" y="418"/>
                  </a:lnTo>
                  <a:lnTo>
                    <a:pt x="173" y="417"/>
                  </a:lnTo>
                  <a:lnTo>
                    <a:pt x="178" y="415"/>
                  </a:lnTo>
                  <a:lnTo>
                    <a:pt x="183" y="413"/>
                  </a:lnTo>
                  <a:lnTo>
                    <a:pt x="187" y="412"/>
                  </a:lnTo>
                  <a:lnTo>
                    <a:pt x="192" y="410"/>
                  </a:lnTo>
                  <a:lnTo>
                    <a:pt x="197" y="409"/>
                  </a:lnTo>
                  <a:lnTo>
                    <a:pt x="201" y="407"/>
                  </a:lnTo>
                  <a:lnTo>
                    <a:pt x="206" y="405"/>
                  </a:lnTo>
                  <a:lnTo>
                    <a:pt x="211" y="404"/>
                  </a:lnTo>
                  <a:lnTo>
                    <a:pt x="215" y="402"/>
                  </a:lnTo>
                  <a:lnTo>
                    <a:pt x="220" y="401"/>
                  </a:lnTo>
                  <a:lnTo>
                    <a:pt x="225" y="399"/>
                  </a:lnTo>
                  <a:lnTo>
                    <a:pt x="229" y="397"/>
                  </a:lnTo>
                  <a:lnTo>
                    <a:pt x="234" y="396"/>
                  </a:lnTo>
                  <a:lnTo>
                    <a:pt x="239" y="394"/>
                  </a:lnTo>
                  <a:lnTo>
                    <a:pt x="244" y="393"/>
                  </a:lnTo>
                  <a:lnTo>
                    <a:pt x="248" y="391"/>
                  </a:lnTo>
                  <a:lnTo>
                    <a:pt x="253" y="389"/>
                  </a:lnTo>
                  <a:lnTo>
                    <a:pt x="258" y="388"/>
                  </a:lnTo>
                  <a:lnTo>
                    <a:pt x="262" y="386"/>
                  </a:lnTo>
                  <a:lnTo>
                    <a:pt x="267" y="385"/>
                  </a:lnTo>
                  <a:lnTo>
                    <a:pt x="272" y="383"/>
                  </a:lnTo>
                  <a:lnTo>
                    <a:pt x="276" y="381"/>
                  </a:lnTo>
                  <a:lnTo>
                    <a:pt x="281" y="380"/>
                  </a:lnTo>
                  <a:lnTo>
                    <a:pt x="286" y="378"/>
                  </a:lnTo>
                  <a:lnTo>
                    <a:pt x="290" y="377"/>
                  </a:lnTo>
                  <a:lnTo>
                    <a:pt x="295" y="375"/>
                  </a:lnTo>
                  <a:lnTo>
                    <a:pt x="300" y="374"/>
                  </a:lnTo>
                  <a:lnTo>
                    <a:pt x="305" y="372"/>
                  </a:lnTo>
                  <a:lnTo>
                    <a:pt x="309" y="370"/>
                  </a:lnTo>
                  <a:lnTo>
                    <a:pt x="314" y="369"/>
                  </a:lnTo>
                  <a:lnTo>
                    <a:pt x="319" y="367"/>
                  </a:lnTo>
                  <a:lnTo>
                    <a:pt x="323" y="366"/>
                  </a:lnTo>
                  <a:lnTo>
                    <a:pt x="328" y="364"/>
                  </a:lnTo>
                  <a:lnTo>
                    <a:pt x="333" y="362"/>
                  </a:lnTo>
                  <a:lnTo>
                    <a:pt x="337" y="361"/>
                  </a:lnTo>
                  <a:lnTo>
                    <a:pt x="342" y="359"/>
                  </a:lnTo>
                  <a:lnTo>
                    <a:pt x="347" y="358"/>
                  </a:lnTo>
                  <a:lnTo>
                    <a:pt x="352" y="356"/>
                  </a:lnTo>
                  <a:lnTo>
                    <a:pt x="356" y="354"/>
                  </a:lnTo>
                  <a:lnTo>
                    <a:pt x="361" y="353"/>
                  </a:lnTo>
                  <a:lnTo>
                    <a:pt x="366" y="351"/>
                  </a:lnTo>
                  <a:lnTo>
                    <a:pt x="370" y="350"/>
                  </a:lnTo>
                  <a:lnTo>
                    <a:pt x="375" y="348"/>
                  </a:lnTo>
                  <a:lnTo>
                    <a:pt x="380" y="347"/>
                  </a:lnTo>
                  <a:lnTo>
                    <a:pt x="384" y="345"/>
                  </a:lnTo>
                  <a:lnTo>
                    <a:pt x="389" y="343"/>
                  </a:lnTo>
                  <a:lnTo>
                    <a:pt x="394" y="342"/>
                  </a:lnTo>
                  <a:lnTo>
                    <a:pt x="398" y="340"/>
                  </a:lnTo>
                  <a:lnTo>
                    <a:pt x="403" y="339"/>
                  </a:lnTo>
                  <a:lnTo>
                    <a:pt x="408" y="337"/>
                  </a:lnTo>
                  <a:lnTo>
                    <a:pt x="413" y="335"/>
                  </a:lnTo>
                  <a:lnTo>
                    <a:pt x="417" y="334"/>
                  </a:lnTo>
                  <a:lnTo>
                    <a:pt x="422" y="332"/>
                  </a:lnTo>
                  <a:lnTo>
                    <a:pt x="427" y="331"/>
                  </a:lnTo>
                  <a:lnTo>
                    <a:pt x="431" y="329"/>
                  </a:lnTo>
                  <a:lnTo>
                    <a:pt x="436" y="327"/>
                  </a:lnTo>
                  <a:lnTo>
                    <a:pt x="441" y="326"/>
                  </a:lnTo>
                  <a:lnTo>
                    <a:pt x="445" y="324"/>
                  </a:lnTo>
                  <a:lnTo>
                    <a:pt x="450" y="323"/>
                  </a:lnTo>
                  <a:lnTo>
                    <a:pt x="455" y="321"/>
                  </a:lnTo>
                  <a:lnTo>
                    <a:pt x="459" y="319"/>
                  </a:lnTo>
                  <a:lnTo>
                    <a:pt x="464" y="318"/>
                  </a:lnTo>
                  <a:lnTo>
                    <a:pt x="469" y="316"/>
                  </a:lnTo>
                  <a:lnTo>
                    <a:pt x="473" y="315"/>
                  </a:lnTo>
                  <a:lnTo>
                    <a:pt x="478" y="313"/>
                  </a:lnTo>
                  <a:lnTo>
                    <a:pt x="483" y="312"/>
                  </a:lnTo>
                  <a:lnTo>
                    <a:pt x="488" y="310"/>
                  </a:lnTo>
                  <a:lnTo>
                    <a:pt x="492" y="308"/>
                  </a:lnTo>
                  <a:lnTo>
                    <a:pt x="497" y="307"/>
                  </a:lnTo>
                  <a:lnTo>
                    <a:pt x="502" y="305"/>
                  </a:lnTo>
                  <a:lnTo>
                    <a:pt x="506" y="304"/>
                  </a:lnTo>
                  <a:lnTo>
                    <a:pt x="511" y="302"/>
                  </a:lnTo>
                  <a:lnTo>
                    <a:pt x="516" y="300"/>
                  </a:lnTo>
                  <a:lnTo>
                    <a:pt x="520" y="299"/>
                  </a:lnTo>
                  <a:lnTo>
                    <a:pt x="525" y="297"/>
                  </a:lnTo>
                  <a:lnTo>
                    <a:pt x="530" y="296"/>
                  </a:lnTo>
                  <a:lnTo>
                    <a:pt x="535" y="294"/>
                  </a:lnTo>
                  <a:lnTo>
                    <a:pt x="539" y="292"/>
                  </a:lnTo>
                  <a:lnTo>
                    <a:pt x="544" y="291"/>
                  </a:lnTo>
                  <a:lnTo>
                    <a:pt x="549" y="289"/>
                  </a:lnTo>
                  <a:lnTo>
                    <a:pt x="553" y="288"/>
                  </a:lnTo>
                  <a:lnTo>
                    <a:pt x="558" y="286"/>
                  </a:lnTo>
                  <a:lnTo>
                    <a:pt x="563" y="284"/>
                  </a:lnTo>
                  <a:lnTo>
                    <a:pt x="567" y="283"/>
                  </a:lnTo>
                  <a:lnTo>
                    <a:pt x="572" y="281"/>
                  </a:lnTo>
                  <a:lnTo>
                    <a:pt x="577" y="280"/>
                  </a:lnTo>
                  <a:lnTo>
                    <a:pt x="581" y="278"/>
                  </a:lnTo>
                  <a:lnTo>
                    <a:pt x="586" y="276"/>
                  </a:lnTo>
                  <a:lnTo>
                    <a:pt x="591" y="275"/>
                  </a:lnTo>
                  <a:lnTo>
                    <a:pt x="596" y="273"/>
                  </a:lnTo>
                  <a:lnTo>
                    <a:pt x="600" y="272"/>
                  </a:lnTo>
                  <a:lnTo>
                    <a:pt x="605" y="270"/>
                  </a:lnTo>
                  <a:lnTo>
                    <a:pt x="610" y="269"/>
                  </a:lnTo>
                  <a:lnTo>
                    <a:pt x="614" y="267"/>
                  </a:lnTo>
                  <a:lnTo>
                    <a:pt x="619" y="265"/>
                  </a:lnTo>
                  <a:lnTo>
                    <a:pt x="624" y="264"/>
                  </a:lnTo>
                  <a:lnTo>
                    <a:pt x="628" y="262"/>
                  </a:lnTo>
                  <a:lnTo>
                    <a:pt x="633" y="261"/>
                  </a:lnTo>
                  <a:lnTo>
                    <a:pt x="638" y="259"/>
                  </a:lnTo>
                  <a:lnTo>
                    <a:pt x="642" y="257"/>
                  </a:lnTo>
                  <a:lnTo>
                    <a:pt x="647" y="256"/>
                  </a:lnTo>
                  <a:lnTo>
                    <a:pt x="652" y="254"/>
                  </a:lnTo>
                  <a:lnTo>
                    <a:pt x="656" y="253"/>
                  </a:lnTo>
                  <a:lnTo>
                    <a:pt x="661" y="251"/>
                  </a:lnTo>
                  <a:lnTo>
                    <a:pt x="666" y="249"/>
                  </a:lnTo>
                  <a:lnTo>
                    <a:pt x="671" y="248"/>
                  </a:lnTo>
                  <a:lnTo>
                    <a:pt x="675" y="246"/>
                  </a:lnTo>
                  <a:lnTo>
                    <a:pt x="680" y="245"/>
                  </a:lnTo>
                  <a:lnTo>
                    <a:pt x="685" y="243"/>
                  </a:lnTo>
                  <a:lnTo>
                    <a:pt x="689" y="242"/>
                  </a:lnTo>
                  <a:lnTo>
                    <a:pt x="694" y="240"/>
                  </a:lnTo>
                  <a:lnTo>
                    <a:pt x="699" y="238"/>
                  </a:lnTo>
                  <a:lnTo>
                    <a:pt x="703" y="237"/>
                  </a:lnTo>
                  <a:lnTo>
                    <a:pt x="708" y="235"/>
                  </a:lnTo>
                  <a:lnTo>
                    <a:pt x="713" y="234"/>
                  </a:lnTo>
                  <a:lnTo>
                    <a:pt x="717" y="232"/>
                  </a:lnTo>
                  <a:lnTo>
                    <a:pt x="722" y="230"/>
                  </a:lnTo>
                  <a:lnTo>
                    <a:pt x="727" y="229"/>
                  </a:lnTo>
                  <a:lnTo>
                    <a:pt x="732" y="227"/>
                  </a:lnTo>
                  <a:lnTo>
                    <a:pt x="736" y="226"/>
                  </a:lnTo>
                  <a:lnTo>
                    <a:pt x="741" y="224"/>
                  </a:lnTo>
                  <a:lnTo>
                    <a:pt x="746" y="222"/>
                  </a:lnTo>
                  <a:lnTo>
                    <a:pt x="750" y="221"/>
                  </a:lnTo>
                  <a:lnTo>
                    <a:pt x="755" y="219"/>
                  </a:lnTo>
                  <a:lnTo>
                    <a:pt x="760" y="218"/>
                  </a:lnTo>
                  <a:lnTo>
                    <a:pt x="764" y="216"/>
                  </a:lnTo>
                  <a:lnTo>
                    <a:pt x="769" y="214"/>
                  </a:lnTo>
                  <a:lnTo>
                    <a:pt x="774" y="213"/>
                  </a:lnTo>
                  <a:lnTo>
                    <a:pt x="779" y="211"/>
                  </a:lnTo>
                  <a:lnTo>
                    <a:pt x="783" y="210"/>
                  </a:lnTo>
                  <a:lnTo>
                    <a:pt x="788" y="208"/>
                  </a:lnTo>
                  <a:lnTo>
                    <a:pt x="793" y="207"/>
                  </a:lnTo>
                  <a:lnTo>
                    <a:pt x="797" y="205"/>
                  </a:lnTo>
                  <a:lnTo>
                    <a:pt x="802" y="203"/>
                  </a:lnTo>
                  <a:lnTo>
                    <a:pt x="807" y="202"/>
                  </a:lnTo>
                  <a:lnTo>
                    <a:pt x="811" y="200"/>
                  </a:lnTo>
                  <a:lnTo>
                    <a:pt x="816" y="199"/>
                  </a:lnTo>
                  <a:lnTo>
                    <a:pt x="821" y="197"/>
                  </a:lnTo>
                  <a:lnTo>
                    <a:pt x="825" y="195"/>
                  </a:lnTo>
                  <a:lnTo>
                    <a:pt x="830" y="194"/>
                  </a:lnTo>
                  <a:lnTo>
                    <a:pt x="835" y="192"/>
                  </a:lnTo>
                  <a:lnTo>
                    <a:pt x="840" y="191"/>
                  </a:lnTo>
                  <a:lnTo>
                    <a:pt x="844" y="189"/>
                  </a:lnTo>
                  <a:lnTo>
                    <a:pt x="849" y="187"/>
                  </a:lnTo>
                  <a:lnTo>
                    <a:pt x="854" y="186"/>
                  </a:lnTo>
                  <a:lnTo>
                    <a:pt x="858" y="184"/>
                  </a:lnTo>
                  <a:lnTo>
                    <a:pt x="863" y="183"/>
                  </a:lnTo>
                  <a:lnTo>
                    <a:pt x="868" y="181"/>
                  </a:lnTo>
                  <a:lnTo>
                    <a:pt x="872" y="179"/>
                  </a:lnTo>
                  <a:lnTo>
                    <a:pt x="877" y="178"/>
                  </a:lnTo>
                  <a:lnTo>
                    <a:pt x="882" y="176"/>
                  </a:lnTo>
                  <a:lnTo>
                    <a:pt x="886" y="175"/>
                  </a:lnTo>
                  <a:lnTo>
                    <a:pt x="891" y="173"/>
                  </a:lnTo>
                  <a:lnTo>
                    <a:pt x="896" y="171"/>
                  </a:lnTo>
                  <a:lnTo>
                    <a:pt x="900" y="170"/>
                  </a:lnTo>
                  <a:lnTo>
                    <a:pt x="905" y="168"/>
                  </a:lnTo>
                  <a:lnTo>
                    <a:pt x="910" y="167"/>
                  </a:lnTo>
                  <a:lnTo>
                    <a:pt x="915" y="165"/>
                  </a:lnTo>
                  <a:lnTo>
                    <a:pt x="919" y="164"/>
                  </a:lnTo>
                  <a:lnTo>
                    <a:pt x="924" y="162"/>
                  </a:lnTo>
                  <a:lnTo>
                    <a:pt x="929" y="160"/>
                  </a:lnTo>
                  <a:lnTo>
                    <a:pt x="933" y="159"/>
                  </a:lnTo>
                  <a:lnTo>
                    <a:pt x="938" y="157"/>
                  </a:lnTo>
                  <a:lnTo>
                    <a:pt x="943" y="156"/>
                  </a:lnTo>
                  <a:lnTo>
                    <a:pt x="947" y="154"/>
                  </a:lnTo>
                  <a:lnTo>
                    <a:pt x="952" y="152"/>
                  </a:lnTo>
                  <a:lnTo>
                    <a:pt x="957" y="151"/>
                  </a:lnTo>
                  <a:lnTo>
                    <a:pt x="961" y="149"/>
                  </a:lnTo>
                  <a:lnTo>
                    <a:pt x="966" y="148"/>
                  </a:lnTo>
                  <a:lnTo>
                    <a:pt x="971" y="146"/>
                  </a:lnTo>
                  <a:lnTo>
                    <a:pt x="976" y="144"/>
                  </a:lnTo>
                  <a:lnTo>
                    <a:pt x="980" y="143"/>
                  </a:lnTo>
                  <a:lnTo>
                    <a:pt x="985" y="141"/>
                  </a:lnTo>
                  <a:lnTo>
                    <a:pt x="990" y="140"/>
                  </a:lnTo>
                  <a:lnTo>
                    <a:pt x="994" y="138"/>
                  </a:lnTo>
                  <a:lnTo>
                    <a:pt x="999" y="137"/>
                  </a:lnTo>
                  <a:lnTo>
                    <a:pt x="1004" y="135"/>
                  </a:lnTo>
                  <a:lnTo>
                    <a:pt x="1008" y="133"/>
                  </a:lnTo>
                  <a:lnTo>
                    <a:pt x="1013" y="132"/>
                  </a:lnTo>
                  <a:lnTo>
                    <a:pt x="1018" y="130"/>
                  </a:lnTo>
                  <a:lnTo>
                    <a:pt x="1023" y="129"/>
                  </a:lnTo>
                  <a:lnTo>
                    <a:pt x="1027" y="127"/>
                  </a:lnTo>
                  <a:lnTo>
                    <a:pt x="1032" y="125"/>
                  </a:lnTo>
                  <a:lnTo>
                    <a:pt x="1037" y="124"/>
                  </a:lnTo>
                  <a:lnTo>
                    <a:pt x="1041" y="122"/>
                  </a:lnTo>
                  <a:lnTo>
                    <a:pt x="1046" y="121"/>
                  </a:lnTo>
                  <a:lnTo>
                    <a:pt x="1051" y="119"/>
                  </a:lnTo>
                  <a:lnTo>
                    <a:pt x="1055" y="117"/>
                  </a:lnTo>
                  <a:lnTo>
                    <a:pt x="1060" y="116"/>
                  </a:lnTo>
                  <a:lnTo>
                    <a:pt x="1065" y="114"/>
                  </a:lnTo>
                  <a:lnTo>
                    <a:pt x="1069" y="113"/>
                  </a:lnTo>
                  <a:lnTo>
                    <a:pt x="1074" y="111"/>
                  </a:lnTo>
                  <a:lnTo>
                    <a:pt x="1079" y="109"/>
                  </a:lnTo>
                  <a:lnTo>
                    <a:pt x="1084" y="108"/>
                  </a:lnTo>
                  <a:lnTo>
                    <a:pt x="1088" y="106"/>
                  </a:lnTo>
                  <a:lnTo>
                    <a:pt x="1093" y="105"/>
                  </a:lnTo>
                  <a:lnTo>
                    <a:pt x="1098" y="103"/>
                  </a:lnTo>
                  <a:lnTo>
                    <a:pt x="1102" y="101"/>
                  </a:lnTo>
                  <a:lnTo>
                    <a:pt x="1107" y="100"/>
                  </a:lnTo>
                  <a:lnTo>
                    <a:pt x="1112" y="98"/>
                  </a:lnTo>
                  <a:lnTo>
                    <a:pt x="1116" y="97"/>
                  </a:lnTo>
                  <a:lnTo>
                    <a:pt x="1121" y="95"/>
                  </a:lnTo>
                  <a:lnTo>
                    <a:pt x="1126" y="94"/>
                  </a:lnTo>
                  <a:lnTo>
                    <a:pt x="1130" y="92"/>
                  </a:lnTo>
                  <a:lnTo>
                    <a:pt x="1135" y="90"/>
                  </a:lnTo>
                  <a:lnTo>
                    <a:pt x="1140" y="89"/>
                  </a:lnTo>
                  <a:lnTo>
                    <a:pt x="1144" y="87"/>
                  </a:lnTo>
                  <a:lnTo>
                    <a:pt x="1149" y="86"/>
                  </a:lnTo>
                  <a:lnTo>
                    <a:pt x="1154" y="84"/>
                  </a:lnTo>
                  <a:lnTo>
                    <a:pt x="1159" y="82"/>
                  </a:lnTo>
                  <a:lnTo>
                    <a:pt x="1163" y="81"/>
                  </a:lnTo>
                  <a:lnTo>
                    <a:pt x="1168" y="79"/>
                  </a:lnTo>
                  <a:lnTo>
                    <a:pt x="1173" y="78"/>
                  </a:lnTo>
                  <a:lnTo>
                    <a:pt x="1177" y="76"/>
                  </a:lnTo>
                  <a:lnTo>
                    <a:pt x="1182" y="74"/>
                  </a:lnTo>
                  <a:lnTo>
                    <a:pt x="1187" y="73"/>
                  </a:lnTo>
                  <a:lnTo>
                    <a:pt x="1191" y="71"/>
                  </a:lnTo>
                  <a:lnTo>
                    <a:pt x="1196" y="70"/>
                  </a:lnTo>
                  <a:lnTo>
                    <a:pt x="1201" y="68"/>
                  </a:lnTo>
                  <a:lnTo>
                    <a:pt x="1205" y="66"/>
                  </a:lnTo>
                  <a:lnTo>
                    <a:pt x="1210" y="65"/>
                  </a:lnTo>
                  <a:lnTo>
                    <a:pt x="1215" y="63"/>
                  </a:lnTo>
                  <a:lnTo>
                    <a:pt x="1220" y="62"/>
                  </a:lnTo>
                  <a:lnTo>
                    <a:pt x="1224" y="60"/>
                  </a:lnTo>
                  <a:lnTo>
                    <a:pt x="1229" y="59"/>
                  </a:lnTo>
                  <a:lnTo>
                    <a:pt x="1234" y="57"/>
                  </a:lnTo>
                  <a:lnTo>
                    <a:pt x="1238" y="55"/>
                  </a:lnTo>
                  <a:lnTo>
                    <a:pt x="1243" y="54"/>
                  </a:lnTo>
                  <a:lnTo>
                    <a:pt x="1248" y="52"/>
                  </a:lnTo>
                  <a:lnTo>
                    <a:pt x="1252" y="51"/>
                  </a:lnTo>
                  <a:lnTo>
                    <a:pt x="1257" y="49"/>
                  </a:lnTo>
                  <a:lnTo>
                    <a:pt x="1262" y="47"/>
                  </a:lnTo>
                  <a:lnTo>
                    <a:pt x="1267" y="46"/>
                  </a:lnTo>
                  <a:lnTo>
                    <a:pt x="1271" y="44"/>
                  </a:lnTo>
                  <a:lnTo>
                    <a:pt x="1276" y="43"/>
                  </a:lnTo>
                  <a:lnTo>
                    <a:pt x="1281" y="41"/>
                  </a:lnTo>
                  <a:lnTo>
                    <a:pt x="1285" y="39"/>
                  </a:lnTo>
                  <a:lnTo>
                    <a:pt x="1290" y="38"/>
                  </a:lnTo>
                  <a:lnTo>
                    <a:pt x="1295" y="36"/>
                  </a:lnTo>
                  <a:lnTo>
                    <a:pt x="1299" y="35"/>
                  </a:lnTo>
                  <a:lnTo>
                    <a:pt x="1304" y="33"/>
                  </a:lnTo>
                  <a:lnTo>
                    <a:pt x="1309" y="32"/>
                  </a:lnTo>
                  <a:lnTo>
                    <a:pt x="1313" y="30"/>
                  </a:lnTo>
                  <a:lnTo>
                    <a:pt x="1318" y="28"/>
                  </a:lnTo>
                  <a:lnTo>
                    <a:pt x="1323" y="27"/>
                  </a:lnTo>
                  <a:lnTo>
                    <a:pt x="1327" y="25"/>
                  </a:lnTo>
                  <a:lnTo>
                    <a:pt x="1332" y="24"/>
                  </a:lnTo>
                  <a:lnTo>
                    <a:pt x="1337" y="22"/>
                  </a:lnTo>
                  <a:lnTo>
                    <a:pt x="1342" y="20"/>
                  </a:lnTo>
                  <a:lnTo>
                    <a:pt x="1346" y="19"/>
                  </a:lnTo>
                  <a:lnTo>
                    <a:pt x="1351" y="17"/>
                  </a:lnTo>
                  <a:lnTo>
                    <a:pt x="1356" y="16"/>
                  </a:lnTo>
                  <a:lnTo>
                    <a:pt x="1360" y="14"/>
                  </a:lnTo>
                  <a:lnTo>
                    <a:pt x="1365" y="12"/>
                  </a:lnTo>
                  <a:lnTo>
                    <a:pt x="1370" y="11"/>
                  </a:lnTo>
                  <a:lnTo>
                    <a:pt x="1374" y="9"/>
                  </a:lnTo>
                  <a:lnTo>
                    <a:pt x="1379" y="8"/>
                  </a:lnTo>
                  <a:lnTo>
                    <a:pt x="1384" y="6"/>
                  </a:lnTo>
                  <a:lnTo>
                    <a:pt x="1388" y="4"/>
                  </a:lnTo>
                  <a:lnTo>
                    <a:pt x="1393" y="3"/>
                  </a:lnTo>
                  <a:lnTo>
                    <a:pt x="1398" y="1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7"/>
            <p:cNvSpPr>
              <a:spLocks/>
            </p:cNvSpPr>
            <p:nvPr/>
          </p:nvSpPr>
          <p:spPr bwMode="auto">
            <a:xfrm>
              <a:off x="642" y="798"/>
              <a:ext cx="4898" cy="2591"/>
            </a:xfrm>
            <a:custGeom>
              <a:avLst/>
              <a:gdLst>
                <a:gd name="T0" fmla="*/ 18 w 1403"/>
                <a:gd name="T1" fmla="*/ 732 h 742"/>
                <a:gd name="T2" fmla="*/ 42 w 1403"/>
                <a:gd name="T3" fmla="*/ 720 h 742"/>
                <a:gd name="T4" fmla="*/ 65 w 1403"/>
                <a:gd name="T5" fmla="*/ 708 h 742"/>
                <a:gd name="T6" fmla="*/ 89 w 1403"/>
                <a:gd name="T7" fmla="*/ 695 h 742"/>
                <a:gd name="T8" fmla="*/ 112 w 1403"/>
                <a:gd name="T9" fmla="*/ 683 h 742"/>
                <a:gd name="T10" fmla="*/ 136 w 1403"/>
                <a:gd name="T11" fmla="*/ 670 h 742"/>
                <a:gd name="T12" fmla="*/ 159 w 1403"/>
                <a:gd name="T13" fmla="*/ 658 h 742"/>
                <a:gd name="T14" fmla="*/ 183 w 1403"/>
                <a:gd name="T15" fmla="*/ 646 h 742"/>
                <a:gd name="T16" fmla="*/ 206 w 1403"/>
                <a:gd name="T17" fmla="*/ 633 h 742"/>
                <a:gd name="T18" fmla="*/ 229 w 1403"/>
                <a:gd name="T19" fmla="*/ 621 h 742"/>
                <a:gd name="T20" fmla="*/ 253 w 1403"/>
                <a:gd name="T21" fmla="*/ 608 h 742"/>
                <a:gd name="T22" fmla="*/ 276 w 1403"/>
                <a:gd name="T23" fmla="*/ 596 h 742"/>
                <a:gd name="T24" fmla="*/ 300 w 1403"/>
                <a:gd name="T25" fmla="*/ 583 h 742"/>
                <a:gd name="T26" fmla="*/ 323 w 1403"/>
                <a:gd name="T27" fmla="*/ 571 h 742"/>
                <a:gd name="T28" fmla="*/ 347 w 1403"/>
                <a:gd name="T29" fmla="*/ 559 h 742"/>
                <a:gd name="T30" fmla="*/ 370 w 1403"/>
                <a:gd name="T31" fmla="*/ 546 h 742"/>
                <a:gd name="T32" fmla="*/ 394 w 1403"/>
                <a:gd name="T33" fmla="*/ 534 h 742"/>
                <a:gd name="T34" fmla="*/ 417 w 1403"/>
                <a:gd name="T35" fmla="*/ 521 h 742"/>
                <a:gd name="T36" fmla="*/ 441 w 1403"/>
                <a:gd name="T37" fmla="*/ 509 h 742"/>
                <a:gd name="T38" fmla="*/ 464 w 1403"/>
                <a:gd name="T39" fmla="*/ 497 h 742"/>
                <a:gd name="T40" fmla="*/ 488 w 1403"/>
                <a:gd name="T41" fmla="*/ 484 h 742"/>
                <a:gd name="T42" fmla="*/ 511 w 1403"/>
                <a:gd name="T43" fmla="*/ 472 h 742"/>
                <a:gd name="T44" fmla="*/ 535 w 1403"/>
                <a:gd name="T45" fmla="*/ 459 h 742"/>
                <a:gd name="T46" fmla="*/ 558 w 1403"/>
                <a:gd name="T47" fmla="*/ 447 h 742"/>
                <a:gd name="T48" fmla="*/ 581 w 1403"/>
                <a:gd name="T49" fmla="*/ 435 h 742"/>
                <a:gd name="T50" fmla="*/ 605 w 1403"/>
                <a:gd name="T51" fmla="*/ 422 h 742"/>
                <a:gd name="T52" fmla="*/ 628 w 1403"/>
                <a:gd name="T53" fmla="*/ 410 h 742"/>
                <a:gd name="T54" fmla="*/ 652 w 1403"/>
                <a:gd name="T55" fmla="*/ 397 h 742"/>
                <a:gd name="T56" fmla="*/ 675 w 1403"/>
                <a:gd name="T57" fmla="*/ 385 h 742"/>
                <a:gd name="T58" fmla="*/ 699 w 1403"/>
                <a:gd name="T59" fmla="*/ 373 h 742"/>
                <a:gd name="T60" fmla="*/ 722 w 1403"/>
                <a:gd name="T61" fmla="*/ 360 h 742"/>
                <a:gd name="T62" fmla="*/ 746 w 1403"/>
                <a:gd name="T63" fmla="*/ 348 h 742"/>
                <a:gd name="T64" fmla="*/ 769 w 1403"/>
                <a:gd name="T65" fmla="*/ 335 h 742"/>
                <a:gd name="T66" fmla="*/ 793 w 1403"/>
                <a:gd name="T67" fmla="*/ 323 h 742"/>
                <a:gd name="T68" fmla="*/ 816 w 1403"/>
                <a:gd name="T69" fmla="*/ 311 h 742"/>
                <a:gd name="T70" fmla="*/ 840 w 1403"/>
                <a:gd name="T71" fmla="*/ 298 h 742"/>
                <a:gd name="T72" fmla="*/ 863 w 1403"/>
                <a:gd name="T73" fmla="*/ 286 h 742"/>
                <a:gd name="T74" fmla="*/ 886 w 1403"/>
                <a:gd name="T75" fmla="*/ 273 h 742"/>
                <a:gd name="T76" fmla="*/ 910 w 1403"/>
                <a:gd name="T77" fmla="*/ 261 h 742"/>
                <a:gd name="T78" fmla="*/ 933 w 1403"/>
                <a:gd name="T79" fmla="*/ 249 h 742"/>
                <a:gd name="T80" fmla="*/ 957 w 1403"/>
                <a:gd name="T81" fmla="*/ 236 h 742"/>
                <a:gd name="T82" fmla="*/ 980 w 1403"/>
                <a:gd name="T83" fmla="*/ 224 h 742"/>
                <a:gd name="T84" fmla="*/ 1004 w 1403"/>
                <a:gd name="T85" fmla="*/ 211 h 742"/>
                <a:gd name="T86" fmla="*/ 1027 w 1403"/>
                <a:gd name="T87" fmla="*/ 199 h 742"/>
                <a:gd name="T88" fmla="*/ 1051 w 1403"/>
                <a:gd name="T89" fmla="*/ 186 h 742"/>
                <a:gd name="T90" fmla="*/ 1074 w 1403"/>
                <a:gd name="T91" fmla="*/ 174 h 742"/>
                <a:gd name="T92" fmla="*/ 1098 w 1403"/>
                <a:gd name="T93" fmla="*/ 162 h 742"/>
                <a:gd name="T94" fmla="*/ 1121 w 1403"/>
                <a:gd name="T95" fmla="*/ 149 h 742"/>
                <a:gd name="T96" fmla="*/ 1144 w 1403"/>
                <a:gd name="T97" fmla="*/ 137 h 742"/>
                <a:gd name="T98" fmla="*/ 1168 w 1403"/>
                <a:gd name="T99" fmla="*/ 124 h 742"/>
                <a:gd name="T100" fmla="*/ 1191 w 1403"/>
                <a:gd name="T101" fmla="*/ 112 h 742"/>
                <a:gd name="T102" fmla="*/ 1215 w 1403"/>
                <a:gd name="T103" fmla="*/ 100 h 742"/>
                <a:gd name="T104" fmla="*/ 1238 w 1403"/>
                <a:gd name="T105" fmla="*/ 87 h 742"/>
                <a:gd name="T106" fmla="*/ 1262 w 1403"/>
                <a:gd name="T107" fmla="*/ 75 h 742"/>
                <a:gd name="T108" fmla="*/ 1285 w 1403"/>
                <a:gd name="T109" fmla="*/ 62 h 742"/>
                <a:gd name="T110" fmla="*/ 1309 w 1403"/>
                <a:gd name="T111" fmla="*/ 50 h 742"/>
                <a:gd name="T112" fmla="*/ 1332 w 1403"/>
                <a:gd name="T113" fmla="*/ 38 h 742"/>
                <a:gd name="T114" fmla="*/ 1356 w 1403"/>
                <a:gd name="T115" fmla="*/ 25 h 742"/>
                <a:gd name="T116" fmla="*/ 1379 w 1403"/>
                <a:gd name="T117" fmla="*/ 13 h 742"/>
                <a:gd name="T118" fmla="*/ 1403 w 1403"/>
                <a:gd name="T11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742">
                  <a:moveTo>
                    <a:pt x="0" y="742"/>
                  </a:moveTo>
                  <a:lnTo>
                    <a:pt x="4" y="740"/>
                  </a:lnTo>
                  <a:lnTo>
                    <a:pt x="9" y="737"/>
                  </a:lnTo>
                  <a:lnTo>
                    <a:pt x="14" y="735"/>
                  </a:lnTo>
                  <a:lnTo>
                    <a:pt x="18" y="732"/>
                  </a:lnTo>
                  <a:lnTo>
                    <a:pt x="23" y="730"/>
                  </a:lnTo>
                  <a:lnTo>
                    <a:pt x="28" y="727"/>
                  </a:lnTo>
                  <a:lnTo>
                    <a:pt x="32" y="725"/>
                  </a:lnTo>
                  <a:lnTo>
                    <a:pt x="37" y="722"/>
                  </a:lnTo>
                  <a:lnTo>
                    <a:pt x="42" y="720"/>
                  </a:lnTo>
                  <a:lnTo>
                    <a:pt x="46" y="718"/>
                  </a:lnTo>
                  <a:lnTo>
                    <a:pt x="51" y="715"/>
                  </a:lnTo>
                  <a:lnTo>
                    <a:pt x="56" y="713"/>
                  </a:lnTo>
                  <a:lnTo>
                    <a:pt x="61" y="710"/>
                  </a:lnTo>
                  <a:lnTo>
                    <a:pt x="65" y="708"/>
                  </a:lnTo>
                  <a:lnTo>
                    <a:pt x="70" y="705"/>
                  </a:lnTo>
                  <a:lnTo>
                    <a:pt x="75" y="703"/>
                  </a:lnTo>
                  <a:lnTo>
                    <a:pt x="79" y="700"/>
                  </a:lnTo>
                  <a:lnTo>
                    <a:pt x="84" y="698"/>
                  </a:lnTo>
                  <a:lnTo>
                    <a:pt x="89" y="695"/>
                  </a:lnTo>
                  <a:lnTo>
                    <a:pt x="93" y="693"/>
                  </a:lnTo>
                  <a:lnTo>
                    <a:pt x="98" y="690"/>
                  </a:lnTo>
                  <a:lnTo>
                    <a:pt x="103" y="688"/>
                  </a:lnTo>
                  <a:lnTo>
                    <a:pt x="108" y="685"/>
                  </a:lnTo>
                  <a:lnTo>
                    <a:pt x="112" y="683"/>
                  </a:lnTo>
                  <a:lnTo>
                    <a:pt x="117" y="680"/>
                  </a:lnTo>
                  <a:lnTo>
                    <a:pt x="122" y="678"/>
                  </a:lnTo>
                  <a:lnTo>
                    <a:pt x="126" y="675"/>
                  </a:lnTo>
                  <a:lnTo>
                    <a:pt x="131" y="673"/>
                  </a:lnTo>
                  <a:lnTo>
                    <a:pt x="136" y="670"/>
                  </a:lnTo>
                  <a:lnTo>
                    <a:pt x="140" y="668"/>
                  </a:lnTo>
                  <a:lnTo>
                    <a:pt x="145" y="665"/>
                  </a:lnTo>
                  <a:lnTo>
                    <a:pt x="150" y="663"/>
                  </a:lnTo>
                  <a:lnTo>
                    <a:pt x="154" y="660"/>
                  </a:lnTo>
                  <a:lnTo>
                    <a:pt x="159" y="658"/>
                  </a:lnTo>
                  <a:lnTo>
                    <a:pt x="164" y="655"/>
                  </a:lnTo>
                  <a:lnTo>
                    <a:pt x="169" y="653"/>
                  </a:lnTo>
                  <a:lnTo>
                    <a:pt x="173" y="650"/>
                  </a:lnTo>
                  <a:lnTo>
                    <a:pt x="178" y="648"/>
                  </a:lnTo>
                  <a:lnTo>
                    <a:pt x="183" y="646"/>
                  </a:lnTo>
                  <a:lnTo>
                    <a:pt x="187" y="643"/>
                  </a:lnTo>
                  <a:lnTo>
                    <a:pt x="192" y="641"/>
                  </a:lnTo>
                  <a:lnTo>
                    <a:pt x="197" y="638"/>
                  </a:lnTo>
                  <a:lnTo>
                    <a:pt x="201" y="636"/>
                  </a:lnTo>
                  <a:lnTo>
                    <a:pt x="206" y="633"/>
                  </a:lnTo>
                  <a:lnTo>
                    <a:pt x="211" y="631"/>
                  </a:lnTo>
                  <a:lnTo>
                    <a:pt x="215" y="628"/>
                  </a:lnTo>
                  <a:lnTo>
                    <a:pt x="220" y="626"/>
                  </a:lnTo>
                  <a:lnTo>
                    <a:pt x="225" y="623"/>
                  </a:lnTo>
                  <a:lnTo>
                    <a:pt x="229" y="621"/>
                  </a:lnTo>
                  <a:lnTo>
                    <a:pt x="234" y="618"/>
                  </a:lnTo>
                  <a:lnTo>
                    <a:pt x="239" y="616"/>
                  </a:lnTo>
                  <a:lnTo>
                    <a:pt x="244" y="613"/>
                  </a:lnTo>
                  <a:lnTo>
                    <a:pt x="248" y="611"/>
                  </a:lnTo>
                  <a:lnTo>
                    <a:pt x="253" y="608"/>
                  </a:lnTo>
                  <a:lnTo>
                    <a:pt x="258" y="606"/>
                  </a:lnTo>
                  <a:lnTo>
                    <a:pt x="262" y="603"/>
                  </a:lnTo>
                  <a:lnTo>
                    <a:pt x="267" y="601"/>
                  </a:lnTo>
                  <a:lnTo>
                    <a:pt x="272" y="598"/>
                  </a:lnTo>
                  <a:lnTo>
                    <a:pt x="276" y="596"/>
                  </a:lnTo>
                  <a:lnTo>
                    <a:pt x="281" y="593"/>
                  </a:lnTo>
                  <a:lnTo>
                    <a:pt x="286" y="591"/>
                  </a:lnTo>
                  <a:lnTo>
                    <a:pt x="290" y="588"/>
                  </a:lnTo>
                  <a:lnTo>
                    <a:pt x="295" y="586"/>
                  </a:lnTo>
                  <a:lnTo>
                    <a:pt x="300" y="583"/>
                  </a:lnTo>
                  <a:lnTo>
                    <a:pt x="305" y="581"/>
                  </a:lnTo>
                  <a:lnTo>
                    <a:pt x="309" y="579"/>
                  </a:lnTo>
                  <a:lnTo>
                    <a:pt x="314" y="576"/>
                  </a:lnTo>
                  <a:lnTo>
                    <a:pt x="319" y="574"/>
                  </a:lnTo>
                  <a:lnTo>
                    <a:pt x="323" y="571"/>
                  </a:lnTo>
                  <a:lnTo>
                    <a:pt x="328" y="569"/>
                  </a:lnTo>
                  <a:lnTo>
                    <a:pt x="333" y="566"/>
                  </a:lnTo>
                  <a:lnTo>
                    <a:pt x="337" y="564"/>
                  </a:lnTo>
                  <a:lnTo>
                    <a:pt x="342" y="561"/>
                  </a:lnTo>
                  <a:lnTo>
                    <a:pt x="347" y="559"/>
                  </a:lnTo>
                  <a:lnTo>
                    <a:pt x="352" y="556"/>
                  </a:lnTo>
                  <a:lnTo>
                    <a:pt x="356" y="554"/>
                  </a:lnTo>
                  <a:lnTo>
                    <a:pt x="361" y="551"/>
                  </a:lnTo>
                  <a:lnTo>
                    <a:pt x="366" y="549"/>
                  </a:lnTo>
                  <a:lnTo>
                    <a:pt x="370" y="546"/>
                  </a:lnTo>
                  <a:lnTo>
                    <a:pt x="375" y="544"/>
                  </a:lnTo>
                  <a:lnTo>
                    <a:pt x="380" y="541"/>
                  </a:lnTo>
                  <a:lnTo>
                    <a:pt x="384" y="539"/>
                  </a:lnTo>
                  <a:lnTo>
                    <a:pt x="389" y="536"/>
                  </a:lnTo>
                  <a:lnTo>
                    <a:pt x="394" y="534"/>
                  </a:lnTo>
                  <a:lnTo>
                    <a:pt x="398" y="531"/>
                  </a:lnTo>
                  <a:lnTo>
                    <a:pt x="403" y="529"/>
                  </a:lnTo>
                  <a:lnTo>
                    <a:pt x="408" y="526"/>
                  </a:lnTo>
                  <a:lnTo>
                    <a:pt x="413" y="524"/>
                  </a:lnTo>
                  <a:lnTo>
                    <a:pt x="417" y="521"/>
                  </a:lnTo>
                  <a:lnTo>
                    <a:pt x="422" y="519"/>
                  </a:lnTo>
                  <a:lnTo>
                    <a:pt x="427" y="516"/>
                  </a:lnTo>
                  <a:lnTo>
                    <a:pt x="431" y="514"/>
                  </a:lnTo>
                  <a:lnTo>
                    <a:pt x="436" y="512"/>
                  </a:lnTo>
                  <a:lnTo>
                    <a:pt x="441" y="509"/>
                  </a:lnTo>
                  <a:lnTo>
                    <a:pt x="445" y="507"/>
                  </a:lnTo>
                  <a:lnTo>
                    <a:pt x="450" y="504"/>
                  </a:lnTo>
                  <a:lnTo>
                    <a:pt x="455" y="502"/>
                  </a:lnTo>
                  <a:lnTo>
                    <a:pt x="459" y="499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3" y="492"/>
                  </a:lnTo>
                  <a:lnTo>
                    <a:pt x="478" y="489"/>
                  </a:lnTo>
                  <a:lnTo>
                    <a:pt x="483" y="487"/>
                  </a:lnTo>
                  <a:lnTo>
                    <a:pt x="488" y="484"/>
                  </a:lnTo>
                  <a:lnTo>
                    <a:pt x="492" y="482"/>
                  </a:lnTo>
                  <a:lnTo>
                    <a:pt x="497" y="479"/>
                  </a:lnTo>
                  <a:lnTo>
                    <a:pt x="502" y="477"/>
                  </a:lnTo>
                  <a:lnTo>
                    <a:pt x="506" y="474"/>
                  </a:lnTo>
                  <a:lnTo>
                    <a:pt x="511" y="472"/>
                  </a:lnTo>
                  <a:lnTo>
                    <a:pt x="516" y="469"/>
                  </a:lnTo>
                  <a:lnTo>
                    <a:pt x="520" y="467"/>
                  </a:lnTo>
                  <a:lnTo>
                    <a:pt x="525" y="464"/>
                  </a:lnTo>
                  <a:lnTo>
                    <a:pt x="530" y="462"/>
                  </a:lnTo>
                  <a:lnTo>
                    <a:pt x="535" y="459"/>
                  </a:lnTo>
                  <a:lnTo>
                    <a:pt x="539" y="457"/>
                  </a:lnTo>
                  <a:lnTo>
                    <a:pt x="544" y="454"/>
                  </a:lnTo>
                  <a:lnTo>
                    <a:pt x="549" y="452"/>
                  </a:lnTo>
                  <a:lnTo>
                    <a:pt x="553" y="449"/>
                  </a:lnTo>
                  <a:lnTo>
                    <a:pt x="558" y="447"/>
                  </a:lnTo>
                  <a:lnTo>
                    <a:pt x="563" y="445"/>
                  </a:lnTo>
                  <a:lnTo>
                    <a:pt x="567" y="442"/>
                  </a:lnTo>
                  <a:lnTo>
                    <a:pt x="572" y="440"/>
                  </a:lnTo>
                  <a:lnTo>
                    <a:pt x="577" y="437"/>
                  </a:lnTo>
                  <a:lnTo>
                    <a:pt x="581" y="435"/>
                  </a:lnTo>
                  <a:lnTo>
                    <a:pt x="586" y="432"/>
                  </a:lnTo>
                  <a:lnTo>
                    <a:pt x="591" y="430"/>
                  </a:lnTo>
                  <a:lnTo>
                    <a:pt x="596" y="427"/>
                  </a:lnTo>
                  <a:lnTo>
                    <a:pt x="600" y="425"/>
                  </a:lnTo>
                  <a:lnTo>
                    <a:pt x="605" y="422"/>
                  </a:lnTo>
                  <a:lnTo>
                    <a:pt x="610" y="420"/>
                  </a:lnTo>
                  <a:lnTo>
                    <a:pt x="614" y="417"/>
                  </a:lnTo>
                  <a:lnTo>
                    <a:pt x="619" y="415"/>
                  </a:lnTo>
                  <a:lnTo>
                    <a:pt x="624" y="412"/>
                  </a:lnTo>
                  <a:lnTo>
                    <a:pt x="628" y="410"/>
                  </a:lnTo>
                  <a:lnTo>
                    <a:pt x="633" y="407"/>
                  </a:lnTo>
                  <a:lnTo>
                    <a:pt x="638" y="405"/>
                  </a:lnTo>
                  <a:lnTo>
                    <a:pt x="642" y="402"/>
                  </a:lnTo>
                  <a:lnTo>
                    <a:pt x="647" y="400"/>
                  </a:lnTo>
                  <a:lnTo>
                    <a:pt x="652" y="397"/>
                  </a:lnTo>
                  <a:lnTo>
                    <a:pt x="656" y="395"/>
                  </a:lnTo>
                  <a:lnTo>
                    <a:pt x="661" y="392"/>
                  </a:lnTo>
                  <a:lnTo>
                    <a:pt x="666" y="390"/>
                  </a:lnTo>
                  <a:lnTo>
                    <a:pt x="671" y="387"/>
                  </a:lnTo>
                  <a:lnTo>
                    <a:pt x="675" y="385"/>
                  </a:lnTo>
                  <a:lnTo>
                    <a:pt x="680" y="382"/>
                  </a:lnTo>
                  <a:lnTo>
                    <a:pt x="685" y="380"/>
                  </a:lnTo>
                  <a:lnTo>
                    <a:pt x="689" y="378"/>
                  </a:lnTo>
                  <a:lnTo>
                    <a:pt x="694" y="375"/>
                  </a:lnTo>
                  <a:lnTo>
                    <a:pt x="699" y="373"/>
                  </a:lnTo>
                  <a:lnTo>
                    <a:pt x="703" y="370"/>
                  </a:lnTo>
                  <a:lnTo>
                    <a:pt x="708" y="368"/>
                  </a:lnTo>
                  <a:lnTo>
                    <a:pt x="713" y="365"/>
                  </a:lnTo>
                  <a:lnTo>
                    <a:pt x="717" y="363"/>
                  </a:lnTo>
                  <a:lnTo>
                    <a:pt x="722" y="360"/>
                  </a:lnTo>
                  <a:lnTo>
                    <a:pt x="727" y="358"/>
                  </a:lnTo>
                  <a:lnTo>
                    <a:pt x="732" y="355"/>
                  </a:lnTo>
                  <a:lnTo>
                    <a:pt x="736" y="353"/>
                  </a:lnTo>
                  <a:lnTo>
                    <a:pt x="741" y="350"/>
                  </a:lnTo>
                  <a:lnTo>
                    <a:pt x="746" y="348"/>
                  </a:lnTo>
                  <a:lnTo>
                    <a:pt x="750" y="345"/>
                  </a:lnTo>
                  <a:lnTo>
                    <a:pt x="755" y="343"/>
                  </a:lnTo>
                  <a:lnTo>
                    <a:pt x="760" y="340"/>
                  </a:lnTo>
                  <a:lnTo>
                    <a:pt x="764" y="338"/>
                  </a:lnTo>
                  <a:lnTo>
                    <a:pt x="769" y="335"/>
                  </a:lnTo>
                  <a:lnTo>
                    <a:pt x="774" y="333"/>
                  </a:lnTo>
                  <a:lnTo>
                    <a:pt x="779" y="330"/>
                  </a:lnTo>
                  <a:lnTo>
                    <a:pt x="783" y="328"/>
                  </a:lnTo>
                  <a:lnTo>
                    <a:pt x="788" y="325"/>
                  </a:lnTo>
                  <a:lnTo>
                    <a:pt x="793" y="323"/>
                  </a:lnTo>
                  <a:lnTo>
                    <a:pt x="797" y="320"/>
                  </a:lnTo>
                  <a:lnTo>
                    <a:pt x="802" y="318"/>
                  </a:lnTo>
                  <a:lnTo>
                    <a:pt x="807" y="315"/>
                  </a:lnTo>
                  <a:lnTo>
                    <a:pt x="811" y="313"/>
                  </a:lnTo>
                  <a:lnTo>
                    <a:pt x="816" y="311"/>
                  </a:lnTo>
                  <a:lnTo>
                    <a:pt x="821" y="308"/>
                  </a:lnTo>
                  <a:lnTo>
                    <a:pt x="825" y="306"/>
                  </a:lnTo>
                  <a:lnTo>
                    <a:pt x="830" y="303"/>
                  </a:lnTo>
                  <a:lnTo>
                    <a:pt x="835" y="301"/>
                  </a:lnTo>
                  <a:lnTo>
                    <a:pt x="840" y="298"/>
                  </a:lnTo>
                  <a:lnTo>
                    <a:pt x="844" y="296"/>
                  </a:lnTo>
                  <a:lnTo>
                    <a:pt x="849" y="293"/>
                  </a:lnTo>
                  <a:lnTo>
                    <a:pt x="854" y="291"/>
                  </a:lnTo>
                  <a:lnTo>
                    <a:pt x="858" y="288"/>
                  </a:lnTo>
                  <a:lnTo>
                    <a:pt x="863" y="286"/>
                  </a:lnTo>
                  <a:lnTo>
                    <a:pt x="868" y="283"/>
                  </a:lnTo>
                  <a:lnTo>
                    <a:pt x="872" y="281"/>
                  </a:lnTo>
                  <a:lnTo>
                    <a:pt x="877" y="278"/>
                  </a:lnTo>
                  <a:lnTo>
                    <a:pt x="882" y="276"/>
                  </a:lnTo>
                  <a:lnTo>
                    <a:pt x="886" y="273"/>
                  </a:lnTo>
                  <a:lnTo>
                    <a:pt x="891" y="271"/>
                  </a:lnTo>
                  <a:lnTo>
                    <a:pt x="896" y="268"/>
                  </a:lnTo>
                  <a:lnTo>
                    <a:pt x="900" y="266"/>
                  </a:lnTo>
                  <a:lnTo>
                    <a:pt x="905" y="263"/>
                  </a:lnTo>
                  <a:lnTo>
                    <a:pt x="910" y="261"/>
                  </a:lnTo>
                  <a:lnTo>
                    <a:pt x="915" y="258"/>
                  </a:lnTo>
                  <a:lnTo>
                    <a:pt x="919" y="256"/>
                  </a:lnTo>
                  <a:lnTo>
                    <a:pt x="924" y="253"/>
                  </a:lnTo>
                  <a:lnTo>
                    <a:pt x="929" y="251"/>
                  </a:lnTo>
                  <a:lnTo>
                    <a:pt x="933" y="249"/>
                  </a:lnTo>
                  <a:lnTo>
                    <a:pt x="938" y="246"/>
                  </a:lnTo>
                  <a:lnTo>
                    <a:pt x="943" y="244"/>
                  </a:lnTo>
                  <a:lnTo>
                    <a:pt x="947" y="241"/>
                  </a:lnTo>
                  <a:lnTo>
                    <a:pt x="952" y="239"/>
                  </a:lnTo>
                  <a:lnTo>
                    <a:pt x="957" y="236"/>
                  </a:lnTo>
                  <a:lnTo>
                    <a:pt x="961" y="234"/>
                  </a:lnTo>
                  <a:lnTo>
                    <a:pt x="966" y="231"/>
                  </a:lnTo>
                  <a:lnTo>
                    <a:pt x="971" y="229"/>
                  </a:lnTo>
                  <a:lnTo>
                    <a:pt x="976" y="226"/>
                  </a:lnTo>
                  <a:lnTo>
                    <a:pt x="980" y="224"/>
                  </a:lnTo>
                  <a:lnTo>
                    <a:pt x="985" y="221"/>
                  </a:lnTo>
                  <a:lnTo>
                    <a:pt x="990" y="219"/>
                  </a:lnTo>
                  <a:lnTo>
                    <a:pt x="994" y="216"/>
                  </a:lnTo>
                  <a:lnTo>
                    <a:pt x="999" y="214"/>
                  </a:lnTo>
                  <a:lnTo>
                    <a:pt x="1004" y="211"/>
                  </a:lnTo>
                  <a:lnTo>
                    <a:pt x="1008" y="209"/>
                  </a:lnTo>
                  <a:lnTo>
                    <a:pt x="1013" y="206"/>
                  </a:lnTo>
                  <a:lnTo>
                    <a:pt x="1018" y="204"/>
                  </a:lnTo>
                  <a:lnTo>
                    <a:pt x="1023" y="201"/>
                  </a:lnTo>
                  <a:lnTo>
                    <a:pt x="1027" y="199"/>
                  </a:lnTo>
                  <a:lnTo>
                    <a:pt x="1032" y="196"/>
                  </a:lnTo>
                  <a:lnTo>
                    <a:pt x="1037" y="194"/>
                  </a:lnTo>
                  <a:lnTo>
                    <a:pt x="1041" y="191"/>
                  </a:lnTo>
                  <a:lnTo>
                    <a:pt x="1046" y="189"/>
                  </a:lnTo>
                  <a:lnTo>
                    <a:pt x="1051" y="186"/>
                  </a:lnTo>
                  <a:lnTo>
                    <a:pt x="1055" y="184"/>
                  </a:lnTo>
                  <a:lnTo>
                    <a:pt x="1060" y="181"/>
                  </a:lnTo>
                  <a:lnTo>
                    <a:pt x="1065" y="179"/>
                  </a:lnTo>
                  <a:lnTo>
                    <a:pt x="1069" y="177"/>
                  </a:lnTo>
                  <a:lnTo>
                    <a:pt x="1074" y="174"/>
                  </a:lnTo>
                  <a:lnTo>
                    <a:pt x="1079" y="172"/>
                  </a:lnTo>
                  <a:lnTo>
                    <a:pt x="1084" y="169"/>
                  </a:lnTo>
                  <a:lnTo>
                    <a:pt x="1088" y="167"/>
                  </a:lnTo>
                  <a:lnTo>
                    <a:pt x="1093" y="164"/>
                  </a:lnTo>
                  <a:lnTo>
                    <a:pt x="1098" y="162"/>
                  </a:lnTo>
                  <a:lnTo>
                    <a:pt x="1102" y="159"/>
                  </a:lnTo>
                  <a:lnTo>
                    <a:pt x="1107" y="157"/>
                  </a:lnTo>
                  <a:lnTo>
                    <a:pt x="1112" y="154"/>
                  </a:lnTo>
                  <a:lnTo>
                    <a:pt x="1116" y="152"/>
                  </a:lnTo>
                  <a:lnTo>
                    <a:pt x="1121" y="149"/>
                  </a:lnTo>
                  <a:lnTo>
                    <a:pt x="1126" y="147"/>
                  </a:lnTo>
                  <a:lnTo>
                    <a:pt x="1130" y="144"/>
                  </a:lnTo>
                  <a:lnTo>
                    <a:pt x="1135" y="142"/>
                  </a:lnTo>
                  <a:lnTo>
                    <a:pt x="1140" y="139"/>
                  </a:lnTo>
                  <a:lnTo>
                    <a:pt x="1144" y="137"/>
                  </a:lnTo>
                  <a:lnTo>
                    <a:pt x="1149" y="134"/>
                  </a:lnTo>
                  <a:lnTo>
                    <a:pt x="1154" y="132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8" y="124"/>
                  </a:lnTo>
                  <a:lnTo>
                    <a:pt x="1173" y="122"/>
                  </a:lnTo>
                  <a:lnTo>
                    <a:pt x="1177" y="119"/>
                  </a:lnTo>
                  <a:lnTo>
                    <a:pt x="1182" y="117"/>
                  </a:lnTo>
                  <a:lnTo>
                    <a:pt x="1187" y="115"/>
                  </a:lnTo>
                  <a:lnTo>
                    <a:pt x="1191" y="112"/>
                  </a:lnTo>
                  <a:lnTo>
                    <a:pt x="1196" y="110"/>
                  </a:lnTo>
                  <a:lnTo>
                    <a:pt x="1201" y="107"/>
                  </a:lnTo>
                  <a:lnTo>
                    <a:pt x="1205" y="105"/>
                  </a:lnTo>
                  <a:lnTo>
                    <a:pt x="1210" y="102"/>
                  </a:lnTo>
                  <a:lnTo>
                    <a:pt x="1215" y="100"/>
                  </a:lnTo>
                  <a:lnTo>
                    <a:pt x="1220" y="97"/>
                  </a:lnTo>
                  <a:lnTo>
                    <a:pt x="1224" y="95"/>
                  </a:lnTo>
                  <a:lnTo>
                    <a:pt x="1229" y="92"/>
                  </a:lnTo>
                  <a:lnTo>
                    <a:pt x="1234" y="90"/>
                  </a:lnTo>
                  <a:lnTo>
                    <a:pt x="1238" y="87"/>
                  </a:lnTo>
                  <a:lnTo>
                    <a:pt x="1243" y="85"/>
                  </a:lnTo>
                  <a:lnTo>
                    <a:pt x="1248" y="82"/>
                  </a:lnTo>
                  <a:lnTo>
                    <a:pt x="1252" y="80"/>
                  </a:lnTo>
                  <a:lnTo>
                    <a:pt x="1257" y="77"/>
                  </a:lnTo>
                  <a:lnTo>
                    <a:pt x="1262" y="75"/>
                  </a:lnTo>
                  <a:lnTo>
                    <a:pt x="1267" y="72"/>
                  </a:lnTo>
                  <a:lnTo>
                    <a:pt x="1271" y="70"/>
                  </a:lnTo>
                  <a:lnTo>
                    <a:pt x="1276" y="67"/>
                  </a:lnTo>
                  <a:lnTo>
                    <a:pt x="1281" y="65"/>
                  </a:lnTo>
                  <a:lnTo>
                    <a:pt x="1285" y="62"/>
                  </a:lnTo>
                  <a:lnTo>
                    <a:pt x="1290" y="60"/>
                  </a:lnTo>
                  <a:lnTo>
                    <a:pt x="1295" y="57"/>
                  </a:lnTo>
                  <a:lnTo>
                    <a:pt x="1299" y="55"/>
                  </a:lnTo>
                  <a:lnTo>
                    <a:pt x="1304" y="52"/>
                  </a:lnTo>
                  <a:lnTo>
                    <a:pt x="1309" y="50"/>
                  </a:lnTo>
                  <a:lnTo>
                    <a:pt x="1313" y="47"/>
                  </a:lnTo>
                  <a:lnTo>
                    <a:pt x="1318" y="45"/>
                  </a:lnTo>
                  <a:lnTo>
                    <a:pt x="1323" y="43"/>
                  </a:lnTo>
                  <a:lnTo>
                    <a:pt x="1327" y="40"/>
                  </a:lnTo>
                  <a:lnTo>
                    <a:pt x="1332" y="38"/>
                  </a:lnTo>
                  <a:lnTo>
                    <a:pt x="1337" y="35"/>
                  </a:lnTo>
                  <a:lnTo>
                    <a:pt x="1342" y="33"/>
                  </a:lnTo>
                  <a:lnTo>
                    <a:pt x="1346" y="30"/>
                  </a:lnTo>
                  <a:lnTo>
                    <a:pt x="1351" y="28"/>
                  </a:lnTo>
                  <a:lnTo>
                    <a:pt x="1356" y="25"/>
                  </a:lnTo>
                  <a:lnTo>
                    <a:pt x="1360" y="23"/>
                  </a:lnTo>
                  <a:lnTo>
                    <a:pt x="1365" y="20"/>
                  </a:lnTo>
                  <a:lnTo>
                    <a:pt x="1370" y="18"/>
                  </a:lnTo>
                  <a:lnTo>
                    <a:pt x="1374" y="15"/>
                  </a:lnTo>
                  <a:lnTo>
                    <a:pt x="1379" y="13"/>
                  </a:lnTo>
                  <a:lnTo>
                    <a:pt x="1384" y="10"/>
                  </a:lnTo>
                  <a:lnTo>
                    <a:pt x="1388" y="8"/>
                  </a:lnTo>
                  <a:lnTo>
                    <a:pt x="1393" y="5"/>
                  </a:lnTo>
                  <a:lnTo>
                    <a:pt x="1398" y="3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88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89"/>
            <p:cNvSpPr>
              <a:spLocks noChangeShapeType="1"/>
            </p:cNvSpPr>
            <p:nvPr/>
          </p:nvSpPr>
          <p:spPr bwMode="auto">
            <a:xfrm flipH="1">
              <a:off x="492" y="352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0"/>
            <p:cNvSpPr>
              <a:spLocks noChangeArrowheads="1"/>
            </p:cNvSpPr>
            <p:nvPr/>
          </p:nvSpPr>
          <p:spPr bwMode="auto">
            <a:xfrm rot="16200000">
              <a:off x="294" y="3379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Line 91"/>
            <p:cNvSpPr>
              <a:spLocks noChangeShapeType="1"/>
            </p:cNvSpPr>
            <p:nvPr/>
          </p:nvSpPr>
          <p:spPr bwMode="auto">
            <a:xfrm flipH="1">
              <a:off x="492" y="25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2"/>
            <p:cNvSpPr>
              <a:spLocks noChangeArrowheads="1"/>
            </p:cNvSpPr>
            <p:nvPr/>
          </p:nvSpPr>
          <p:spPr bwMode="auto">
            <a:xfrm rot="16200000">
              <a:off x="294" y="2383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Line 93"/>
            <p:cNvSpPr>
              <a:spLocks noChangeShapeType="1"/>
            </p:cNvSpPr>
            <p:nvPr/>
          </p:nvSpPr>
          <p:spPr bwMode="auto">
            <a:xfrm flipH="1">
              <a:off x="492" y="153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4"/>
            <p:cNvSpPr>
              <a:spLocks noChangeArrowheads="1"/>
            </p:cNvSpPr>
            <p:nvPr/>
          </p:nvSpPr>
          <p:spPr bwMode="auto">
            <a:xfrm rot="16200000">
              <a:off x="294" y="1392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95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96"/>
            <p:cNvSpPr>
              <a:spLocks noChangeArrowheads="1"/>
            </p:cNvSpPr>
            <p:nvPr/>
          </p:nvSpPr>
          <p:spPr bwMode="auto">
            <a:xfrm rot="16200000">
              <a:off x="294" y="396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97"/>
            <p:cNvSpPr>
              <a:spLocks noChangeArrowheads="1"/>
            </p:cNvSpPr>
            <p:nvPr/>
          </p:nvSpPr>
          <p:spPr bwMode="auto">
            <a:xfrm rot="16200000">
              <a:off x="-459" y="1889"/>
              <a:ext cx="13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Mortality 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Line 98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99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0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Line 101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2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103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4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105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06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Line 107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08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0"/>
            <p:cNvSpPr>
              <a:spLocks noChangeArrowheads="1"/>
            </p:cNvSpPr>
            <p:nvPr/>
          </p:nvSpPr>
          <p:spPr bwMode="auto">
            <a:xfrm>
              <a:off x="546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11"/>
            <p:cNvSpPr>
              <a:spLocks noChangeArrowheads="1"/>
            </p:cNvSpPr>
            <p:nvPr/>
          </p:nvSpPr>
          <p:spPr bwMode="auto">
            <a:xfrm>
              <a:off x="2674" y="3937"/>
              <a:ext cx="9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17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Mortality Rates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132" name="Rectangle 354"/>
          <p:cNvSpPr>
            <a:spLocks noChangeArrowheads="1"/>
          </p:cNvSpPr>
          <p:nvPr/>
        </p:nvSpPr>
        <p:spPr bwMode="auto">
          <a:xfrm>
            <a:off x="7084541" y="6553200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3" name="Rectangle 354"/>
          <p:cNvSpPr>
            <a:spLocks noChangeArrowheads="1"/>
          </p:cNvSpPr>
          <p:nvPr/>
        </p:nvSpPr>
        <p:spPr bwMode="auto">
          <a:xfrm>
            <a:off x="1589088" y="654090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4" name="Rectangle 354"/>
          <p:cNvSpPr>
            <a:spLocks noChangeArrowheads="1"/>
          </p:cNvSpPr>
          <p:nvPr/>
        </p:nvSpPr>
        <p:spPr bwMode="auto">
          <a:xfrm>
            <a:off x="54005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5" name="Rectangle 354"/>
          <p:cNvSpPr>
            <a:spLocks noChangeArrowheads="1"/>
          </p:cNvSpPr>
          <p:nvPr/>
        </p:nvSpPr>
        <p:spPr bwMode="auto">
          <a:xfrm>
            <a:off x="3097981" y="6553200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6" name="Oval 47"/>
          <p:cNvSpPr>
            <a:spLocks noChangeArrowheads="1"/>
          </p:cNvSpPr>
          <p:nvPr/>
        </p:nvSpPr>
        <p:spPr bwMode="auto">
          <a:xfrm>
            <a:off x="13716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V="1">
            <a:off x="6630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62"/>
          <p:cNvSpPr>
            <a:spLocks noChangeArrowheads="1"/>
          </p:cNvSpPr>
          <p:nvPr/>
        </p:nvSpPr>
        <p:spPr bwMode="auto">
          <a:xfrm>
            <a:off x="51577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Line 86"/>
          <p:cNvSpPr>
            <a:spLocks noChangeShapeType="1"/>
          </p:cNvSpPr>
          <p:nvPr/>
        </p:nvSpPr>
        <p:spPr bwMode="auto">
          <a:xfrm>
            <a:off x="2661445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2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8"/>
            <p:cNvSpPr>
              <a:spLocks noChangeShapeType="1"/>
            </p:cNvSpPr>
            <p:nvPr/>
          </p:nvSpPr>
          <p:spPr bwMode="auto">
            <a:xfrm>
              <a:off x="548" y="352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9"/>
            <p:cNvSpPr>
              <a:spLocks noChangeShapeType="1"/>
            </p:cNvSpPr>
            <p:nvPr/>
          </p:nvSpPr>
          <p:spPr bwMode="auto">
            <a:xfrm>
              <a:off x="548" y="25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0"/>
            <p:cNvSpPr>
              <a:spLocks noChangeShapeType="1"/>
            </p:cNvSpPr>
            <p:nvPr/>
          </p:nvSpPr>
          <p:spPr bwMode="auto">
            <a:xfrm>
              <a:off x="548" y="153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12"/>
            <p:cNvSpPr>
              <a:spLocks noChangeArrowheads="1"/>
            </p:cNvSpPr>
            <p:nvPr/>
          </p:nvSpPr>
          <p:spPr bwMode="auto">
            <a:xfrm>
              <a:off x="611" y="22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13"/>
            <p:cNvSpPr>
              <a:spLocks noChangeArrowheads="1"/>
            </p:cNvSpPr>
            <p:nvPr/>
          </p:nvSpPr>
          <p:spPr bwMode="auto">
            <a:xfrm>
              <a:off x="709" y="22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14"/>
            <p:cNvSpPr>
              <a:spLocks noChangeArrowheads="1"/>
            </p:cNvSpPr>
            <p:nvPr/>
          </p:nvSpPr>
          <p:spPr bwMode="auto">
            <a:xfrm>
              <a:off x="806" y="21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15"/>
            <p:cNvSpPr>
              <a:spLocks noChangeArrowheads="1"/>
            </p:cNvSpPr>
            <p:nvPr/>
          </p:nvSpPr>
          <p:spPr bwMode="auto">
            <a:xfrm>
              <a:off x="904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16"/>
            <p:cNvSpPr>
              <a:spLocks noChangeArrowheads="1"/>
            </p:cNvSpPr>
            <p:nvPr/>
          </p:nvSpPr>
          <p:spPr bwMode="auto">
            <a:xfrm>
              <a:off x="1002" y="212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17"/>
            <p:cNvSpPr>
              <a:spLocks noChangeArrowheads="1"/>
            </p:cNvSpPr>
            <p:nvPr/>
          </p:nvSpPr>
          <p:spPr bwMode="auto">
            <a:xfrm>
              <a:off x="1100" y="207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18"/>
            <p:cNvSpPr>
              <a:spLocks noChangeArrowheads="1"/>
            </p:cNvSpPr>
            <p:nvPr/>
          </p:nvSpPr>
          <p:spPr bwMode="auto">
            <a:xfrm>
              <a:off x="1197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19"/>
            <p:cNvSpPr>
              <a:spLocks noChangeArrowheads="1"/>
            </p:cNvSpPr>
            <p:nvPr/>
          </p:nvSpPr>
          <p:spPr bwMode="auto">
            <a:xfrm>
              <a:off x="1295" y="20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20"/>
            <p:cNvSpPr>
              <a:spLocks noChangeArrowheads="1"/>
            </p:cNvSpPr>
            <p:nvPr/>
          </p:nvSpPr>
          <p:spPr bwMode="auto">
            <a:xfrm>
              <a:off x="1393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21"/>
            <p:cNvSpPr>
              <a:spLocks noChangeArrowheads="1"/>
            </p:cNvSpPr>
            <p:nvPr/>
          </p:nvSpPr>
          <p:spPr bwMode="auto">
            <a:xfrm>
              <a:off x="1491" y="19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22"/>
            <p:cNvSpPr>
              <a:spLocks noChangeArrowheads="1"/>
            </p:cNvSpPr>
            <p:nvPr/>
          </p:nvSpPr>
          <p:spPr bwMode="auto">
            <a:xfrm>
              <a:off x="1588" y="192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23"/>
            <p:cNvSpPr>
              <a:spLocks noChangeArrowheads="1"/>
            </p:cNvSpPr>
            <p:nvPr/>
          </p:nvSpPr>
          <p:spPr bwMode="auto">
            <a:xfrm>
              <a:off x="1686" y="18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24"/>
            <p:cNvSpPr>
              <a:spLocks noChangeArrowheads="1"/>
            </p:cNvSpPr>
            <p:nvPr/>
          </p:nvSpPr>
          <p:spPr bwMode="auto">
            <a:xfrm>
              <a:off x="1784" y="18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25"/>
            <p:cNvSpPr>
              <a:spLocks noChangeArrowheads="1"/>
            </p:cNvSpPr>
            <p:nvPr/>
          </p:nvSpPr>
          <p:spPr bwMode="auto">
            <a:xfrm>
              <a:off x="1882" y="181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26"/>
            <p:cNvSpPr>
              <a:spLocks noChangeArrowheads="1"/>
            </p:cNvSpPr>
            <p:nvPr/>
          </p:nvSpPr>
          <p:spPr bwMode="auto">
            <a:xfrm>
              <a:off x="1979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27"/>
            <p:cNvSpPr>
              <a:spLocks noChangeArrowheads="1"/>
            </p:cNvSpPr>
            <p:nvPr/>
          </p:nvSpPr>
          <p:spPr bwMode="auto">
            <a:xfrm>
              <a:off x="2077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28"/>
            <p:cNvSpPr>
              <a:spLocks noChangeArrowheads="1"/>
            </p:cNvSpPr>
            <p:nvPr/>
          </p:nvSpPr>
          <p:spPr bwMode="auto">
            <a:xfrm>
              <a:off x="2178" y="173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29"/>
            <p:cNvSpPr>
              <a:spLocks noChangeArrowheads="1"/>
            </p:cNvSpPr>
            <p:nvPr/>
          </p:nvSpPr>
          <p:spPr bwMode="auto">
            <a:xfrm>
              <a:off x="2276" y="16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30"/>
            <p:cNvSpPr>
              <a:spLocks noChangeArrowheads="1"/>
            </p:cNvSpPr>
            <p:nvPr/>
          </p:nvSpPr>
          <p:spPr bwMode="auto">
            <a:xfrm>
              <a:off x="2374" y="16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31"/>
            <p:cNvSpPr>
              <a:spLocks noChangeArrowheads="1"/>
            </p:cNvSpPr>
            <p:nvPr/>
          </p:nvSpPr>
          <p:spPr bwMode="auto">
            <a:xfrm>
              <a:off x="2472" y="16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32"/>
            <p:cNvSpPr>
              <a:spLocks noChangeArrowheads="1"/>
            </p:cNvSpPr>
            <p:nvPr/>
          </p:nvSpPr>
          <p:spPr bwMode="auto">
            <a:xfrm>
              <a:off x="2569" y="15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33"/>
            <p:cNvSpPr>
              <a:spLocks noChangeArrowheads="1"/>
            </p:cNvSpPr>
            <p:nvPr/>
          </p:nvSpPr>
          <p:spPr bwMode="auto">
            <a:xfrm>
              <a:off x="2667" y="15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34"/>
            <p:cNvSpPr>
              <a:spLocks noChangeArrowheads="1"/>
            </p:cNvSpPr>
            <p:nvPr/>
          </p:nvSpPr>
          <p:spPr bwMode="auto">
            <a:xfrm>
              <a:off x="2765" y="15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35"/>
            <p:cNvSpPr>
              <a:spLocks noChangeArrowheads="1"/>
            </p:cNvSpPr>
            <p:nvPr/>
          </p:nvSpPr>
          <p:spPr bwMode="auto">
            <a:xfrm>
              <a:off x="2863" y="148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36"/>
            <p:cNvSpPr>
              <a:spLocks noChangeArrowheads="1"/>
            </p:cNvSpPr>
            <p:nvPr/>
          </p:nvSpPr>
          <p:spPr bwMode="auto">
            <a:xfrm>
              <a:off x="2960" y="14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37"/>
            <p:cNvSpPr>
              <a:spLocks noChangeArrowheads="1"/>
            </p:cNvSpPr>
            <p:nvPr/>
          </p:nvSpPr>
          <p:spPr bwMode="auto">
            <a:xfrm>
              <a:off x="3058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38"/>
            <p:cNvSpPr>
              <a:spLocks noChangeArrowheads="1"/>
            </p:cNvSpPr>
            <p:nvPr/>
          </p:nvSpPr>
          <p:spPr bwMode="auto">
            <a:xfrm>
              <a:off x="3156" y="13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39"/>
            <p:cNvSpPr>
              <a:spLocks noChangeArrowheads="1"/>
            </p:cNvSpPr>
            <p:nvPr/>
          </p:nvSpPr>
          <p:spPr bwMode="auto">
            <a:xfrm>
              <a:off x="3254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40"/>
            <p:cNvSpPr>
              <a:spLocks noChangeArrowheads="1"/>
            </p:cNvSpPr>
            <p:nvPr/>
          </p:nvSpPr>
          <p:spPr bwMode="auto">
            <a:xfrm>
              <a:off x="3351" y="130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41"/>
            <p:cNvSpPr>
              <a:spLocks noChangeArrowheads="1"/>
            </p:cNvSpPr>
            <p:nvPr/>
          </p:nvSpPr>
          <p:spPr bwMode="auto">
            <a:xfrm>
              <a:off x="3449" y="127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42"/>
            <p:cNvSpPr>
              <a:spLocks noChangeArrowheads="1"/>
            </p:cNvSpPr>
            <p:nvPr/>
          </p:nvSpPr>
          <p:spPr bwMode="auto">
            <a:xfrm>
              <a:off x="354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43"/>
            <p:cNvSpPr>
              <a:spLocks noChangeArrowheads="1"/>
            </p:cNvSpPr>
            <p:nvPr/>
          </p:nvSpPr>
          <p:spPr bwMode="auto">
            <a:xfrm>
              <a:off x="3645" y="121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44"/>
            <p:cNvSpPr>
              <a:spLocks noChangeArrowheads="1"/>
            </p:cNvSpPr>
            <p:nvPr/>
          </p:nvSpPr>
          <p:spPr bwMode="auto">
            <a:xfrm>
              <a:off x="3742" y="11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45"/>
            <p:cNvSpPr>
              <a:spLocks noChangeArrowheads="1"/>
            </p:cNvSpPr>
            <p:nvPr/>
          </p:nvSpPr>
          <p:spPr bwMode="auto">
            <a:xfrm>
              <a:off x="3843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46"/>
            <p:cNvSpPr>
              <a:spLocks noChangeArrowheads="1"/>
            </p:cNvSpPr>
            <p:nvPr/>
          </p:nvSpPr>
          <p:spPr bwMode="auto">
            <a:xfrm>
              <a:off x="3941" y="111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47"/>
            <p:cNvSpPr>
              <a:spLocks noChangeArrowheads="1"/>
            </p:cNvSpPr>
            <p:nvPr/>
          </p:nvSpPr>
          <p:spPr bwMode="auto">
            <a:xfrm>
              <a:off x="4039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48"/>
            <p:cNvSpPr>
              <a:spLocks noChangeArrowheads="1"/>
            </p:cNvSpPr>
            <p:nvPr/>
          </p:nvSpPr>
          <p:spPr bwMode="auto">
            <a:xfrm>
              <a:off x="4137" y="10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49"/>
            <p:cNvSpPr>
              <a:spLocks noChangeArrowheads="1"/>
            </p:cNvSpPr>
            <p:nvPr/>
          </p:nvSpPr>
          <p:spPr bwMode="auto">
            <a:xfrm>
              <a:off x="611" y="32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50"/>
            <p:cNvSpPr>
              <a:spLocks noChangeArrowheads="1"/>
            </p:cNvSpPr>
            <p:nvPr/>
          </p:nvSpPr>
          <p:spPr bwMode="auto">
            <a:xfrm>
              <a:off x="709" y="323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51"/>
            <p:cNvSpPr>
              <a:spLocks noChangeArrowheads="1"/>
            </p:cNvSpPr>
            <p:nvPr/>
          </p:nvSpPr>
          <p:spPr bwMode="auto">
            <a:xfrm>
              <a:off x="806" y="31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52"/>
            <p:cNvSpPr>
              <a:spLocks noChangeArrowheads="1"/>
            </p:cNvSpPr>
            <p:nvPr/>
          </p:nvSpPr>
          <p:spPr bwMode="auto">
            <a:xfrm>
              <a:off x="904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53"/>
            <p:cNvSpPr>
              <a:spLocks noChangeArrowheads="1"/>
            </p:cNvSpPr>
            <p:nvPr/>
          </p:nvSpPr>
          <p:spPr bwMode="auto">
            <a:xfrm>
              <a:off x="1002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54"/>
            <p:cNvSpPr>
              <a:spLocks noChangeArrowheads="1"/>
            </p:cNvSpPr>
            <p:nvPr/>
          </p:nvSpPr>
          <p:spPr bwMode="auto">
            <a:xfrm>
              <a:off x="1100" y="305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55"/>
            <p:cNvSpPr>
              <a:spLocks noChangeArrowheads="1"/>
            </p:cNvSpPr>
            <p:nvPr/>
          </p:nvSpPr>
          <p:spPr bwMode="auto">
            <a:xfrm>
              <a:off x="1197" y="30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56"/>
            <p:cNvSpPr>
              <a:spLocks noChangeArrowheads="1"/>
            </p:cNvSpPr>
            <p:nvPr/>
          </p:nvSpPr>
          <p:spPr bwMode="auto">
            <a:xfrm>
              <a:off x="1295" y="29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57"/>
            <p:cNvSpPr>
              <a:spLocks noChangeArrowheads="1"/>
            </p:cNvSpPr>
            <p:nvPr/>
          </p:nvSpPr>
          <p:spPr bwMode="auto">
            <a:xfrm>
              <a:off x="1393" y="29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58"/>
            <p:cNvSpPr>
              <a:spLocks noChangeArrowheads="1"/>
            </p:cNvSpPr>
            <p:nvPr/>
          </p:nvSpPr>
          <p:spPr bwMode="auto">
            <a:xfrm>
              <a:off x="1491" y="29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59"/>
            <p:cNvSpPr>
              <a:spLocks noChangeArrowheads="1"/>
            </p:cNvSpPr>
            <p:nvPr/>
          </p:nvSpPr>
          <p:spPr bwMode="auto">
            <a:xfrm>
              <a:off x="1588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60"/>
            <p:cNvSpPr>
              <a:spLocks noChangeArrowheads="1"/>
            </p:cNvSpPr>
            <p:nvPr/>
          </p:nvSpPr>
          <p:spPr bwMode="auto">
            <a:xfrm>
              <a:off x="1686" y="27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61"/>
            <p:cNvSpPr>
              <a:spLocks noChangeArrowheads="1"/>
            </p:cNvSpPr>
            <p:nvPr/>
          </p:nvSpPr>
          <p:spPr bwMode="auto">
            <a:xfrm>
              <a:off x="1784" y="269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62"/>
            <p:cNvSpPr>
              <a:spLocks noChangeArrowheads="1"/>
            </p:cNvSpPr>
            <p:nvPr/>
          </p:nvSpPr>
          <p:spPr bwMode="auto">
            <a:xfrm>
              <a:off x="1882" y="26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63"/>
            <p:cNvSpPr>
              <a:spLocks noChangeArrowheads="1"/>
            </p:cNvSpPr>
            <p:nvPr/>
          </p:nvSpPr>
          <p:spPr bwMode="auto">
            <a:xfrm>
              <a:off x="1979" y="267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64"/>
            <p:cNvSpPr>
              <a:spLocks noChangeArrowheads="1"/>
            </p:cNvSpPr>
            <p:nvPr/>
          </p:nvSpPr>
          <p:spPr bwMode="auto">
            <a:xfrm>
              <a:off x="2077" y="26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65"/>
            <p:cNvSpPr>
              <a:spLocks noChangeArrowheads="1"/>
            </p:cNvSpPr>
            <p:nvPr/>
          </p:nvSpPr>
          <p:spPr bwMode="auto">
            <a:xfrm>
              <a:off x="2178" y="25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66"/>
            <p:cNvSpPr>
              <a:spLocks noChangeArrowheads="1"/>
            </p:cNvSpPr>
            <p:nvPr/>
          </p:nvSpPr>
          <p:spPr bwMode="auto">
            <a:xfrm>
              <a:off x="2276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67"/>
            <p:cNvSpPr>
              <a:spLocks noChangeArrowheads="1"/>
            </p:cNvSpPr>
            <p:nvPr/>
          </p:nvSpPr>
          <p:spPr bwMode="auto">
            <a:xfrm>
              <a:off x="2374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68"/>
            <p:cNvSpPr>
              <a:spLocks noChangeArrowheads="1"/>
            </p:cNvSpPr>
            <p:nvPr/>
          </p:nvSpPr>
          <p:spPr bwMode="auto">
            <a:xfrm>
              <a:off x="2472" y="24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69"/>
            <p:cNvSpPr>
              <a:spLocks noChangeArrowheads="1"/>
            </p:cNvSpPr>
            <p:nvPr/>
          </p:nvSpPr>
          <p:spPr bwMode="auto">
            <a:xfrm>
              <a:off x="2569" y="236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70"/>
            <p:cNvSpPr>
              <a:spLocks noChangeArrowheads="1"/>
            </p:cNvSpPr>
            <p:nvPr/>
          </p:nvSpPr>
          <p:spPr bwMode="auto">
            <a:xfrm>
              <a:off x="2667" y="23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71"/>
            <p:cNvSpPr>
              <a:spLocks noChangeArrowheads="1"/>
            </p:cNvSpPr>
            <p:nvPr/>
          </p:nvSpPr>
          <p:spPr bwMode="auto">
            <a:xfrm>
              <a:off x="2765" y="22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72"/>
            <p:cNvSpPr>
              <a:spLocks noChangeArrowheads="1"/>
            </p:cNvSpPr>
            <p:nvPr/>
          </p:nvSpPr>
          <p:spPr bwMode="auto">
            <a:xfrm>
              <a:off x="2863" y="216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73"/>
            <p:cNvSpPr>
              <a:spLocks noChangeArrowheads="1"/>
            </p:cNvSpPr>
            <p:nvPr/>
          </p:nvSpPr>
          <p:spPr bwMode="auto">
            <a:xfrm>
              <a:off x="2960" y="20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74"/>
            <p:cNvSpPr>
              <a:spLocks noChangeArrowheads="1"/>
            </p:cNvSpPr>
            <p:nvPr/>
          </p:nvSpPr>
          <p:spPr bwMode="auto">
            <a:xfrm>
              <a:off x="3058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75"/>
            <p:cNvSpPr>
              <a:spLocks noChangeArrowheads="1"/>
            </p:cNvSpPr>
            <p:nvPr/>
          </p:nvSpPr>
          <p:spPr bwMode="auto">
            <a:xfrm>
              <a:off x="3156" y="20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76"/>
            <p:cNvSpPr>
              <a:spLocks noChangeArrowheads="1"/>
            </p:cNvSpPr>
            <p:nvPr/>
          </p:nvSpPr>
          <p:spPr bwMode="auto">
            <a:xfrm>
              <a:off x="3254" y="19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77"/>
            <p:cNvSpPr>
              <a:spLocks noChangeArrowheads="1"/>
            </p:cNvSpPr>
            <p:nvPr/>
          </p:nvSpPr>
          <p:spPr bwMode="auto">
            <a:xfrm>
              <a:off x="3351" y="19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78"/>
            <p:cNvSpPr>
              <a:spLocks noChangeArrowheads="1"/>
            </p:cNvSpPr>
            <p:nvPr/>
          </p:nvSpPr>
          <p:spPr bwMode="auto">
            <a:xfrm>
              <a:off x="3449" y="184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79"/>
            <p:cNvSpPr>
              <a:spLocks noChangeArrowheads="1"/>
            </p:cNvSpPr>
            <p:nvPr/>
          </p:nvSpPr>
          <p:spPr bwMode="auto">
            <a:xfrm>
              <a:off x="3547" y="18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80"/>
            <p:cNvSpPr>
              <a:spLocks noChangeArrowheads="1"/>
            </p:cNvSpPr>
            <p:nvPr/>
          </p:nvSpPr>
          <p:spPr bwMode="auto">
            <a:xfrm>
              <a:off x="3645" y="175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81"/>
            <p:cNvSpPr>
              <a:spLocks noChangeArrowheads="1"/>
            </p:cNvSpPr>
            <p:nvPr/>
          </p:nvSpPr>
          <p:spPr bwMode="auto">
            <a:xfrm>
              <a:off x="3742" y="165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82"/>
            <p:cNvSpPr>
              <a:spLocks noChangeArrowheads="1"/>
            </p:cNvSpPr>
            <p:nvPr/>
          </p:nvSpPr>
          <p:spPr bwMode="auto">
            <a:xfrm>
              <a:off x="3843" y="15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83"/>
            <p:cNvSpPr>
              <a:spLocks noChangeArrowheads="1"/>
            </p:cNvSpPr>
            <p:nvPr/>
          </p:nvSpPr>
          <p:spPr bwMode="auto">
            <a:xfrm>
              <a:off x="3941" y="15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84"/>
            <p:cNvSpPr>
              <a:spLocks noChangeArrowheads="1"/>
            </p:cNvSpPr>
            <p:nvPr/>
          </p:nvSpPr>
          <p:spPr bwMode="auto">
            <a:xfrm>
              <a:off x="4039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85"/>
            <p:cNvSpPr>
              <a:spLocks noChangeArrowheads="1"/>
            </p:cNvSpPr>
            <p:nvPr/>
          </p:nvSpPr>
          <p:spPr bwMode="auto">
            <a:xfrm>
              <a:off x="4137" y="14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86"/>
            <p:cNvSpPr>
              <a:spLocks/>
            </p:cNvSpPr>
            <p:nvPr/>
          </p:nvSpPr>
          <p:spPr bwMode="auto">
            <a:xfrm>
              <a:off x="642" y="617"/>
              <a:ext cx="4898" cy="1658"/>
            </a:xfrm>
            <a:custGeom>
              <a:avLst/>
              <a:gdLst>
                <a:gd name="T0" fmla="*/ 18 w 1403"/>
                <a:gd name="T1" fmla="*/ 469 h 475"/>
                <a:gd name="T2" fmla="*/ 42 w 1403"/>
                <a:gd name="T3" fmla="*/ 461 h 475"/>
                <a:gd name="T4" fmla="*/ 65 w 1403"/>
                <a:gd name="T5" fmla="*/ 453 h 475"/>
                <a:gd name="T6" fmla="*/ 89 w 1403"/>
                <a:gd name="T7" fmla="*/ 445 h 475"/>
                <a:gd name="T8" fmla="*/ 112 w 1403"/>
                <a:gd name="T9" fmla="*/ 437 h 475"/>
                <a:gd name="T10" fmla="*/ 136 w 1403"/>
                <a:gd name="T11" fmla="*/ 429 h 475"/>
                <a:gd name="T12" fmla="*/ 159 w 1403"/>
                <a:gd name="T13" fmla="*/ 421 h 475"/>
                <a:gd name="T14" fmla="*/ 183 w 1403"/>
                <a:gd name="T15" fmla="*/ 413 h 475"/>
                <a:gd name="T16" fmla="*/ 206 w 1403"/>
                <a:gd name="T17" fmla="*/ 405 h 475"/>
                <a:gd name="T18" fmla="*/ 229 w 1403"/>
                <a:gd name="T19" fmla="*/ 397 h 475"/>
                <a:gd name="T20" fmla="*/ 253 w 1403"/>
                <a:gd name="T21" fmla="*/ 389 h 475"/>
                <a:gd name="T22" fmla="*/ 276 w 1403"/>
                <a:gd name="T23" fmla="*/ 381 h 475"/>
                <a:gd name="T24" fmla="*/ 300 w 1403"/>
                <a:gd name="T25" fmla="*/ 374 h 475"/>
                <a:gd name="T26" fmla="*/ 323 w 1403"/>
                <a:gd name="T27" fmla="*/ 366 h 475"/>
                <a:gd name="T28" fmla="*/ 347 w 1403"/>
                <a:gd name="T29" fmla="*/ 358 h 475"/>
                <a:gd name="T30" fmla="*/ 370 w 1403"/>
                <a:gd name="T31" fmla="*/ 350 h 475"/>
                <a:gd name="T32" fmla="*/ 394 w 1403"/>
                <a:gd name="T33" fmla="*/ 342 h 475"/>
                <a:gd name="T34" fmla="*/ 417 w 1403"/>
                <a:gd name="T35" fmla="*/ 334 h 475"/>
                <a:gd name="T36" fmla="*/ 441 w 1403"/>
                <a:gd name="T37" fmla="*/ 326 h 475"/>
                <a:gd name="T38" fmla="*/ 464 w 1403"/>
                <a:gd name="T39" fmla="*/ 318 h 475"/>
                <a:gd name="T40" fmla="*/ 488 w 1403"/>
                <a:gd name="T41" fmla="*/ 310 h 475"/>
                <a:gd name="T42" fmla="*/ 511 w 1403"/>
                <a:gd name="T43" fmla="*/ 302 h 475"/>
                <a:gd name="T44" fmla="*/ 535 w 1403"/>
                <a:gd name="T45" fmla="*/ 294 h 475"/>
                <a:gd name="T46" fmla="*/ 558 w 1403"/>
                <a:gd name="T47" fmla="*/ 286 h 475"/>
                <a:gd name="T48" fmla="*/ 581 w 1403"/>
                <a:gd name="T49" fmla="*/ 278 h 475"/>
                <a:gd name="T50" fmla="*/ 605 w 1403"/>
                <a:gd name="T51" fmla="*/ 270 h 475"/>
                <a:gd name="T52" fmla="*/ 628 w 1403"/>
                <a:gd name="T53" fmla="*/ 262 h 475"/>
                <a:gd name="T54" fmla="*/ 652 w 1403"/>
                <a:gd name="T55" fmla="*/ 254 h 475"/>
                <a:gd name="T56" fmla="*/ 675 w 1403"/>
                <a:gd name="T57" fmla="*/ 246 h 475"/>
                <a:gd name="T58" fmla="*/ 699 w 1403"/>
                <a:gd name="T59" fmla="*/ 238 h 475"/>
                <a:gd name="T60" fmla="*/ 722 w 1403"/>
                <a:gd name="T61" fmla="*/ 230 h 475"/>
                <a:gd name="T62" fmla="*/ 746 w 1403"/>
                <a:gd name="T63" fmla="*/ 222 h 475"/>
                <a:gd name="T64" fmla="*/ 769 w 1403"/>
                <a:gd name="T65" fmla="*/ 214 h 475"/>
                <a:gd name="T66" fmla="*/ 793 w 1403"/>
                <a:gd name="T67" fmla="*/ 207 h 475"/>
                <a:gd name="T68" fmla="*/ 816 w 1403"/>
                <a:gd name="T69" fmla="*/ 199 h 475"/>
                <a:gd name="T70" fmla="*/ 840 w 1403"/>
                <a:gd name="T71" fmla="*/ 191 h 475"/>
                <a:gd name="T72" fmla="*/ 863 w 1403"/>
                <a:gd name="T73" fmla="*/ 183 h 475"/>
                <a:gd name="T74" fmla="*/ 886 w 1403"/>
                <a:gd name="T75" fmla="*/ 175 h 475"/>
                <a:gd name="T76" fmla="*/ 910 w 1403"/>
                <a:gd name="T77" fmla="*/ 167 h 475"/>
                <a:gd name="T78" fmla="*/ 933 w 1403"/>
                <a:gd name="T79" fmla="*/ 159 h 475"/>
                <a:gd name="T80" fmla="*/ 957 w 1403"/>
                <a:gd name="T81" fmla="*/ 151 h 475"/>
                <a:gd name="T82" fmla="*/ 980 w 1403"/>
                <a:gd name="T83" fmla="*/ 143 h 475"/>
                <a:gd name="T84" fmla="*/ 1004 w 1403"/>
                <a:gd name="T85" fmla="*/ 135 h 475"/>
                <a:gd name="T86" fmla="*/ 1027 w 1403"/>
                <a:gd name="T87" fmla="*/ 127 h 475"/>
                <a:gd name="T88" fmla="*/ 1051 w 1403"/>
                <a:gd name="T89" fmla="*/ 119 h 475"/>
                <a:gd name="T90" fmla="*/ 1074 w 1403"/>
                <a:gd name="T91" fmla="*/ 111 h 475"/>
                <a:gd name="T92" fmla="*/ 1098 w 1403"/>
                <a:gd name="T93" fmla="*/ 103 h 475"/>
                <a:gd name="T94" fmla="*/ 1121 w 1403"/>
                <a:gd name="T95" fmla="*/ 95 h 475"/>
                <a:gd name="T96" fmla="*/ 1144 w 1403"/>
                <a:gd name="T97" fmla="*/ 87 h 475"/>
                <a:gd name="T98" fmla="*/ 1168 w 1403"/>
                <a:gd name="T99" fmla="*/ 79 h 475"/>
                <a:gd name="T100" fmla="*/ 1191 w 1403"/>
                <a:gd name="T101" fmla="*/ 71 h 475"/>
                <a:gd name="T102" fmla="*/ 1215 w 1403"/>
                <a:gd name="T103" fmla="*/ 63 h 475"/>
                <a:gd name="T104" fmla="*/ 1238 w 1403"/>
                <a:gd name="T105" fmla="*/ 55 h 475"/>
                <a:gd name="T106" fmla="*/ 1262 w 1403"/>
                <a:gd name="T107" fmla="*/ 47 h 475"/>
                <a:gd name="T108" fmla="*/ 1285 w 1403"/>
                <a:gd name="T109" fmla="*/ 39 h 475"/>
                <a:gd name="T110" fmla="*/ 1309 w 1403"/>
                <a:gd name="T111" fmla="*/ 32 h 475"/>
                <a:gd name="T112" fmla="*/ 1332 w 1403"/>
                <a:gd name="T113" fmla="*/ 24 h 475"/>
                <a:gd name="T114" fmla="*/ 1356 w 1403"/>
                <a:gd name="T115" fmla="*/ 16 h 475"/>
                <a:gd name="T116" fmla="*/ 1379 w 1403"/>
                <a:gd name="T117" fmla="*/ 8 h 475"/>
                <a:gd name="T118" fmla="*/ 1403 w 140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475">
                  <a:moveTo>
                    <a:pt x="0" y="475"/>
                  </a:moveTo>
                  <a:lnTo>
                    <a:pt x="4" y="474"/>
                  </a:lnTo>
                  <a:lnTo>
                    <a:pt x="9" y="472"/>
                  </a:lnTo>
                  <a:lnTo>
                    <a:pt x="14" y="471"/>
                  </a:lnTo>
                  <a:lnTo>
                    <a:pt x="18" y="469"/>
                  </a:lnTo>
                  <a:lnTo>
                    <a:pt x="23" y="467"/>
                  </a:lnTo>
                  <a:lnTo>
                    <a:pt x="28" y="466"/>
                  </a:lnTo>
                  <a:lnTo>
                    <a:pt x="32" y="464"/>
                  </a:lnTo>
                  <a:lnTo>
                    <a:pt x="37" y="463"/>
                  </a:lnTo>
                  <a:lnTo>
                    <a:pt x="42" y="461"/>
                  </a:lnTo>
                  <a:lnTo>
                    <a:pt x="46" y="460"/>
                  </a:lnTo>
                  <a:lnTo>
                    <a:pt x="51" y="458"/>
                  </a:lnTo>
                  <a:lnTo>
                    <a:pt x="56" y="456"/>
                  </a:lnTo>
                  <a:lnTo>
                    <a:pt x="61" y="455"/>
                  </a:lnTo>
                  <a:lnTo>
                    <a:pt x="65" y="453"/>
                  </a:lnTo>
                  <a:lnTo>
                    <a:pt x="70" y="452"/>
                  </a:lnTo>
                  <a:lnTo>
                    <a:pt x="75" y="450"/>
                  </a:lnTo>
                  <a:lnTo>
                    <a:pt x="79" y="448"/>
                  </a:lnTo>
                  <a:lnTo>
                    <a:pt x="84" y="447"/>
                  </a:lnTo>
                  <a:lnTo>
                    <a:pt x="89" y="445"/>
                  </a:lnTo>
                  <a:lnTo>
                    <a:pt x="93" y="444"/>
                  </a:lnTo>
                  <a:lnTo>
                    <a:pt x="98" y="442"/>
                  </a:lnTo>
                  <a:lnTo>
                    <a:pt x="103" y="440"/>
                  </a:lnTo>
                  <a:lnTo>
                    <a:pt x="108" y="439"/>
                  </a:lnTo>
                  <a:lnTo>
                    <a:pt x="112" y="437"/>
                  </a:lnTo>
                  <a:lnTo>
                    <a:pt x="117" y="436"/>
                  </a:lnTo>
                  <a:lnTo>
                    <a:pt x="122" y="434"/>
                  </a:lnTo>
                  <a:lnTo>
                    <a:pt x="126" y="432"/>
                  </a:lnTo>
                  <a:lnTo>
                    <a:pt x="131" y="431"/>
                  </a:lnTo>
                  <a:lnTo>
                    <a:pt x="136" y="429"/>
                  </a:lnTo>
                  <a:lnTo>
                    <a:pt x="140" y="428"/>
                  </a:lnTo>
                  <a:lnTo>
                    <a:pt x="145" y="426"/>
                  </a:lnTo>
                  <a:lnTo>
                    <a:pt x="150" y="424"/>
                  </a:lnTo>
                  <a:lnTo>
                    <a:pt x="154" y="423"/>
                  </a:lnTo>
                  <a:lnTo>
                    <a:pt x="159" y="421"/>
                  </a:lnTo>
                  <a:lnTo>
                    <a:pt x="164" y="420"/>
                  </a:lnTo>
                  <a:lnTo>
                    <a:pt x="169" y="418"/>
                  </a:lnTo>
                  <a:lnTo>
                    <a:pt x="173" y="417"/>
                  </a:lnTo>
                  <a:lnTo>
                    <a:pt x="178" y="415"/>
                  </a:lnTo>
                  <a:lnTo>
                    <a:pt x="183" y="413"/>
                  </a:lnTo>
                  <a:lnTo>
                    <a:pt x="187" y="412"/>
                  </a:lnTo>
                  <a:lnTo>
                    <a:pt x="192" y="410"/>
                  </a:lnTo>
                  <a:lnTo>
                    <a:pt x="197" y="409"/>
                  </a:lnTo>
                  <a:lnTo>
                    <a:pt x="201" y="407"/>
                  </a:lnTo>
                  <a:lnTo>
                    <a:pt x="206" y="405"/>
                  </a:lnTo>
                  <a:lnTo>
                    <a:pt x="211" y="404"/>
                  </a:lnTo>
                  <a:lnTo>
                    <a:pt x="215" y="402"/>
                  </a:lnTo>
                  <a:lnTo>
                    <a:pt x="220" y="401"/>
                  </a:lnTo>
                  <a:lnTo>
                    <a:pt x="225" y="399"/>
                  </a:lnTo>
                  <a:lnTo>
                    <a:pt x="229" y="397"/>
                  </a:lnTo>
                  <a:lnTo>
                    <a:pt x="234" y="396"/>
                  </a:lnTo>
                  <a:lnTo>
                    <a:pt x="239" y="394"/>
                  </a:lnTo>
                  <a:lnTo>
                    <a:pt x="244" y="393"/>
                  </a:lnTo>
                  <a:lnTo>
                    <a:pt x="248" y="391"/>
                  </a:lnTo>
                  <a:lnTo>
                    <a:pt x="253" y="389"/>
                  </a:lnTo>
                  <a:lnTo>
                    <a:pt x="258" y="388"/>
                  </a:lnTo>
                  <a:lnTo>
                    <a:pt x="262" y="386"/>
                  </a:lnTo>
                  <a:lnTo>
                    <a:pt x="267" y="385"/>
                  </a:lnTo>
                  <a:lnTo>
                    <a:pt x="272" y="383"/>
                  </a:lnTo>
                  <a:lnTo>
                    <a:pt x="276" y="381"/>
                  </a:lnTo>
                  <a:lnTo>
                    <a:pt x="281" y="380"/>
                  </a:lnTo>
                  <a:lnTo>
                    <a:pt x="286" y="378"/>
                  </a:lnTo>
                  <a:lnTo>
                    <a:pt x="290" y="377"/>
                  </a:lnTo>
                  <a:lnTo>
                    <a:pt x="295" y="375"/>
                  </a:lnTo>
                  <a:lnTo>
                    <a:pt x="300" y="374"/>
                  </a:lnTo>
                  <a:lnTo>
                    <a:pt x="305" y="372"/>
                  </a:lnTo>
                  <a:lnTo>
                    <a:pt x="309" y="370"/>
                  </a:lnTo>
                  <a:lnTo>
                    <a:pt x="314" y="369"/>
                  </a:lnTo>
                  <a:lnTo>
                    <a:pt x="319" y="367"/>
                  </a:lnTo>
                  <a:lnTo>
                    <a:pt x="323" y="366"/>
                  </a:lnTo>
                  <a:lnTo>
                    <a:pt x="328" y="364"/>
                  </a:lnTo>
                  <a:lnTo>
                    <a:pt x="333" y="362"/>
                  </a:lnTo>
                  <a:lnTo>
                    <a:pt x="337" y="361"/>
                  </a:lnTo>
                  <a:lnTo>
                    <a:pt x="342" y="359"/>
                  </a:lnTo>
                  <a:lnTo>
                    <a:pt x="347" y="358"/>
                  </a:lnTo>
                  <a:lnTo>
                    <a:pt x="352" y="356"/>
                  </a:lnTo>
                  <a:lnTo>
                    <a:pt x="356" y="354"/>
                  </a:lnTo>
                  <a:lnTo>
                    <a:pt x="361" y="353"/>
                  </a:lnTo>
                  <a:lnTo>
                    <a:pt x="366" y="351"/>
                  </a:lnTo>
                  <a:lnTo>
                    <a:pt x="370" y="350"/>
                  </a:lnTo>
                  <a:lnTo>
                    <a:pt x="375" y="348"/>
                  </a:lnTo>
                  <a:lnTo>
                    <a:pt x="380" y="347"/>
                  </a:lnTo>
                  <a:lnTo>
                    <a:pt x="384" y="345"/>
                  </a:lnTo>
                  <a:lnTo>
                    <a:pt x="389" y="343"/>
                  </a:lnTo>
                  <a:lnTo>
                    <a:pt x="394" y="342"/>
                  </a:lnTo>
                  <a:lnTo>
                    <a:pt x="398" y="340"/>
                  </a:lnTo>
                  <a:lnTo>
                    <a:pt x="403" y="339"/>
                  </a:lnTo>
                  <a:lnTo>
                    <a:pt x="408" y="337"/>
                  </a:lnTo>
                  <a:lnTo>
                    <a:pt x="413" y="335"/>
                  </a:lnTo>
                  <a:lnTo>
                    <a:pt x="417" y="334"/>
                  </a:lnTo>
                  <a:lnTo>
                    <a:pt x="422" y="332"/>
                  </a:lnTo>
                  <a:lnTo>
                    <a:pt x="427" y="331"/>
                  </a:lnTo>
                  <a:lnTo>
                    <a:pt x="431" y="329"/>
                  </a:lnTo>
                  <a:lnTo>
                    <a:pt x="436" y="327"/>
                  </a:lnTo>
                  <a:lnTo>
                    <a:pt x="441" y="326"/>
                  </a:lnTo>
                  <a:lnTo>
                    <a:pt x="445" y="324"/>
                  </a:lnTo>
                  <a:lnTo>
                    <a:pt x="450" y="323"/>
                  </a:lnTo>
                  <a:lnTo>
                    <a:pt x="455" y="321"/>
                  </a:lnTo>
                  <a:lnTo>
                    <a:pt x="459" y="319"/>
                  </a:lnTo>
                  <a:lnTo>
                    <a:pt x="464" y="318"/>
                  </a:lnTo>
                  <a:lnTo>
                    <a:pt x="469" y="316"/>
                  </a:lnTo>
                  <a:lnTo>
                    <a:pt x="473" y="315"/>
                  </a:lnTo>
                  <a:lnTo>
                    <a:pt x="478" y="313"/>
                  </a:lnTo>
                  <a:lnTo>
                    <a:pt x="483" y="312"/>
                  </a:lnTo>
                  <a:lnTo>
                    <a:pt x="488" y="310"/>
                  </a:lnTo>
                  <a:lnTo>
                    <a:pt x="492" y="308"/>
                  </a:lnTo>
                  <a:lnTo>
                    <a:pt x="497" y="307"/>
                  </a:lnTo>
                  <a:lnTo>
                    <a:pt x="502" y="305"/>
                  </a:lnTo>
                  <a:lnTo>
                    <a:pt x="506" y="304"/>
                  </a:lnTo>
                  <a:lnTo>
                    <a:pt x="511" y="302"/>
                  </a:lnTo>
                  <a:lnTo>
                    <a:pt x="516" y="300"/>
                  </a:lnTo>
                  <a:lnTo>
                    <a:pt x="520" y="299"/>
                  </a:lnTo>
                  <a:lnTo>
                    <a:pt x="525" y="297"/>
                  </a:lnTo>
                  <a:lnTo>
                    <a:pt x="530" y="296"/>
                  </a:lnTo>
                  <a:lnTo>
                    <a:pt x="535" y="294"/>
                  </a:lnTo>
                  <a:lnTo>
                    <a:pt x="539" y="292"/>
                  </a:lnTo>
                  <a:lnTo>
                    <a:pt x="544" y="291"/>
                  </a:lnTo>
                  <a:lnTo>
                    <a:pt x="549" y="289"/>
                  </a:lnTo>
                  <a:lnTo>
                    <a:pt x="553" y="288"/>
                  </a:lnTo>
                  <a:lnTo>
                    <a:pt x="558" y="286"/>
                  </a:lnTo>
                  <a:lnTo>
                    <a:pt x="563" y="284"/>
                  </a:lnTo>
                  <a:lnTo>
                    <a:pt x="567" y="283"/>
                  </a:lnTo>
                  <a:lnTo>
                    <a:pt x="572" y="281"/>
                  </a:lnTo>
                  <a:lnTo>
                    <a:pt x="577" y="280"/>
                  </a:lnTo>
                  <a:lnTo>
                    <a:pt x="581" y="278"/>
                  </a:lnTo>
                  <a:lnTo>
                    <a:pt x="586" y="276"/>
                  </a:lnTo>
                  <a:lnTo>
                    <a:pt x="591" y="275"/>
                  </a:lnTo>
                  <a:lnTo>
                    <a:pt x="596" y="273"/>
                  </a:lnTo>
                  <a:lnTo>
                    <a:pt x="600" y="272"/>
                  </a:lnTo>
                  <a:lnTo>
                    <a:pt x="605" y="270"/>
                  </a:lnTo>
                  <a:lnTo>
                    <a:pt x="610" y="269"/>
                  </a:lnTo>
                  <a:lnTo>
                    <a:pt x="614" y="267"/>
                  </a:lnTo>
                  <a:lnTo>
                    <a:pt x="619" y="265"/>
                  </a:lnTo>
                  <a:lnTo>
                    <a:pt x="624" y="264"/>
                  </a:lnTo>
                  <a:lnTo>
                    <a:pt x="628" y="262"/>
                  </a:lnTo>
                  <a:lnTo>
                    <a:pt x="633" y="261"/>
                  </a:lnTo>
                  <a:lnTo>
                    <a:pt x="638" y="259"/>
                  </a:lnTo>
                  <a:lnTo>
                    <a:pt x="642" y="257"/>
                  </a:lnTo>
                  <a:lnTo>
                    <a:pt x="647" y="256"/>
                  </a:lnTo>
                  <a:lnTo>
                    <a:pt x="652" y="254"/>
                  </a:lnTo>
                  <a:lnTo>
                    <a:pt x="656" y="253"/>
                  </a:lnTo>
                  <a:lnTo>
                    <a:pt x="661" y="251"/>
                  </a:lnTo>
                  <a:lnTo>
                    <a:pt x="666" y="249"/>
                  </a:lnTo>
                  <a:lnTo>
                    <a:pt x="671" y="248"/>
                  </a:lnTo>
                  <a:lnTo>
                    <a:pt x="675" y="246"/>
                  </a:lnTo>
                  <a:lnTo>
                    <a:pt x="680" y="245"/>
                  </a:lnTo>
                  <a:lnTo>
                    <a:pt x="685" y="243"/>
                  </a:lnTo>
                  <a:lnTo>
                    <a:pt x="689" y="242"/>
                  </a:lnTo>
                  <a:lnTo>
                    <a:pt x="694" y="240"/>
                  </a:lnTo>
                  <a:lnTo>
                    <a:pt x="699" y="238"/>
                  </a:lnTo>
                  <a:lnTo>
                    <a:pt x="703" y="237"/>
                  </a:lnTo>
                  <a:lnTo>
                    <a:pt x="708" y="235"/>
                  </a:lnTo>
                  <a:lnTo>
                    <a:pt x="713" y="234"/>
                  </a:lnTo>
                  <a:lnTo>
                    <a:pt x="717" y="232"/>
                  </a:lnTo>
                  <a:lnTo>
                    <a:pt x="722" y="230"/>
                  </a:lnTo>
                  <a:lnTo>
                    <a:pt x="727" y="229"/>
                  </a:lnTo>
                  <a:lnTo>
                    <a:pt x="732" y="227"/>
                  </a:lnTo>
                  <a:lnTo>
                    <a:pt x="736" y="226"/>
                  </a:lnTo>
                  <a:lnTo>
                    <a:pt x="741" y="224"/>
                  </a:lnTo>
                  <a:lnTo>
                    <a:pt x="746" y="222"/>
                  </a:lnTo>
                  <a:lnTo>
                    <a:pt x="750" y="221"/>
                  </a:lnTo>
                  <a:lnTo>
                    <a:pt x="755" y="219"/>
                  </a:lnTo>
                  <a:lnTo>
                    <a:pt x="760" y="218"/>
                  </a:lnTo>
                  <a:lnTo>
                    <a:pt x="764" y="216"/>
                  </a:lnTo>
                  <a:lnTo>
                    <a:pt x="769" y="214"/>
                  </a:lnTo>
                  <a:lnTo>
                    <a:pt x="774" y="213"/>
                  </a:lnTo>
                  <a:lnTo>
                    <a:pt x="779" y="211"/>
                  </a:lnTo>
                  <a:lnTo>
                    <a:pt x="783" y="210"/>
                  </a:lnTo>
                  <a:lnTo>
                    <a:pt x="788" y="208"/>
                  </a:lnTo>
                  <a:lnTo>
                    <a:pt x="793" y="207"/>
                  </a:lnTo>
                  <a:lnTo>
                    <a:pt x="797" y="205"/>
                  </a:lnTo>
                  <a:lnTo>
                    <a:pt x="802" y="203"/>
                  </a:lnTo>
                  <a:lnTo>
                    <a:pt x="807" y="202"/>
                  </a:lnTo>
                  <a:lnTo>
                    <a:pt x="811" y="200"/>
                  </a:lnTo>
                  <a:lnTo>
                    <a:pt x="816" y="199"/>
                  </a:lnTo>
                  <a:lnTo>
                    <a:pt x="821" y="197"/>
                  </a:lnTo>
                  <a:lnTo>
                    <a:pt x="825" y="195"/>
                  </a:lnTo>
                  <a:lnTo>
                    <a:pt x="830" y="194"/>
                  </a:lnTo>
                  <a:lnTo>
                    <a:pt x="835" y="192"/>
                  </a:lnTo>
                  <a:lnTo>
                    <a:pt x="840" y="191"/>
                  </a:lnTo>
                  <a:lnTo>
                    <a:pt x="844" y="189"/>
                  </a:lnTo>
                  <a:lnTo>
                    <a:pt x="849" y="187"/>
                  </a:lnTo>
                  <a:lnTo>
                    <a:pt x="854" y="186"/>
                  </a:lnTo>
                  <a:lnTo>
                    <a:pt x="858" y="184"/>
                  </a:lnTo>
                  <a:lnTo>
                    <a:pt x="863" y="183"/>
                  </a:lnTo>
                  <a:lnTo>
                    <a:pt x="868" y="181"/>
                  </a:lnTo>
                  <a:lnTo>
                    <a:pt x="872" y="179"/>
                  </a:lnTo>
                  <a:lnTo>
                    <a:pt x="877" y="178"/>
                  </a:lnTo>
                  <a:lnTo>
                    <a:pt x="882" y="176"/>
                  </a:lnTo>
                  <a:lnTo>
                    <a:pt x="886" y="175"/>
                  </a:lnTo>
                  <a:lnTo>
                    <a:pt x="891" y="173"/>
                  </a:lnTo>
                  <a:lnTo>
                    <a:pt x="896" y="171"/>
                  </a:lnTo>
                  <a:lnTo>
                    <a:pt x="900" y="170"/>
                  </a:lnTo>
                  <a:lnTo>
                    <a:pt x="905" y="168"/>
                  </a:lnTo>
                  <a:lnTo>
                    <a:pt x="910" y="167"/>
                  </a:lnTo>
                  <a:lnTo>
                    <a:pt x="915" y="165"/>
                  </a:lnTo>
                  <a:lnTo>
                    <a:pt x="919" y="164"/>
                  </a:lnTo>
                  <a:lnTo>
                    <a:pt x="924" y="162"/>
                  </a:lnTo>
                  <a:lnTo>
                    <a:pt x="929" y="160"/>
                  </a:lnTo>
                  <a:lnTo>
                    <a:pt x="933" y="159"/>
                  </a:lnTo>
                  <a:lnTo>
                    <a:pt x="938" y="157"/>
                  </a:lnTo>
                  <a:lnTo>
                    <a:pt x="943" y="156"/>
                  </a:lnTo>
                  <a:lnTo>
                    <a:pt x="947" y="154"/>
                  </a:lnTo>
                  <a:lnTo>
                    <a:pt x="952" y="152"/>
                  </a:lnTo>
                  <a:lnTo>
                    <a:pt x="957" y="151"/>
                  </a:lnTo>
                  <a:lnTo>
                    <a:pt x="961" y="149"/>
                  </a:lnTo>
                  <a:lnTo>
                    <a:pt x="966" y="148"/>
                  </a:lnTo>
                  <a:lnTo>
                    <a:pt x="971" y="146"/>
                  </a:lnTo>
                  <a:lnTo>
                    <a:pt x="976" y="144"/>
                  </a:lnTo>
                  <a:lnTo>
                    <a:pt x="980" y="143"/>
                  </a:lnTo>
                  <a:lnTo>
                    <a:pt x="985" y="141"/>
                  </a:lnTo>
                  <a:lnTo>
                    <a:pt x="990" y="140"/>
                  </a:lnTo>
                  <a:lnTo>
                    <a:pt x="994" y="138"/>
                  </a:lnTo>
                  <a:lnTo>
                    <a:pt x="999" y="137"/>
                  </a:lnTo>
                  <a:lnTo>
                    <a:pt x="1004" y="135"/>
                  </a:lnTo>
                  <a:lnTo>
                    <a:pt x="1008" y="133"/>
                  </a:lnTo>
                  <a:lnTo>
                    <a:pt x="1013" y="132"/>
                  </a:lnTo>
                  <a:lnTo>
                    <a:pt x="1018" y="130"/>
                  </a:lnTo>
                  <a:lnTo>
                    <a:pt x="1023" y="129"/>
                  </a:lnTo>
                  <a:lnTo>
                    <a:pt x="1027" y="127"/>
                  </a:lnTo>
                  <a:lnTo>
                    <a:pt x="1032" y="125"/>
                  </a:lnTo>
                  <a:lnTo>
                    <a:pt x="1037" y="124"/>
                  </a:lnTo>
                  <a:lnTo>
                    <a:pt x="1041" y="122"/>
                  </a:lnTo>
                  <a:lnTo>
                    <a:pt x="1046" y="121"/>
                  </a:lnTo>
                  <a:lnTo>
                    <a:pt x="1051" y="119"/>
                  </a:lnTo>
                  <a:lnTo>
                    <a:pt x="1055" y="117"/>
                  </a:lnTo>
                  <a:lnTo>
                    <a:pt x="1060" y="116"/>
                  </a:lnTo>
                  <a:lnTo>
                    <a:pt x="1065" y="114"/>
                  </a:lnTo>
                  <a:lnTo>
                    <a:pt x="1069" y="113"/>
                  </a:lnTo>
                  <a:lnTo>
                    <a:pt x="1074" y="111"/>
                  </a:lnTo>
                  <a:lnTo>
                    <a:pt x="1079" y="109"/>
                  </a:lnTo>
                  <a:lnTo>
                    <a:pt x="1084" y="108"/>
                  </a:lnTo>
                  <a:lnTo>
                    <a:pt x="1088" y="106"/>
                  </a:lnTo>
                  <a:lnTo>
                    <a:pt x="1093" y="105"/>
                  </a:lnTo>
                  <a:lnTo>
                    <a:pt x="1098" y="103"/>
                  </a:lnTo>
                  <a:lnTo>
                    <a:pt x="1102" y="101"/>
                  </a:lnTo>
                  <a:lnTo>
                    <a:pt x="1107" y="100"/>
                  </a:lnTo>
                  <a:lnTo>
                    <a:pt x="1112" y="98"/>
                  </a:lnTo>
                  <a:lnTo>
                    <a:pt x="1116" y="97"/>
                  </a:lnTo>
                  <a:lnTo>
                    <a:pt x="1121" y="95"/>
                  </a:lnTo>
                  <a:lnTo>
                    <a:pt x="1126" y="94"/>
                  </a:lnTo>
                  <a:lnTo>
                    <a:pt x="1130" y="92"/>
                  </a:lnTo>
                  <a:lnTo>
                    <a:pt x="1135" y="90"/>
                  </a:lnTo>
                  <a:lnTo>
                    <a:pt x="1140" y="89"/>
                  </a:lnTo>
                  <a:lnTo>
                    <a:pt x="1144" y="87"/>
                  </a:lnTo>
                  <a:lnTo>
                    <a:pt x="1149" y="86"/>
                  </a:lnTo>
                  <a:lnTo>
                    <a:pt x="1154" y="84"/>
                  </a:lnTo>
                  <a:lnTo>
                    <a:pt x="1159" y="82"/>
                  </a:lnTo>
                  <a:lnTo>
                    <a:pt x="1163" y="81"/>
                  </a:lnTo>
                  <a:lnTo>
                    <a:pt x="1168" y="79"/>
                  </a:lnTo>
                  <a:lnTo>
                    <a:pt x="1173" y="78"/>
                  </a:lnTo>
                  <a:lnTo>
                    <a:pt x="1177" y="76"/>
                  </a:lnTo>
                  <a:lnTo>
                    <a:pt x="1182" y="74"/>
                  </a:lnTo>
                  <a:lnTo>
                    <a:pt x="1187" y="73"/>
                  </a:lnTo>
                  <a:lnTo>
                    <a:pt x="1191" y="71"/>
                  </a:lnTo>
                  <a:lnTo>
                    <a:pt x="1196" y="70"/>
                  </a:lnTo>
                  <a:lnTo>
                    <a:pt x="1201" y="68"/>
                  </a:lnTo>
                  <a:lnTo>
                    <a:pt x="1205" y="66"/>
                  </a:lnTo>
                  <a:lnTo>
                    <a:pt x="1210" y="65"/>
                  </a:lnTo>
                  <a:lnTo>
                    <a:pt x="1215" y="63"/>
                  </a:lnTo>
                  <a:lnTo>
                    <a:pt x="1220" y="62"/>
                  </a:lnTo>
                  <a:lnTo>
                    <a:pt x="1224" y="60"/>
                  </a:lnTo>
                  <a:lnTo>
                    <a:pt x="1229" y="59"/>
                  </a:lnTo>
                  <a:lnTo>
                    <a:pt x="1234" y="57"/>
                  </a:lnTo>
                  <a:lnTo>
                    <a:pt x="1238" y="55"/>
                  </a:lnTo>
                  <a:lnTo>
                    <a:pt x="1243" y="54"/>
                  </a:lnTo>
                  <a:lnTo>
                    <a:pt x="1248" y="52"/>
                  </a:lnTo>
                  <a:lnTo>
                    <a:pt x="1252" y="51"/>
                  </a:lnTo>
                  <a:lnTo>
                    <a:pt x="1257" y="49"/>
                  </a:lnTo>
                  <a:lnTo>
                    <a:pt x="1262" y="47"/>
                  </a:lnTo>
                  <a:lnTo>
                    <a:pt x="1267" y="46"/>
                  </a:lnTo>
                  <a:lnTo>
                    <a:pt x="1271" y="44"/>
                  </a:lnTo>
                  <a:lnTo>
                    <a:pt x="1276" y="43"/>
                  </a:lnTo>
                  <a:lnTo>
                    <a:pt x="1281" y="41"/>
                  </a:lnTo>
                  <a:lnTo>
                    <a:pt x="1285" y="39"/>
                  </a:lnTo>
                  <a:lnTo>
                    <a:pt x="1290" y="38"/>
                  </a:lnTo>
                  <a:lnTo>
                    <a:pt x="1295" y="36"/>
                  </a:lnTo>
                  <a:lnTo>
                    <a:pt x="1299" y="35"/>
                  </a:lnTo>
                  <a:lnTo>
                    <a:pt x="1304" y="33"/>
                  </a:lnTo>
                  <a:lnTo>
                    <a:pt x="1309" y="32"/>
                  </a:lnTo>
                  <a:lnTo>
                    <a:pt x="1313" y="30"/>
                  </a:lnTo>
                  <a:lnTo>
                    <a:pt x="1318" y="28"/>
                  </a:lnTo>
                  <a:lnTo>
                    <a:pt x="1323" y="27"/>
                  </a:lnTo>
                  <a:lnTo>
                    <a:pt x="1327" y="25"/>
                  </a:lnTo>
                  <a:lnTo>
                    <a:pt x="1332" y="24"/>
                  </a:lnTo>
                  <a:lnTo>
                    <a:pt x="1337" y="22"/>
                  </a:lnTo>
                  <a:lnTo>
                    <a:pt x="1342" y="20"/>
                  </a:lnTo>
                  <a:lnTo>
                    <a:pt x="1346" y="19"/>
                  </a:lnTo>
                  <a:lnTo>
                    <a:pt x="1351" y="17"/>
                  </a:lnTo>
                  <a:lnTo>
                    <a:pt x="1356" y="16"/>
                  </a:lnTo>
                  <a:lnTo>
                    <a:pt x="1360" y="14"/>
                  </a:lnTo>
                  <a:lnTo>
                    <a:pt x="1365" y="12"/>
                  </a:lnTo>
                  <a:lnTo>
                    <a:pt x="1370" y="11"/>
                  </a:lnTo>
                  <a:lnTo>
                    <a:pt x="1374" y="9"/>
                  </a:lnTo>
                  <a:lnTo>
                    <a:pt x="1379" y="8"/>
                  </a:lnTo>
                  <a:lnTo>
                    <a:pt x="1384" y="6"/>
                  </a:lnTo>
                  <a:lnTo>
                    <a:pt x="1388" y="4"/>
                  </a:lnTo>
                  <a:lnTo>
                    <a:pt x="1393" y="3"/>
                  </a:lnTo>
                  <a:lnTo>
                    <a:pt x="1398" y="1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7"/>
            <p:cNvSpPr>
              <a:spLocks/>
            </p:cNvSpPr>
            <p:nvPr/>
          </p:nvSpPr>
          <p:spPr bwMode="auto">
            <a:xfrm>
              <a:off x="642" y="798"/>
              <a:ext cx="4898" cy="2591"/>
            </a:xfrm>
            <a:custGeom>
              <a:avLst/>
              <a:gdLst>
                <a:gd name="T0" fmla="*/ 18 w 1403"/>
                <a:gd name="T1" fmla="*/ 732 h 742"/>
                <a:gd name="T2" fmla="*/ 42 w 1403"/>
                <a:gd name="T3" fmla="*/ 720 h 742"/>
                <a:gd name="T4" fmla="*/ 65 w 1403"/>
                <a:gd name="T5" fmla="*/ 708 h 742"/>
                <a:gd name="T6" fmla="*/ 89 w 1403"/>
                <a:gd name="T7" fmla="*/ 695 h 742"/>
                <a:gd name="T8" fmla="*/ 112 w 1403"/>
                <a:gd name="T9" fmla="*/ 683 h 742"/>
                <a:gd name="T10" fmla="*/ 136 w 1403"/>
                <a:gd name="T11" fmla="*/ 670 h 742"/>
                <a:gd name="T12" fmla="*/ 159 w 1403"/>
                <a:gd name="T13" fmla="*/ 658 h 742"/>
                <a:gd name="T14" fmla="*/ 183 w 1403"/>
                <a:gd name="T15" fmla="*/ 646 h 742"/>
                <a:gd name="T16" fmla="*/ 206 w 1403"/>
                <a:gd name="T17" fmla="*/ 633 h 742"/>
                <a:gd name="T18" fmla="*/ 229 w 1403"/>
                <a:gd name="T19" fmla="*/ 621 h 742"/>
                <a:gd name="T20" fmla="*/ 253 w 1403"/>
                <a:gd name="T21" fmla="*/ 608 h 742"/>
                <a:gd name="T22" fmla="*/ 276 w 1403"/>
                <a:gd name="T23" fmla="*/ 596 h 742"/>
                <a:gd name="T24" fmla="*/ 300 w 1403"/>
                <a:gd name="T25" fmla="*/ 583 h 742"/>
                <a:gd name="T26" fmla="*/ 323 w 1403"/>
                <a:gd name="T27" fmla="*/ 571 h 742"/>
                <a:gd name="T28" fmla="*/ 347 w 1403"/>
                <a:gd name="T29" fmla="*/ 559 h 742"/>
                <a:gd name="T30" fmla="*/ 370 w 1403"/>
                <a:gd name="T31" fmla="*/ 546 h 742"/>
                <a:gd name="T32" fmla="*/ 394 w 1403"/>
                <a:gd name="T33" fmla="*/ 534 h 742"/>
                <a:gd name="T34" fmla="*/ 417 w 1403"/>
                <a:gd name="T35" fmla="*/ 521 h 742"/>
                <a:gd name="T36" fmla="*/ 441 w 1403"/>
                <a:gd name="T37" fmla="*/ 509 h 742"/>
                <a:gd name="T38" fmla="*/ 464 w 1403"/>
                <a:gd name="T39" fmla="*/ 497 h 742"/>
                <a:gd name="T40" fmla="*/ 488 w 1403"/>
                <a:gd name="T41" fmla="*/ 484 h 742"/>
                <a:gd name="T42" fmla="*/ 511 w 1403"/>
                <a:gd name="T43" fmla="*/ 472 h 742"/>
                <a:gd name="T44" fmla="*/ 535 w 1403"/>
                <a:gd name="T45" fmla="*/ 459 h 742"/>
                <a:gd name="T46" fmla="*/ 558 w 1403"/>
                <a:gd name="T47" fmla="*/ 447 h 742"/>
                <a:gd name="T48" fmla="*/ 581 w 1403"/>
                <a:gd name="T49" fmla="*/ 435 h 742"/>
                <a:gd name="T50" fmla="*/ 605 w 1403"/>
                <a:gd name="T51" fmla="*/ 422 h 742"/>
                <a:gd name="T52" fmla="*/ 628 w 1403"/>
                <a:gd name="T53" fmla="*/ 410 h 742"/>
                <a:gd name="T54" fmla="*/ 652 w 1403"/>
                <a:gd name="T55" fmla="*/ 397 h 742"/>
                <a:gd name="T56" fmla="*/ 675 w 1403"/>
                <a:gd name="T57" fmla="*/ 385 h 742"/>
                <a:gd name="T58" fmla="*/ 699 w 1403"/>
                <a:gd name="T59" fmla="*/ 373 h 742"/>
                <a:gd name="T60" fmla="*/ 722 w 1403"/>
                <a:gd name="T61" fmla="*/ 360 h 742"/>
                <a:gd name="T62" fmla="*/ 746 w 1403"/>
                <a:gd name="T63" fmla="*/ 348 h 742"/>
                <a:gd name="T64" fmla="*/ 769 w 1403"/>
                <a:gd name="T65" fmla="*/ 335 h 742"/>
                <a:gd name="T66" fmla="*/ 793 w 1403"/>
                <a:gd name="T67" fmla="*/ 323 h 742"/>
                <a:gd name="T68" fmla="*/ 816 w 1403"/>
                <a:gd name="T69" fmla="*/ 311 h 742"/>
                <a:gd name="T70" fmla="*/ 840 w 1403"/>
                <a:gd name="T71" fmla="*/ 298 h 742"/>
                <a:gd name="T72" fmla="*/ 863 w 1403"/>
                <a:gd name="T73" fmla="*/ 286 h 742"/>
                <a:gd name="T74" fmla="*/ 886 w 1403"/>
                <a:gd name="T75" fmla="*/ 273 h 742"/>
                <a:gd name="T76" fmla="*/ 910 w 1403"/>
                <a:gd name="T77" fmla="*/ 261 h 742"/>
                <a:gd name="T78" fmla="*/ 933 w 1403"/>
                <a:gd name="T79" fmla="*/ 249 h 742"/>
                <a:gd name="T80" fmla="*/ 957 w 1403"/>
                <a:gd name="T81" fmla="*/ 236 h 742"/>
                <a:gd name="T82" fmla="*/ 980 w 1403"/>
                <a:gd name="T83" fmla="*/ 224 h 742"/>
                <a:gd name="T84" fmla="*/ 1004 w 1403"/>
                <a:gd name="T85" fmla="*/ 211 h 742"/>
                <a:gd name="T86" fmla="*/ 1027 w 1403"/>
                <a:gd name="T87" fmla="*/ 199 h 742"/>
                <a:gd name="T88" fmla="*/ 1051 w 1403"/>
                <a:gd name="T89" fmla="*/ 186 h 742"/>
                <a:gd name="T90" fmla="*/ 1074 w 1403"/>
                <a:gd name="T91" fmla="*/ 174 h 742"/>
                <a:gd name="T92" fmla="*/ 1098 w 1403"/>
                <a:gd name="T93" fmla="*/ 162 h 742"/>
                <a:gd name="T94" fmla="*/ 1121 w 1403"/>
                <a:gd name="T95" fmla="*/ 149 h 742"/>
                <a:gd name="T96" fmla="*/ 1144 w 1403"/>
                <a:gd name="T97" fmla="*/ 137 h 742"/>
                <a:gd name="T98" fmla="*/ 1168 w 1403"/>
                <a:gd name="T99" fmla="*/ 124 h 742"/>
                <a:gd name="T100" fmla="*/ 1191 w 1403"/>
                <a:gd name="T101" fmla="*/ 112 h 742"/>
                <a:gd name="T102" fmla="*/ 1215 w 1403"/>
                <a:gd name="T103" fmla="*/ 100 h 742"/>
                <a:gd name="T104" fmla="*/ 1238 w 1403"/>
                <a:gd name="T105" fmla="*/ 87 h 742"/>
                <a:gd name="T106" fmla="*/ 1262 w 1403"/>
                <a:gd name="T107" fmla="*/ 75 h 742"/>
                <a:gd name="T108" fmla="*/ 1285 w 1403"/>
                <a:gd name="T109" fmla="*/ 62 h 742"/>
                <a:gd name="T110" fmla="*/ 1309 w 1403"/>
                <a:gd name="T111" fmla="*/ 50 h 742"/>
                <a:gd name="T112" fmla="*/ 1332 w 1403"/>
                <a:gd name="T113" fmla="*/ 38 h 742"/>
                <a:gd name="T114" fmla="*/ 1356 w 1403"/>
                <a:gd name="T115" fmla="*/ 25 h 742"/>
                <a:gd name="T116" fmla="*/ 1379 w 1403"/>
                <a:gd name="T117" fmla="*/ 13 h 742"/>
                <a:gd name="T118" fmla="*/ 1403 w 1403"/>
                <a:gd name="T11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742">
                  <a:moveTo>
                    <a:pt x="0" y="742"/>
                  </a:moveTo>
                  <a:lnTo>
                    <a:pt x="4" y="740"/>
                  </a:lnTo>
                  <a:lnTo>
                    <a:pt x="9" y="737"/>
                  </a:lnTo>
                  <a:lnTo>
                    <a:pt x="14" y="735"/>
                  </a:lnTo>
                  <a:lnTo>
                    <a:pt x="18" y="732"/>
                  </a:lnTo>
                  <a:lnTo>
                    <a:pt x="23" y="730"/>
                  </a:lnTo>
                  <a:lnTo>
                    <a:pt x="28" y="727"/>
                  </a:lnTo>
                  <a:lnTo>
                    <a:pt x="32" y="725"/>
                  </a:lnTo>
                  <a:lnTo>
                    <a:pt x="37" y="722"/>
                  </a:lnTo>
                  <a:lnTo>
                    <a:pt x="42" y="720"/>
                  </a:lnTo>
                  <a:lnTo>
                    <a:pt x="46" y="718"/>
                  </a:lnTo>
                  <a:lnTo>
                    <a:pt x="51" y="715"/>
                  </a:lnTo>
                  <a:lnTo>
                    <a:pt x="56" y="713"/>
                  </a:lnTo>
                  <a:lnTo>
                    <a:pt x="61" y="710"/>
                  </a:lnTo>
                  <a:lnTo>
                    <a:pt x="65" y="708"/>
                  </a:lnTo>
                  <a:lnTo>
                    <a:pt x="70" y="705"/>
                  </a:lnTo>
                  <a:lnTo>
                    <a:pt x="75" y="703"/>
                  </a:lnTo>
                  <a:lnTo>
                    <a:pt x="79" y="700"/>
                  </a:lnTo>
                  <a:lnTo>
                    <a:pt x="84" y="698"/>
                  </a:lnTo>
                  <a:lnTo>
                    <a:pt x="89" y="695"/>
                  </a:lnTo>
                  <a:lnTo>
                    <a:pt x="93" y="693"/>
                  </a:lnTo>
                  <a:lnTo>
                    <a:pt x="98" y="690"/>
                  </a:lnTo>
                  <a:lnTo>
                    <a:pt x="103" y="688"/>
                  </a:lnTo>
                  <a:lnTo>
                    <a:pt x="108" y="685"/>
                  </a:lnTo>
                  <a:lnTo>
                    <a:pt x="112" y="683"/>
                  </a:lnTo>
                  <a:lnTo>
                    <a:pt x="117" y="680"/>
                  </a:lnTo>
                  <a:lnTo>
                    <a:pt x="122" y="678"/>
                  </a:lnTo>
                  <a:lnTo>
                    <a:pt x="126" y="675"/>
                  </a:lnTo>
                  <a:lnTo>
                    <a:pt x="131" y="673"/>
                  </a:lnTo>
                  <a:lnTo>
                    <a:pt x="136" y="670"/>
                  </a:lnTo>
                  <a:lnTo>
                    <a:pt x="140" y="668"/>
                  </a:lnTo>
                  <a:lnTo>
                    <a:pt x="145" y="665"/>
                  </a:lnTo>
                  <a:lnTo>
                    <a:pt x="150" y="663"/>
                  </a:lnTo>
                  <a:lnTo>
                    <a:pt x="154" y="660"/>
                  </a:lnTo>
                  <a:lnTo>
                    <a:pt x="159" y="658"/>
                  </a:lnTo>
                  <a:lnTo>
                    <a:pt x="164" y="655"/>
                  </a:lnTo>
                  <a:lnTo>
                    <a:pt x="169" y="653"/>
                  </a:lnTo>
                  <a:lnTo>
                    <a:pt x="173" y="650"/>
                  </a:lnTo>
                  <a:lnTo>
                    <a:pt x="178" y="648"/>
                  </a:lnTo>
                  <a:lnTo>
                    <a:pt x="183" y="646"/>
                  </a:lnTo>
                  <a:lnTo>
                    <a:pt x="187" y="643"/>
                  </a:lnTo>
                  <a:lnTo>
                    <a:pt x="192" y="641"/>
                  </a:lnTo>
                  <a:lnTo>
                    <a:pt x="197" y="638"/>
                  </a:lnTo>
                  <a:lnTo>
                    <a:pt x="201" y="636"/>
                  </a:lnTo>
                  <a:lnTo>
                    <a:pt x="206" y="633"/>
                  </a:lnTo>
                  <a:lnTo>
                    <a:pt x="211" y="631"/>
                  </a:lnTo>
                  <a:lnTo>
                    <a:pt x="215" y="628"/>
                  </a:lnTo>
                  <a:lnTo>
                    <a:pt x="220" y="626"/>
                  </a:lnTo>
                  <a:lnTo>
                    <a:pt x="225" y="623"/>
                  </a:lnTo>
                  <a:lnTo>
                    <a:pt x="229" y="621"/>
                  </a:lnTo>
                  <a:lnTo>
                    <a:pt x="234" y="618"/>
                  </a:lnTo>
                  <a:lnTo>
                    <a:pt x="239" y="616"/>
                  </a:lnTo>
                  <a:lnTo>
                    <a:pt x="244" y="613"/>
                  </a:lnTo>
                  <a:lnTo>
                    <a:pt x="248" y="611"/>
                  </a:lnTo>
                  <a:lnTo>
                    <a:pt x="253" y="608"/>
                  </a:lnTo>
                  <a:lnTo>
                    <a:pt x="258" y="606"/>
                  </a:lnTo>
                  <a:lnTo>
                    <a:pt x="262" y="603"/>
                  </a:lnTo>
                  <a:lnTo>
                    <a:pt x="267" y="601"/>
                  </a:lnTo>
                  <a:lnTo>
                    <a:pt x="272" y="598"/>
                  </a:lnTo>
                  <a:lnTo>
                    <a:pt x="276" y="596"/>
                  </a:lnTo>
                  <a:lnTo>
                    <a:pt x="281" y="593"/>
                  </a:lnTo>
                  <a:lnTo>
                    <a:pt x="286" y="591"/>
                  </a:lnTo>
                  <a:lnTo>
                    <a:pt x="290" y="588"/>
                  </a:lnTo>
                  <a:lnTo>
                    <a:pt x="295" y="586"/>
                  </a:lnTo>
                  <a:lnTo>
                    <a:pt x="300" y="583"/>
                  </a:lnTo>
                  <a:lnTo>
                    <a:pt x="305" y="581"/>
                  </a:lnTo>
                  <a:lnTo>
                    <a:pt x="309" y="579"/>
                  </a:lnTo>
                  <a:lnTo>
                    <a:pt x="314" y="576"/>
                  </a:lnTo>
                  <a:lnTo>
                    <a:pt x="319" y="574"/>
                  </a:lnTo>
                  <a:lnTo>
                    <a:pt x="323" y="571"/>
                  </a:lnTo>
                  <a:lnTo>
                    <a:pt x="328" y="569"/>
                  </a:lnTo>
                  <a:lnTo>
                    <a:pt x="333" y="566"/>
                  </a:lnTo>
                  <a:lnTo>
                    <a:pt x="337" y="564"/>
                  </a:lnTo>
                  <a:lnTo>
                    <a:pt x="342" y="561"/>
                  </a:lnTo>
                  <a:lnTo>
                    <a:pt x="347" y="559"/>
                  </a:lnTo>
                  <a:lnTo>
                    <a:pt x="352" y="556"/>
                  </a:lnTo>
                  <a:lnTo>
                    <a:pt x="356" y="554"/>
                  </a:lnTo>
                  <a:lnTo>
                    <a:pt x="361" y="551"/>
                  </a:lnTo>
                  <a:lnTo>
                    <a:pt x="366" y="549"/>
                  </a:lnTo>
                  <a:lnTo>
                    <a:pt x="370" y="546"/>
                  </a:lnTo>
                  <a:lnTo>
                    <a:pt x="375" y="544"/>
                  </a:lnTo>
                  <a:lnTo>
                    <a:pt x="380" y="541"/>
                  </a:lnTo>
                  <a:lnTo>
                    <a:pt x="384" y="539"/>
                  </a:lnTo>
                  <a:lnTo>
                    <a:pt x="389" y="536"/>
                  </a:lnTo>
                  <a:lnTo>
                    <a:pt x="394" y="534"/>
                  </a:lnTo>
                  <a:lnTo>
                    <a:pt x="398" y="531"/>
                  </a:lnTo>
                  <a:lnTo>
                    <a:pt x="403" y="529"/>
                  </a:lnTo>
                  <a:lnTo>
                    <a:pt x="408" y="526"/>
                  </a:lnTo>
                  <a:lnTo>
                    <a:pt x="413" y="524"/>
                  </a:lnTo>
                  <a:lnTo>
                    <a:pt x="417" y="521"/>
                  </a:lnTo>
                  <a:lnTo>
                    <a:pt x="422" y="519"/>
                  </a:lnTo>
                  <a:lnTo>
                    <a:pt x="427" y="516"/>
                  </a:lnTo>
                  <a:lnTo>
                    <a:pt x="431" y="514"/>
                  </a:lnTo>
                  <a:lnTo>
                    <a:pt x="436" y="512"/>
                  </a:lnTo>
                  <a:lnTo>
                    <a:pt x="441" y="509"/>
                  </a:lnTo>
                  <a:lnTo>
                    <a:pt x="445" y="507"/>
                  </a:lnTo>
                  <a:lnTo>
                    <a:pt x="450" y="504"/>
                  </a:lnTo>
                  <a:lnTo>
                    <a:pt x="455" y="502"/>
                  </a:lnTo>
                  <a:lnTo>
                    <a:pt x="459" y="499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3" y="492"/>
                  </a:lnTo>
                  <a:lnTo>
                    <a:pt x="478" y="489"/>
                  </a:lnTo>
                  <a:lnTo>
                    <a:pt x="483" y="487"/>
                  </a:lnTo>
                  <a:lnTo>
                    <a:pt x="488" y="484"/>
                  </a:lnTo>
                  <a:lnTo>
                    <a:pt x="492" y="482"/>
                  </a:lnTo>
                  <a:lnTo>
                    <a:pt x="497" y="479"/>
                  </a:lnTo>
                  <a:lnTo>
                    <a:pt x="502" y="477"/>
                  </a:lnTo>
                  <a:lnTo>
                    <a:pt x="506" y="474"/>
                  </a:lnTo>
                  <a:lnTo>
                    <a:pt x="511" y="472"/>
                  </a:lnTo>
                  <a:lnTo>
                    <a:pt x="516" y="469"/>
                  </a:lnTo>
                  <a:lnTo>
                    <a:pt x="520" y="467"/>
                  </a:lnTo>
                  <a:lnTo>
                    <a:pt x="525" y="464"/>
                  </a:lnTo>
                  <a:lnTo>
                    <a:pt x="530" y="462"/>
                  </a:lnTo>
                  <a:lnTo>
                    <a:pt x="535" y="459"/>
                  </a:lnTo>
                  <a:lnTo>
                    <a:pt x="539" y="457"/>
                  </a:lnTo>
                  <a:lnTo>
                    <a:pt x="544" y="454"/>
                  </a:lnTo>
                  <a:lnTo>
                    <a:pt x="549" y="452"/>
                  </a:lnTo>
                  <a:lnTo>
                    <a:pt x="553" y="449"/>
                  </a:lnTo>
                  <a:lnTo>
                    <a:pt x="558" y="447"/>
                  </a:lnTo>
                  <a:lnTo>
                    <a:pt x="563" y="445"/>
                  </a:lnTo>
                  <a:lnTo>
                    <a:pt x="567" y="442"/>
                  </a:lnTo>
                  <a:lnTo>
                    <a:pt x="572" y="440"/>
                  </a:lnTo>
                  <a:lnTo>
                    <a:pt x="577" y="437"/>
                  </a:lnTo>
                  <a:lnTo>
                    <a:pt x="581" y="435"/>
                  </a:lnTo>
                  <a:lnTo>
                    <a:pt x="586" y="432"/>
                  </a:lnTo>
                  <a:lnTo>
                    <a:pt x="591" y="430"/>
                  </a:lnTo>
                  <a:lnTo>
                    <a:pt x="596" y="427"/>
                  </a:lnTo>
                  <a:lnTo>
                    <a:pt x="600" y="425"/>
                  </a:lnTo>
                  <a:lnTo>
                    <a:pt x="605" y="422"/>
                  </a:lnTo>
                  <a:lnTo>
                    <a:pt x="610" y="420"/>
                  </a:lnTo>
                  <a:lnTo>
                    <a:pt x="614" y="417"/>
                  </a:lnTo>
                  <a:lnTo>
                    <a:pt x="619" y="415"/>
                  </a:lnTo>
                  <a:lnTo>
                    <a:pt x="624" y="412"/>
                  </a:lnTo>
                  <a:lnTo>
                    <a:pt x="628" y="410"/>
                  </a:lnTo>
                  <a:lnTo>
                    <a:pt x="633" y="407"/>
                  </a:lnTo>
                  <a:lnTo>
                    <a:pt x="638" y="405"/>
                  </a:lnTo>
                  <a:lnTo>
                    <a:pt x="642" y="402"/>
                  </a:lnTo>
                  <a:lnTo>
                    <a:pt x="647" y="400"/>
                  </a:lnTo>
                  <a:lnTo>
                    <a:pt x="652" y="397"/>
                  </a:lnTo>
                  <a:lnTo>
                    <a:pt x="656" y="395"/>
                  </a:lnTo>
                  <a:lnTo>
                    <a:pt x="661" y="392"/>
                  </a:lnTo>
                  <a:lnTo>
                    <a:pt x="666" y="390"/>
                  </a:lnTo>
                  <a:lnTo>
                    <a:pt x="671" y="387"/>
                  </a:lnTo>
                  <a:lnTo>
                    <a:pt x="675" y="385"/>
                  </a:lnTo>
                  <a:lnTo>
                    <a:pt x="680" y="382"/>
                  </a:lnTo>
                  <a:lnTo>
                    <a:pt x="685" y="380"/>
                  </a:lnTo>
                  <a:lnTo>
                    <a:pt x="689" y="378"/>
                  </a:lnTo>
                  <a:lnTo>
                    <a:pt x="694" y="375"/>
                  </a:lnTo>
                  <a:lnTo>
                    <a:pt x="699" y="373"/>
                  </a:lnTo>
                  <a:lnTo>
                    <a:pt x="703" y="370"/>
                  </a:lnTo>
                  <a:lnTo>
                    <a:pt x="708" y="368"/>
                  </a:lnTo>
                  <a:lnTo>
                    <a:pt x="713" y="365"/>
                  </a:lnTo>
                  <a:lnTo>
                    <a:pt x="717" y="363"/>
                  </a:lnTo>
                  <a:lnTo>
                    <a:pt x="722" y="360"/>
                  </a:lnTo>
                  <a:lnTo>
                    <a:pt x="727" y="358"/>
                  </a:lnTo>
                  <a:lnTo>
                    <a:pt x="732" y="355"/>
                  </a:lnTo>
                  <a:lnTo>
                    <a:pt x="736" y="353"/>
                  </a:lnTo>
                  <a:lnTo>
                    <a:pt x="741" y="350"/>
                  </a:lnTo>
                  <a:lnTo>
                    <a:pt x="746" y="348"/>
                  </a:lnTo>
                  <a:lnTo>
                    <a:pt x="750" y="345"/>
                  </a:lnTo>
                  <a:lnTo>
                    <a:pt x="755" y="343"/>
                  </a:lnTo>
                  <a:lnTo>
                    <a:pt x="760" y="340"/>
                  </a:lnTo>
                  <a:lnTo>
                    <a:pt x="764" y="338"/>
                  </a:lnTo>
                  <a:lnTo>
                    <a:pt x="769" y="335"/>
                  </a:lnTo>
                  <a:lnTo>
                    <a:pt x="774" y="333"/>
                  </a:lnTo>
                  <a:lnTo>
                    <a:pt x="779" y="330"/>
                  </a:lnTo>
                  <a:lnTo>
                    <a:pt x="783" y="328"/>
                  </a:lnTo>
                  <a:lnTo>
                    <a:pt x="788" y="325"/>
                  </a:lnTo>
                  <a:lnTo>
                    <a:pt x="793" y="323"/>
                  </a:lnTo>
                  <a:lnTo>
                    <a:pt x="797" y="320"/>
                  </a:lnTo>
                  <a:lnTo>
                    <a:pt x="802" y="318"/>
                  </a:lnTo>
                  <a:lnTo>
                    <a:pt x="807" y="315"/>
                  </a:lnTo>
                  <a:lnTo>
                    <a:pt x="811" y="313"/>
                  </a:lnTo>
                  <a:lnTo>
                    <a:pt x="816" y="311"/>
                  </a:lnTo>
                  <a:lnTo>
                    <a:pt x="821" y="308"/>
                  </a:lnTo>
                  <a:lnTo>
                    <a:pt x="825" y="306"/>
                  </a:lnTo>
                  <a:lnTo>
                    <a:pt x="830" y="303"/>
                  </a:lnTo>
                  <a:lnTo>
                    <a:pt x="835" y="301"/>
                  </a:lnTo>
                  <a:lnTo>
                    <a:pt x="840" y="298"/>
                  </a:lnTo>
                  <a:lnTo>
                    <a:pt x="844" y="296"/>
                  </a:lnTo>
                  <a:lnTo>
                    <a:pt x="849" y="293"/>
                  </a:lnTo>
                  <a:lnTo>
                    <a:pt x="854" y="291"/>
                  </a:lnTo>
                  <a:lnTo>
                    <a:pt x="858" y="288"/>
                  </a:lnTo>
                  <a:lnTo>
                    <a:pt x="863" y="286"/>
                  </a:lnTo>
                  <a:lnTo>
                    <a:pt x="868" y="283"/>
                  </a:lnTo>
                  <a:lnTo>
                    <a:pt x="872" y="281"/>
                  </a:lnTo>
                  <a:lnTo>
                    <a:pt x="877" y="278"/>
                  </a:lnTo>
                  <a:lnTo>
                    <a:pt x="882" y="276"/>
                  </a:lnTo>
                  <a:lnTo>
                    <a:pt x="886" y="273"/>
                  </a:lnTo>
                  <a:lnTo>
                    <a:pt x="891" y="271"/>
                  </a:lnTo>
                  <a:lnTo>
                    <a:pt x="896" y="268"/>
                  </a:lnTo>
                  <a:lnTo>
                    <a:pt x="900" y="266"/>
                  </a:lnTo>
                  <a:lnTo>
                    <a:pt x="905" y="263"/>
                  </a:lnTo>
                  <a:lnTo>
                    <a:pt x="910" y="261"/>
                  </a:lnTo>
                  <a:lnTo>
                    <a:pt x="915" y="258"/>
                  </a:lnTo>
                  <a:lnTo>
                    <a:pt x="919" y="256"/>
                  </a:lnTo>
                  <a:lnTo>
                    <a:pt x="924" y="253"/>
                  </a:lnTo>
                  <a:lnTo>
                    <a:pt x="929" y="251"/>
                  </a:lnTo>
                  <a:lnTo>
                    <a:pt x="933" y="249"/>
                  </a:lnTo>
                  <a:lnTo>
                    <a:pt x="938" y="246"/>
                  </a:lnTo>
                  <a:lnTo>
                    <a:pt x="943" y="244"/>
                  </a:lnTo>
                  <a:lnTo>
                    <a:pt x="947" y="241"/>
                  </a:lnTo>
                  <a:lnTo>
                    <a:pt x="952" y="239"/>
                  </a:lnTo>
                  <a:lnTo>
                    <a:pt x="957" y="236"/>
                  </a:lnTo>
                  <a:lnTo>
                    <a:pt x="961" y="234"/>
                  </a:lnTo>
                  <a:lnTo>
                    <a:pt x="966" y="231"/>
                  </a:lnTo>
                  <a:lnTo>
                    <a:pt x="971" y="229"/>
                  </a:lnTo>
                  <a:lnTo>
                    <a:pt x="976" y="226"/>
                  </a:lnTo>
                  <a:lnTo>
                    <a:pt x="980" y="224"/>
                  </a:lnTo>
                  <a:lnTo>
                    <a:pt x="985" y="221"/>
                  </a:lnTo>
                  <a:lnTo>
                    <a:pt x="990" y="219"/>
                  </a:lnTo>
                  <a:lnTo>
                    <a:pt x="994" y="216"/>
                  </a:lnTo>
                  <a:lnTo>
                    <a:pt x="999" y="214"/>
                  </a:lnTo>
                  <a:lnTo>
                    <a:pt x="1004" y="211"/>
                  </a:lnTo>
                  <a:lnTo>
                    <a:pt x="1008" y="209"/>
                  </a:lnTo>
                  <a:lnTo>
                    <a:pt x="1013" y="206"/>
                  </a:lnTo>
                  <a:lnTo>
                    <a:pt x="1018" y="204"/>
                  </a:lnTo>
                  <a:lnTo>
                    <a:pt x="1023" y="201"/>
                  </a:lnTo>
                  <a:lnTo>
                    <a:pt x="1027" y="199"/>
                  </a:lnTo>
                  <a:lnTo>
                    <a:pt x="1032" y="196"/>
                  </a:lnTo>
                  <a:lnTo>
                    <a:pt x="1037" y="194"/>
                  </a:lnTo>
                  <a:lnTo>
                    <a:pt x="1041" y="191"/>
                  </a:lnTo>
                  <a:lnTo>
                    <a:pt x="1046" y="189"/>
                  </a:lnTo>
                  <a:lnTo>
                    <a:pt x="1051" y="186"/>
                  </a:lnTo>
                  <a:lnTo>
                    <a:pt x="1055" y="184"/>
                  </a:lnTo>
                  <a:lnTo>
                    <a:pt x="1060" y="181"/>
                  </a:lnTo>
                  <a:lnTo>
                    <a:pt x="1065" y="179"/>
                  </a:lnTo>
                  <a:lnTo>
                    <a:pt x="1069" y="177"/>
                  </a:lnTo>
                  <a:lnTo>
                    <a:pt x="1074" y="174"/>
                  </a:lnTo>
                  <a:lnTo>
                    <a:pt x="1079" y="172"/>
                  </a:lnTo>
                  <a:lnTo>
                    <a:pt x="1084" y="169"/>
                  </a:lnTo>
                  <a:lnTo>
                    <a:pt x="1088" y="167"/>
                  </a:lnTo>
                  <a:lnTo>
                    <a:pt x="1093" y="164"/>
                  </a:lnTo>
                  <a:lnTo>
                    <a:pt x="1098" y="162"/>
                  </a:lnTo>
                  <a:lnTo>
                    <a:pt x="1102" y="159"/>
                  </a:lnTo>
                  <a:lnTo>
                    <a:pt x="1107" y="157"/>
                  </a:lnTo>
                  <a:lnTo>
                    <a:pt x="1112" y="154"/>
                  </a:lnTo>
                  <a:lnTo>
                    <a:pt x="1116" y="152"/>
                  </a:lnTo>
                  <a:lnTo>
                    <a:pt x="1121" y="149"/>
                  </a:lnTo>
                  <a:lnTo>
                    <a:pt x="1126" y="147"/>
                  </a:lnTo>
                  <a:lnTo>
                    <a:pt x="1130" y="144"/>
                  </a:lnTo>
                  <a:lnTo>
                    <a:pt x="1135" y="142"/>
                  </a:lnTo>
                  <a:lnTo>
                    <a:pt x="1140" y="139"/>
                  </a:lnTo>
                  <a:lnTo>
                    <a:pt x="1144" y="137"/>
                  </a:lnTo>
                  <a:lnTo>
                    <a:pt x="1149" y="134"/>
                  </a:lnTo>
                  <a:lnTo>
                    <a:pt x="1154" y="132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8" y="124"/>
                  </a:lnTo>
                  <a:lnTo>
                    <a:pt x="1173" y="122"/>
                  </a:lnTo>
                  <a:lnTo>
                    <a:pt x="1177" y="119"/>
                  </a:lnTo>
                  <a:lnTo>
                    <a:pt x="1182" y="117"/>
                  </a:lnTo>
                  <a:lnTo>
                    <a:pt x="1187" y="115"/>
                  </a:lnTo>
                  <a:lnTo>
                    <a:pt x="1191" y="112"/>
                  </a:lnTo>
                  <a:lnTo>
                    <a:pt x="1196" y="110"/>
                  </a:lnTo>
                  <a:lnTo>
                    <a:pt x="1201" y="107"/>
                  </a:lnTo>
                  <a:lnTo>
                    <a:pt x="1205" y="105"/>
                  </a:lnTo>
                  <a:lnTo>
                    <a:pt x="1210" y="102"/>
                  </a:lnTo>
                  <a:lnTo>
                    <a:pt x="1215" y="100"/>
                  </a:lnTo>
                  <a:lnTo>
                    <a:pt x="1220" y="97"/>
                  </a:lnTo>
                  <a:lnTo>
                    <a:pt x="1224" y="95"/>
                  </a:lnTo>
                  <a:lnTo>
                    <a:pt x="1229" y="92"/>
                  </a:lnTo>
                  <a:lnTo>
                    <a:pt x="1234" y="90"/>
                  </a:lnTo>
                  <a:lnTo>
                    <a:pt x="1238" y="87"/>
                  </a:lnTo>
                  <a:lnTo>
                    <a:pt x="1243" y="85"/>
                  </a:lnTo>
                  <a:lnTo>
                    <a:pt x="1248" y="82"/>
                  </a:lnTo>
                  <a:lnTo>
                    <a:pt x="1252" y="80"/>
                  </a:lnTo>
                  <a:lnTo>
                    <a:pt x="1257" y="77"/>
                  </a:lnTo>
                  <a:lnTo>
                    <a:pt x="1262" y="75"/>
                  </a:lnTo>
                  <a:lnTo>
                    <a:pt x="1267" y="72"/>
                  </a:lnTo>
                  <a:lnTo>
                    <a:pt x="1271" y="70"/>
                  </a:lnTo>
                  <a:lnTo>
                    <a:pt x="1276" y="67"/>
                  </a:lnTo>
                  <a:lnTo>
                    <a:pt x="1281" y="65"/>
                  </a:lnTo>
                  <a:lnTo>
                    <a:pt x="1285" y="62"/>
                  </a:lnTo>
                  <a:lnTo>
                    <a:pt x="1290" y="60"/>
                  </a:lnTo>
                  <a:lnTo>
                    <a:pt x="1295" y="57"/>
                  </a:lnTo>
                  <a:lnTo>
                    <a:pt x="1299" y="55"/>
                  </a:lnTo>
                  <a:lnTo>
                    <a:pt x="1304" y="52"/>
                  </a:lnTo>
                  <a:lnTo>
                    <a:pt x="1309" y="50"/>
                  </a:lnTo>
                  <a:lnTo>
                    <a:pt x="1313" y="47"/>
                  </a:lnTo>
                  <a:lnTo>
                    <a:pt x="1318" y="45"/>
                  </a:lnTo>
                  <a:lnTo>
                    <a:pt x="1323" y="43"/>
                  </a:lnTo>
                  <a:lnTo>
                    <a:pt x="1327" y="40"/>
                  </a:lnTo>
                  <a:lnTo>
                    <a:pt x="1332" y="38"/>
                  </a:lnTo>
                  <a:lnTo>
                    <a:pt x="1337" y="35"/>
                  </a:lnTo>
                  <a:lnTo>
                    <a:pt x="1342" y="33"/>
                  </a:lnTo>
                  <a:lnTo>
                    <a:pt x="1346" y="30"/>
                  </a:lnTo>
                  <a:lnTo>
                    <a:pt x="1351" y="28"/>
                  </a:lnTo>
                  <a:lnTo>
                    <a:pt x="1356" y="25"/>
                  </a:lnTo>
                  <a:lnTo>
                    <a:pt x="1360" y="23"/>
                  </a:lnTo>
                  <a:lnTo>
                    <a:pt x="1365" y="20"/>
                  </a:lnTo>
                  <a:lnTo>
                    <a:pt x="1370" y="18"/>
                  </a:lnTo>
                  <a:lnTo>
                    <a:pt x="1374" y="15"/>
                  </a:lnTo>
                  <a:lnTo>
                    <a:pt x="1379" y="13"/>
                  </a:lnTo>
                  <a:lnTo>
                    <a:pt x="1384" y="10"/>
                  </a:lnTo>
                  <a:lnTo>
                    <a:pt x="1388" y="8"/>
                  </a:lnTo>
                  <a:lnTo>
                    <a:pt x="1393" y="5"/>
                  </a:lnTo>
                  <a:lnTo>
                    <a:pt x="1398" y="3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8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9"/>
            <p:cNvSpPr>
              <a:spLocks noChangeShapeType="1"/>
            </p:cNvSpPr>
            <p:nvPr/>
          </p:nvSpPr>
          <p:spPr bwMode="auto">
            <a:xfrm flipH="1">
              <a:off x="492" y="352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90"/>
            <p:cNvSpPr>
              <a:spLocks noChangeArrowheads="1"/>
            </p:cNvSpPr>
            <p:nvPr/>
          </p:nvSpPr>
          <p:spPr bwMode="auto">
            <a:xfrm rot="16200000">
              <a:off x="294" y="3379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Line 91"/>
            <p:cNvSpPr>
              <a:spLocks noChangeShapeType="1"/>
            </p:cNvSpPr>
            <p:nvPr/>
          </p:nvSpPr>
          <p:spPr bwMode="auto">
            <a:xfrm flipH="1">
              <a:off x="492" y="25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92"/>
            <p:cNvSpPr>
              <a:spLocks noChangeArrowheads="1"/>
            </p:cNvSpPr>
            <p:nvPr/>
          </p:nvSpPr>
          <p:spPr bwMode="auto">
            <a:xfrm rot="16200000">
              <a:off x="294" y="2383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Line 93"/>
            <p:cNvSpPr>
              <a:spLocks noChangeShapeType="1"/>
            </p:cNvSpPr>
            <p:nvPr/>
          </p:nvSpPr>
          <p:spPr bwMode="auto">
            <a:xfrm flipH="1">
              <a:off x="492" y="153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94"/>
            <p:cNvSpPr>
              <a:spLocks noChangeArrowheads="1"/>
            </p:cNvSpPr>
            <p:nvPr/>
          </p:nvSpPr>
          <p:spPr bwMode="auto">
            <a:xfrm rot="16200000">
              <a:off x="294" y="1392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Line 95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96"/>
            <p:cNvSpPr>
              <a:spLocks noChangeArrowheads="1"/>
            </p:cNvSpPr>
            <p:nvPr/>
          </p:nvSpPr>
          <p:spPr bwMode="auto">
            <a:xfrm rot="16200000">
              <a:off x="294" y="396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Rectangle 97"/>
            <p:cNvSpPr>
              <a:spLocks noChangeArrowheads="1"/>
            </p:cNvSpPr>
            <p:nvPr/>
          </p:nvSpPr>
          <p:spPr bwMode="auto">
            <a:xfrm rot="16200000">
              <a:off x="-459" y="1889"/>
              <a:ext cx="13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Mortality Rate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Line 98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99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100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Line 101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02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Line 103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04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Line 105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06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Line 107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08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Line 1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10"/>
            <p:cNvSpPr>
              <a:spLocks noChangeArrowheads="1"/>
            </p:cNvSpPr>
            <p:nvPr/>
          </p:nvSpPr>
          <p:spPr bwMode="auto">
            <a:xfrm>
              <a:off x="546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3" name="Rectangle 111"/>
            <p:cNvSpPr>
              <a:spLocks noChangeArrowheads="1"/>
            </p:cNvSpPr>
            <p:nvPr/>
          </p:nvSpPr>
          <p:spPr bwMode="auto">
            <a:xfrm>
              <a:off x="2674" y="3937"/>
              <a:ext cx="9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Rectangle 117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Mortality Rates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120" name="Rectangle 354"/>
          <p:cNvSpPr>
            <a:spLocks noChangeArrowheads="1"/>
          </p:cNvSpPr>
          <p:nvPr/>
        </p:nvSpPr>
        <p:spPr bwMode="auto">
          <a:xfrm>
            <a:off x="7084541" y="6553200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21" name="Rectangle 354"/>
          <p:cNvSpPr>
            <a:spLocks noChangeArrowheads="1"/>
          </p:cNvSpPr>
          <p:nvPr/>
        </p:nvSpPr>
        <p:spPr bwMode="auto">
          <a:xfrm>
            <a:off x="1589088" y="654090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22" name="Rectangle 354"/>
          <p:cNvSpPr>
            <a:spLocks noChangeArrowheads="1"/>
          </p:cNvSpPr>
          <p:nvPr/>
        </p:nvSpPr>
        <p:spPr bwMode="auto">
          <a:xfrm>
            <a:off x="54005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23" name="Rectangle 354"/>
          <p:cNvSpPr>
            <a:spLocks noChangeArrowheads="1"/>
          </p:cNvSpPr>
          <p:nvPr/>
        </p:nvSpPr>
        <p:spPr bwMode="auto">
          <a:xfrm>
            <a:off x="3097981" y="6553200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24" name="Oval 47"/>
          <p:cNvSpPr>
            <a:spLocks noChangeArrowheads="1"/>
          </p:cNvSpPr>
          <p:nvPr/>
        </p:nvSpPr>
        <p:spPr bwMode="auto">
          <a:xfrm>
            <a:off x="13716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Line 88"/>
          <p:cNvSpPr>
            <a:spLocks noChangeShapeType="1"/>
          </p:cNvSpPr>
          <p:nvPr/>
        </p:nvSpPr>
        <p:spPr bwMode="auto">
          <a:xfrm flipV="1">
            <a:off x="6630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953000" y="4876800"/>
            <a:ext cx="2917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Medicare Eligibility</a:t>
            </a:r>
          </a:p>
          <a:p>
            <a:r>
              <a:rPr lang="en-US" altLang="en-US" sz="1600" dirty="0" smtClean="0">
                <a:solidFill>
                  <a:srgbClr val="000000"/>
                </a:solidFill>
              </a:rPr>
              <a:t>[Finkelstein and McKnight 2008,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Card,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Dobkin</a:t>
            </a:r>
            <a:r>
              <a:rPr lang="en-US" altLang="en-US" sz="1600" dirty="0" smtClean="0">
                <a:solidFill>
                  <a:srgbClr val="000000"/>
                </a:solidFill>
              </a:rPr>
              <a:t>,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Maestas</a:t>
            </a:r>
            <a:r>
              <a:rPr lang="en-US" altLang="en-US" sz="1600" dirty="0" smtClean="0">
                <a:solidFill>
                  <a:srgbClr val="000000"/>
                </a:solidFill>
              </a:rPr>
              <a:t> 2009]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36" name="Oval 62"/>
          <p:cNvSpPr>
            <a:spLocks noChangeArrowheads="1"/>
          </p:cNvSpPr>
          <p:nvPr/>
        </p:nvSpPr>
        <p:spPr bwMode="auto">
          <a:xfrm>
            <a:off x="51577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7" name="Line 86"/>
          <p:cNvSpPr>
            <a:spLocks noChangeShapeType="1"/>
          </p:cNvSpPr>
          <p:nvPr/>
        </p:nvSpPr>
        <p:spPr bwMode="auto">
          <a:xfrm>
            <a:off x="2661445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 flipH="1" flipV="1">
            <a:off x="4876800" y="795031"/>
            <a:ext cx="20637" cy="5056801"/>
          </a:xfrm>
          <a:prstGeom prst="line">
            <a:avLst/>
          </a:prstGeom>
          <a:ln>
            <a:solidFill>
              <a:srgbClr val="90353B"/>
            </a:solidFill>
            <a:prstDash val="lgDash"/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4907831" y="1094601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Age 65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340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361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8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9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10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11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12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13"/>
              <p:cNvSpPr>
                <a:spLocks noChangeShapeType="1"/>
              </p:cNvSpPr>
              <p:nvPr/>
            </p:nvSpPr>
            <p:spPr bwMode="auto">
              <a:xfrm flipV="1">
                <a:off x="2049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14"/>
              <p:cNvSpPr>
                <a:spLocks noChangeShapeType="1"/>
              </p:cNvSpPr>
              <p:nvPr/>
            </p:nvSpPr>
            <p:spPr bwMode="auto">
              <a:xfrm flipV="1">
                <a:off x="2049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15"/>
              <p:cNvSpPr>
                <a:spLocks noChangeShapeType="1"/>
              </p:cNvSpPr>
              <p:nvPr/>
            </p:nvSpPr>
            <p:spPr bwMode="auto">
              <a:xfrm flipV="1">
                <a:off x="2049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16"/>
              <p:cNvSpPr>
                <a:spLocks noChangeShapeType="1"/>
              </p:cNvSpPr>
              <p:nvPr/>
            </p:nvSpPr>
            <p:spPr bwMode="auto">
              <a:xfrm flipV="1">
                <a:off x="2049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17"/>
              <p:cNvSpPr>
                <a:spLocks noChangeShapeType="1"/>
              </p:cNvSpPr>
              <p:nvPr/>
            </p:nvSpPr>
            <p:spPr bwMode="auto">
              <a:xfrm flipV="1">
                <a:off x="2049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18"/>
              <p:cNvSpPr>
                <a:spLocks noChangeShapeType="1"/>
              </p:cNvSpPr>
              <p:nvPr/>
            </p:nvSpPr>
            <p:spPr bwMode="auto">
              <a:xfrm flipV="1">
                <a:off x="2049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19"/>
              <p:cNvSpPr>
                <a:spLocks noChangeShapeType="1"/>
              </p:cNvSpPr>
              <p:nvPr/>
            </p:nvSpPr>
            <p:spPr bwMode="auto">
              <a:xfrm flipV="1">
                <a:off x="2049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20"/>
              <p:cNvSpPr>
                <a:spLocks noChangeShapeType="1"/>
              </p:cNvSpPr>
              <p:nvPr/>
            </p:nvSpPr>
            <p:spPr bwMode="auto">
              <a:xfrm flipV="1">
                <a:off x="2049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21"/>
              <p:cNvSpPr>
                <a:spLocks noChangeShapeType="1"/>
              </p:cNvSpPr>
              <p:nvPr/>
            </p:nvSpPr>
            <p:spPr bwMode="auto">
              <a:xfrm flipV="1">
                <a:off x="2049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22"/>
              <p:cNvSpPr>
                <a:spLocks noChangeShapeType="1"/>
              </p:cNvSpPr>
              <p:nvPr/>
            </p:nvSpPr>
            <p:spPr bwMode="auto">
              <a:xfrm flipV="1">
                <a:off x="2049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23"/>
              <p:cNvSpPr>
                <a:spLocks noChangeShapeType="1"/>
              </p:cNvSpPr>
              <p:nvPr/>
            </p:nvSpPr>
            <p:spPr bwMode="auto">
              <a:xfrm flipV="1">
                <a:off x="2049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24"/>
              <p:cNvSpPr>
                <a:spLocks noChangeShapeType="1"/>
              </p:cNvSpPr>
              <p:nvPr/>
            </p:nvSpPr>
            <p:spPr bwMode="auto">
              <a:xfrm flipV="1">
                <a:off x="2049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25"/>
              <p:cNvSpPr>
                <a:spLocks noChangeShapeType="1"/>
              </p:cNvSpPr>
              <p:nvPr/>
            </p:nvSpPr>
            <p:spPr bwMode="auto">
              <a:xfrm flipV="1">
                <a:off x="2049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26"/>
              <p:cNvSpPr>
                <a:spLocks noChangeShapeType="1"/>
              </p:cNvSpPr>
              <p:nvPr/>
            </p:nvSpPr>
            <p:spPr bwMode="auto">
              <a:xfrm flipV="1">
                <a:off x="2049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27"/>
              <p:cNvSpPr>
                <a:spLocks noChangeShapeType="1"/>
              </p:cNvSpPr>
              <p:nvPr/>
            </p:nvSpPr>
            <p:spPr bwMode="auto">
              <a:xfrm flipV="1">
                <a:off x="2049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28"/>
              <p:cNvSpPr>
                <a:spLocks noChangeShapeType="1"/>
              </p:cNvSpPr>
              <p:nvPr/>
            </p:nvSpPr>
            <p:spPr bwMode="auto">
              <a:xfrm flipV="1">
                <a:off x="2049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29"/>
              <p:cNvSpPr>
                <a:spLocks noChangeShapeType="1"/>
              </p:cNvSpPr>
              <p:nvPr/>
            </p:nvSpPr>
            <p:spPr bwMode="auto">
              <a:xfrm flipV="1">
                <a:off x="2049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30"/>
              <p:cNvSpPr>
                <a:spLocks noChangeShapeType="1"/>
              </p:cNvSpPr>
              <p:nvPr/>
            </p:nvSpPr>
            <p:spPr bwMode="auto">
              <a:xfrm flipV="1">
                <a:off x="2049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31"/>
              <p:cNvSpPr>
                <a:spLocks noChangeShapeType="1"/>
              </p:cNvSpPr>
              <p:nvPr/>
            </p:nvSpPr>
            <p:spPr bwMode="auto">
              <a:xfrm flipV="1">
                <a:off x="2049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32"/>
              <p:cNvSpPr>
                <a:spLocks noChangeShapeType="1"/>
              </p:cNvSpPr>
              <p:nvPr/>
            </p:nvSpPr>
            <p:spPr bwMode="auto">
              <a:xfrm flipV="1">
                <a:off x="2049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33"/>
              <p:cNvSpPr>
                <a:spLocks noChangeShapeType="1"/>
              </p:cNvSpPr>
              <p:nvPr/>
            </p:nvSpPr>
            <p:spPr bwMode="auto">
              <a:xfrm flipV="1">
                <a:off x="2049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34"/>
              <p:cNvSpPr>
                <a:spLocks noChangeShapeType="1"/>
              </p:cNvSpPr>
              <p:nvPr/>
            </p:nvSpPr>
            <p:spPr bwMode="auto">
              <a:xfrm flipV="1">
                <a:off x="2049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35"/>
              <p:cNvSpPr>
                <a:spLocks noChangeShapeType="1"/>
              </p:cNvSpPr>
              <p:nvPr/>
            </p:nvSpPr>
            <p:spPr bwMode="auto">
              <a:xfrm flipV="1">
                <a:off x="2049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36"/>
              <p:cNvSpPr>
                <a:spLocks noChangeShapeType="1"/>
              </p:cNvSpPr>
              <p:nvPr/>
            </p:nvSpPr>
            <p:spPr bwMode="auto">
              <a:xfrm flipV="1">
                <a:off x="2049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37"/>
              <p:cNvSpPr>
                <a:spLocks noChangeShapeType="1"/>
              </p:cNvSpPr>
              <p:nvPr/>
            </p:nvSpPr>
            <p:spPr bwMode="auto">
              <a:xfrm flipV="1">
                <a:off x="2049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38"/>
              <p:cNvSpPr>
                <a:spLocks noChangeShapeType="1"/>
              </p:cNvSpPr>
              <p:nvPr/>
            </p:nvSpPr>
            <p:spPr bwMode="auto">
              <a:xfrm flipV="1">
                <a:off x="2049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39"/>
              <p:cNvSpPr>
                <a:spLocks noChangeShapeType="1"/>
              </p:cNvSpPr>
              <p:nvPr/>
            </p:nvSpPr>
            <p:spPr bwMode="auto">
              <a:xfrm flipV="1">
                <a:off x="2049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40"/>
              <p:cNvSpPr>
                <a:spLocks noChangeShapeType="1"/>
              </p:cNvSpPr>
              <p:nvPr/>
            </p:nvSpPr>
            <p:spPr bwMode="auto">
              <a:xfrm flipV="1">
                <a:off x="2049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41"/>
              <p:cNvSpPr>
                <a:spLocks noChangeShapeType="1"/>
              </p:cNvSpPr>
              <p:nvPr/>
            </p:nvSpPr>
            <p:spPr bwMode="auto">
              <a:xfrm flipV="1">
                <a:off x="2049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42"/>
              <p:cNvSpPr>
                <a:spLocks noChangeShapeType="1"/>
              </p:cNvSpPr>
              <p:nvPr/>
            </p:nvSpPr>
            <p:spPr bwMode="auto">
              <a:xfrm flipV="1">
                <a:off x="2049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43"/>
              <p:cNvSpPr>
                <a:spLocks noChangeShapeType="1"/>
              </p:cNvSpPr>
              <p:nvPr/>
            </p:nvSpPr>
            <p:spPr bwMode="auto">
              <a:xfrm flipV="1">
                <a:off x="2049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44"/>
              <p:cNvSpPr>
                <a:spLocks noChangeShapeType="1"/>
              </p:cNvSpPr>
              <p:nvPr/>
            </p:nvSpPr>
            <p:spPr bwMode="auto">
              <a:xfrm flipV="1">
                <a:off x="2049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45"/>
              <p:cNvSpPr>
                <a:spLocks noChangeShapeType="1"/>
              </p:cNvSpPr>
              <p:nvPr/>
            </p:nvSpPr>
            <p:spPr bwMode="auto">
              <a:xfrm flipV="1">
                <a:off x="2049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46"/>
              <p:cNvSpPr>
                <a:spLocks noChangeShapeType="1"/>
              </p:cNvSpPr>
              <p:nvPr/>
            </p:nvSpPr>
            <p:spPr bwMode="auto">
              <a:xfrm flipV="1">
                <a:off x="2049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47"/>
              <p:cNvSpPr>
                <a:spLocks noChangeShapeType="1"/>
              </p:cNvSpPr>
              <p:nvPr/>
            </p:nvSpPr>
            <p:spPr bwMode="auto">
              <a:xfrm flipV="1">
                <a:off x="2049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48"/>
              <p:cNvSpPr>
                <a:spLocks noChangeShapeType="1"/>
              </p:cNvSpPr>
              <p:nvPr/>
            </p:nvSpPr>
            <p:spPr bwMode="auto">
              <a:xfrm flipV="1">
                <a:off x="2049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49"/>
              <p:cNvSpPr>
                <a:spLocks noChangeShapeType="1"/>
              </p:cNvSpPr>
              <p:nvPr/>
            </p:nvSpPr>
            <p:spPr bwMode="auto">
              <a:xfrm flipV="1">
                <a:off x="2049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50"/>
              <p:cNvSpPr>
                <a:spLocks noChangeShapeType="1"/>
              </p:cNvSpPr>
              <p:nvPr/>
            </p:nvSpPr>
            <p:spPr bwMode="auto">
              <a:xfrm flipV="1">
                <a:off x="2049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51"/>
              <p:cNvSpPr>
                <a:spLocks noChangeShapeType="1"/>
              </p:cNvSpPr>
              <p:nvPr/>
            </p:nvSpPr>
            <p:spPr bwMode="auto">
              <a:xfrm flipV="1">
                <a:off x="2049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52"/>
              <p:cNvSpPr>
                <a:spLocks noChangeShapeType="1"/>
              </p:cNvSpPr>
              <p:nvPr/>
            </p:nvSpPr>
            <p:spPr bwMode="auto">
              <a:xfrm flipV="1">
                <a:off x="2845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53"/>
              <p:cNvSpPr>
                <a:spLocks noChangeShapeType="1"/>
              </p:cNvSpPr>
              <p:nvPr/>
            </p:nvSpPr>
            <p:spPr bwMode="auto">
              <a:xfrm flipV="1">
                <a:off x="2845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54"/>
              <p:cNvSpPr>
                <a:spLocks noChangeShapeType="1"/>
              </p:cNvSpPr>
              <p:nvPr/>
            </p:nvSpPr>
            <p:spPr bwMode="auto">
              <a:xfrm flipV="1">
                <a:off x="2845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55"/>
              <p:cNvSpPr>
                <a:spLocks noChangeShapeType="1"/>
              </p:cNvSpPr>
              <p:nvPr/>
            </p:nvSpPr>
            <p:spPr bwMode="auto">
              <a:xfrm flipV="1">
                <a:off x="2845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56"/>
              <p:cNvSpPr>
                <a:spLocks noChangeShapeType="1"/>
              </p:cNvSpPr>
              <p:nvPr/>
            </p:nvSpPr>
            <p:spPr bwMode="auto">
              <a:xfrm flipV="1">
                <a:off x="2845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57"/>
              <p:cNvSpPr>
                <a:spLocks noChangeShapeType="1"/>
              </p:cNvSpPr>
              <p:nvPr/>
            </p:nvSpPr>
            <p:spPr bwMode="auto">
              <a:xfrm flipV="1">
                <a:off x="2845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58"/>
              <p:cNvSpPr>
                <a:spLocks noChangeShapeType="1"/>
              </p:cNvSpPr>
              <p:nvPr/>
            </p:nvSpPr>
            <p:spPr bwMode="auto">
              <a:xfrm flipV="1">
                <a:off x="2845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59"/>
              <p:cNvSpPr>
                <a:spLocks noChangeShapeType="1"/>
              </p:cNvSpPr>
              <p:nvPr/>
            </p:nvSpPr>
            <p:spPr bwMode="auto">
              <a:xfrm flipV="1">
                <a:off x="2845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60"/>
              <p:cNvSpPr>
                <a:spLocks noChangeShapeType="1"/>
              </p:cNvSpPr>
              <p:nvPr/>
            </p:nvSpPr>
            <p:spPr bwMode="auto">
              <a:xfrm flipV="1">
                <a:off x="2845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61"/>
              <p:cNvSpPr>
                <a:spLocks noChangeShapeType="1"/>
              </p:cNvSpPr>
              <p:nvPr/>
            </p:nvSpPr>
            <p:spPr bwMode="auto">
              <a:xfrm flipV="1">
                <a:off x="2845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62"/>
              <p:cNvSpPr>
                <a:spLocks noChangeShapeType="1"/>
              </p:cNvSpPr>
              <p:nvPr/>
            </p:nvSpPr>
            <p:spPr bwMode="auto">
              <a:xfrm flipV="1">
                <a:off x="2845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63"/>
              <p:cNvSpPr>
                <a:spLocks noChangeShapeType="1"/>
              </p:cNvSpPr>
              <p:nvPr/>
            </p:nvSpPr>
            <p:spPr bwMode="auto">
              <a:xfrm flipV="1">
                <a:off x="2845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64"/>
              <p:cNvSpPr>
                <a:spLocks noChangeShapeType="1"/>
              </p:cNvSpPr>
              <p:nvPr/>
            </p:nvSpPr>
            <p:spPr bwMode="auto">
              <a:xfrm flipV="1">
                <a:off x="2845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65"/>
              <p:cNvSpPr>
                <a:spLocks noChangeShapeType="1"/>
              </p:cNvSpPr>
              <p:nvPr/>
            </p:nvSpPr>
            <p:spPr bwMode="auto">
              <a:xfrm flipV="1">
                <a:off x="2845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66"/>
              <p:cNvSpPr>
                <a:spLocks noChangeShapeType="1"/>
              </p:cNvSpPr>
              <p:nvPr/>
            </p:nvSpPr>
            <p:spPr bwMode="auto">
              <a:xfrm flipV="1">
                <a:off x="2845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67"/>
              <p:cNvSpPr>
                <a:spLocks noChangeShapeType="1"/>
              </p:cNvSpPr>
              <p:nvPr/>
            </p:nvSpPr>
            <p:spPr bwMode="auto">
              <a:xfrm flipV="1">
                <a:off x="2845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68"/>
              <p:cNvSpPr>
                <a:spLocks noChangeShapeType="1"/>
              </p:cNvSpPr>
              <p:nvPr/>
            </p:nvSpPr>
            <p:spPr bwMode="auto">
              <a:xfrm flipV="1">
                <a:off x="2845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69"/>
              <p:cNvSpPr>
                <a:spLocks noChangeShapeType="1"/>
              </p:cNvSpPr>
              <p:nvPr/>
            </p:nvSpPr>
            <p:spPr bwMode="auto">
              <a:xfrm flipV="1">
                <a:off x="2845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70"/>
              <p:cNvSpPr>
                <a:spLocks noChangeShapeType="1"/>
              </p:cNvSpPr>
              <p:nvPr/>
            </p:nvSpPr>
            <p:spPr bwMode="auto">
              <a:xfrm flipV="1">
                <a:off x="2845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71"/>
              <p:cNvSpPr>
                <a:spLocks noChangeShapeType="1"/>
              </p:cNvSpPr>
              <p:nvPr/>
            </p:nvSpPr>
            <p:spPr bwMode="auto">
              <a:xfrm flipV="1">
                <a:off x="2845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72"/>
              <p:cNvSpPr>
                <a:spLocks noChangeShapeType="1"/>
              </p:cNvSpPr>
              <p:nvPr/>
            </p:nvSpPr>
            <p:spPr bwMode="auto">
              <a:xfrm flipV="1">
                <a:off x="2845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73"/>
              <p:cNvSpPr>
                <a:spLocks noChangeShapeType="1"/>
              </p:cNvSpPr>
              <p:nvPr/>
            </p:nvSpPr>
            <p:spPr bwMode="auto">
              <a:xfrm flipV="1">
                <a:off x="2845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74"/>
              <p:cNvSpPr>
                <a:spLocks noChangeShapeType="1"/>
              </p:cNvSpPr>
              <p:nvPr/>
            </p:nvSpPr>
            <p:spPr bwMode="auto">
              <a:xfrm flipV="1">
                <a:off x="2845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75"/>
              <p:cNvSpPr>
                <a:spLocks noChangeShapeType="1"/>
              </p:cNvSpPr>
              <p:nvPr/>
            </p:nvSpPr>
            <p:spPr bwMode="auto">
              <a:xfrm flipV="1">
                <a:off x="2845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76"/>
              <p:cNvSpPr>
                <a:spLocks noChangeShapeType="1"/>
              </p:cNvSpPr>
              <p:nvPr/>
            </p:nvSpPr>
            <p:spPr bwMode="auto">
              <a:xfrm flipV="1">
                <a:off x="2845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77"/>
              <p:cNvSpPr>
                <a:spLocks noChangeShapeType="1"/>
              </p:cNvSpPr>
              <p:nvPr/>
            </p:nvSpPr>
            <p:spPr bwMode="auto">
              <a:xfrm flipV="1">
                <a:off x="2845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78"/>
              <p:cNvSpPr>
                <a:spLocks noChangeShapeType="1"/>
              </p:cNvSpPr>
              <p:nvPr/>
            </p:nvSpPr>
            <p:spPr bwMode="auto">
              <a:xfrm flipV="1">
                <a:off x="2845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79"/>
              <p:cNvSpPr>
                <a:spLocks noChangeShapeType="1"/>
              </p:cNvSpPr>
              <p:nvPr/>
            </p:nvSpPr>
            <p:spPr bwMode="auto">
              <a:xfrm flipV="1">
                <a:off x="2845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80"/>
              <p:cNvSpPr>
                <a:spLocks noChangeShapeType="1"/>
              </p:cNvSpPr>
              <p:nvPr/>
            </p:nvSpPr>
            <p:spPr bwMode="auto">
              <a:xfrm flipV="1">
                <a:off x="2845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81"/>
              <p:cNvSpPr>
                <a:spLocks noChangeShapeType="1"/>
              </p:cNvSpPr>
              <p:nvPr/>
            </p:nvSpPr>
            <p:spPr bwMode="auto">
              <a:xfrm flipV="1">
                <a:off x="2845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82"/>
              <p:cNvSpPr>
                <a:spLocks noChangeShapeType="1"/>
              </p:cNvSpPr>
              <p:nvPr/>
            </p:nvSpPr>
            <p:spPr bwMode="auto">
              <a:xfrm flipV="1">
                <a:off x="2845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83"/>
              <p:cNvSpPr>
                <a:spLocks noChangeShapeType="1"/>
              </p:cNvSpPr>
              <p:nvPr/>
            </p:nvSpPr>
            <p:spPr bwMode="auto">
              <a:xfrm flipV="1">
                <a:off x="2845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84"/>
              <p:cNvSpPr>
                <a:spLocks noChangeShapeType="1"/>
              </p:cNvSpPr>
              <p:nvPr/>
            </p:nvSpPr>
            <p:spPr bwMode="auto">
              <a:xfrm flipV="1">
                <a:off x="2845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85"/>
              <p:cNvSpPr>
                <a:spLocks noChangeShapeType="1"/>
              </p:cNvSpPr>
              <p:nvPr/>
            </p:nvSpPr>
            <p:spPr bwMode="auto">
              <a:xfrm flipV="1">
                <a:off x="2845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86"/>
              <p:cNvSpPr>
                <a:spLocks noChangeShapeType="1"/>
              </p:cNvSpPr>
              <p:nvPr/>
            </p:nvSpPr>
            <p:spPr bwMode="auto">
              <a:xfrm flipV="1">
                <a:off x="2845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87"/>
              <p:cNvSpPr>
                <a:spLocks noChangeShapeType="1"/>
              </p:cNvSpPr>
              <p:nvPr/>
            </p:nvSpPr>
            <p:spPr bwMode="auto">
              <a:xfrm flipV="1">
                <a:off x="2845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88"/>
              <p:cNvSpPr>
                <a:spLocks noChangeShapeType="1"/>
              </p:cNvSpPr>
              <p:nvPr/>
            </p:nvSpPr>
            <p:spPr bwMode="auto">
              <a:xfrm flipV="1">
                <a:off x="2845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89"/>
              <p:cNvSpPr>
                <a:spLocks noChangeShapeType="1"/>
              </p:cNvSpPr>
              <p:nvPr/>
            </p:nvSpPr>
            <p:spPr bwMode="auto">
              <a:xfrm flipV="1">
                <a:off x="2845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90"/>
              <p:cNvSpPr>
                <a:spLocks noChangeShapeType="1"/>
              </p:cNvSpPr>
              <p:nvPr/>
            </p:nvSpPr>
            <p:spPr bwMode="auto">
              <a:xfrm flipV="1">
                <a:off x="2845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91"/>
              <p:cNvSpPr>
                <a:spLocks noChangeShapeType="1"/>
              </p:cNvSpPr>
              <p:nvPr/>
            </p:nvSpPr>
            <p:spPr bwMode="auto">
              <a:xfrm flipV="1">
                <a:off x="3700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92"/>
              <p:cNvSpPr>
                <a:spLocks noChangeShapeType="1"/>
              </p:cNvSpPr>
              <p:nvPr/>
            </p:nvSpPr>
            <p:spPr bwMode="auto">
              <a:xfrm flipV="1">
                <a:off x="3700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93"/>
              <p:cNvSpPr>
                <a:spLocks noChangeShapeType="1"/>
              </p:cNvSpPr>
              <p:nvPr/>
            </p:nvSpPr>
            <p:spPr bwMode="auto">
              <a:xfrm flipV="1">
                <a:off x="3700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94"/>
              <p:cNvSpPr>
                <a:spLocks noChangeShapeType="1"/>
              </p:cNvSpPr>
              <p:nvPr/>
            </p:nvSpPr>
            <p:spPr bwMode="auto">
              <a:xfrm flipV="1">
                <a:off x="3700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95"/>
              <p:cNvSpPr>
                <a:spLocks noChangeShapeType="1"/>
              </p:cNvSpPr>
              <p:nvPr/>
            </p:nvSpPr>
            <p:spPr bwMode="auto">
              <a:xfrm flipV="1">
                <a:off x="3700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96"/>
              <p:cNvSpPr>
                <a:spLocks noChangeShapeType="1"/>
              </p:cNvSpPr>
              <p:nvPr/>
            </p:nvSpPr>
            <p:spPr bwMode="auto">
              <a:xfrm flipV="1">
                <a:off x="3700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97"/>
              <p:cNvSpPr>
                <a:spLocks noChangeShapeType="1"/>
              </p:cNvSpPr>
              <p:nvPr/>
            </p:nvSpPr>
            <p:spPr bwMode="auto">
              <a:xfrm flipV="1">
                <a:off x="3700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98"/>
              <p:cNvSpPr>
                <a:spLocks noChangeShapeType="1"/>
              </p:cNvSpPr>
              <p:nvPr/>
            </p:nvSpPr>
            <p:spPr bwMode="auto">
              <a:xfrm flipV="1">
                <a:off x="3700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99"/>
              <p:cNvSpPr>
                <a:spLocks noChangeShapeType="1"/>
              </p:cNvSpPr>
              <p:nvPr/>
            </p:nvSpPr>
            <p:spPr bwMode="auto">
              <a:xfrm flipV="1">
                <a:off x="3700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100"/>
              <p:cNvSpPr>
                <a:spLocks noChangeShapeType="1"/>
              </p:cNvSpPr>
              <p:nvPr/>
            </p:nvSpPr>
            <p:spPr bwMode="auto">
              <a:xfrm flipV="1">
                <a:off x="3700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101"/>
              <p:cNvSpPr>
                <a:spLocks noChangeShapeType="1"/>
              </p:cNvSpPr>
              <p:nvPr/>
            </p:nvSpPr>
            <p:spPr bwMode="auto">
              <a:xfrm flipV="1">
                <a:off x="3700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102"/>
              <p:cNvSpPr>
                <a:spLocks noChangeShapeType="1"/>
              </p:cNvSpPr>
              <p:nvPr/>
            </p:nvSpPr>
            <p:spPr bwMode="auto">
              <a:xfrm flipV="1">
                <a:off x="3700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103"/>
              <p:cNvSpPr>
                <a:spLocks noChangeShapeType="1"/>
              </p:cNvSpPr>
              <p:nvPr/>
            </p:nvSpPr>
            <p:spPr bwMode="auto">
              <a:xfrm flipV="1">
                <a:off x="3700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104"/>
              <p:cNvSpPr>
                <a:spLocks noChangeShapeType="1"/>
              </p:cNvSpPr>
              <p:nvPr/>
            </p:nvSpPr>
            <p:spPr bwMode="auto">
              <a:xfrm flipV="1">
                <a:off x="3700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105"/>
              <p:cNvSpPr>
                <a:spLocks noChangeShapeType="1"/>
              </p:cNvSpPr>
              <p:nvPr/>
            </p:nvSpPr>
            <p:spPr bwMode="auto">
              <a:xfrm flipV="1">
                <a:off x="3700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106"/>
              <p:cNvSpPr>
                <a:spLocks noChangeShapeType="1"/>
              </p:cNvSpPr>
              <p:nvPr/>
            </p:nvSpPr>
            <p:spPr bwMode="auto">
              <a:xfrm flipV="1">
                <a:off x="3700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07"/>
              <p:cNvSpPr>
                <a:spLocks noChangeShapeType="1"/>
              </p:cNvSpPr>
              <p:nvPr/>
            </p:nvSpPr>
            <p:spPr bwMode="auto">
              <a:xfrm flipV="1">
                <a:off x="3700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108"/>
              <p:cNvSpPr>
                <a:spLocks noChangeShapeType="1"/>
              </p:cNvSpPr>
              <p:nvPr/>
            </p:nvSpPr>
            <p:spPr bwMode="auto">
              <a:xfrm flipV="1">
                <a:off x="3700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109"/>
              <p:cNvSpPr>
                <a:spLocks noChangeShapeType="1"/>
              </p:cNvSpPr>
              <p:nvPr/>
            </p:nvSpPr>
            <p:spPr bwMode="auto">
              <a:xfrm flipV="1">
                <a:off x="3700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110"/>
              <p:cNvSpPr>
                <a:spLocks noChangeShapeType="1"/>
              </p:cNvSpPr>
              <p:nvPr/>
            </p:nvSpPr>
            <p:spPr bwMode="auto">
              <a:xfrm flipV="1">
                <a:off x="3700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11"/>
              <p:cNvSpPr>
                <a:spLocks noChangeShapeType="1"/>
              </p:cNvSpPr>
              <p:nvPr/>
            </p:nvSpPr>
            <p:spPr bwMode="auto">
              <a:xfrm flipV="1">
                <a:off x="3700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112"/>
              <p:cNvSpPr>
                <a:spLocks noChangeShapeType="1"/>
              </p:cNvSpPr>
              <p:nvPr/>
            </p:nvSpPr>
            <p:spPr bwMode="auto">
              <a:xfrm flipV="1">
                <a:off x="3700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13"/>
              <p:cNvSpPr>
                <a:spLocks noChangeShapeType="1"/>
              </p:cNvSpPr>
              <p:nvPr/>
            </p:nvSpPr>
            <p:spPr bwMode="auto">
              <a:xfrm flipV="1">
                <a:off x="3700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114"/>
              <p:cNvSpPr>
                <a:spLocks noChangeShapeType="1"/>
              </p:cNvSpPr>
              <p:nvPr/>
            </p:nvSpPr>
            <p:spPr bwMode="auto">
              <a:xfrm flipV="1">
                <a:off x="3700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15"/>
              <p:cNvSpPr>
                <a:spLocks noChangeShapeType="1"/>
              </p:cNvSpPr>
              <p:nvPr/>
            </p:nvSpPr>
            <p:spPr bwMode="auto">
              <a:xfrm flipV="1">
                <a:off x="3700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16"/>
              <p:cNvSpPr>
                <a:spLocks noChangeShapeType="1"/>
              </p:cNvSpPr>
              <p:nvPr/>
            </p:nvSpPr>
            <p:spPr bwMode="auto">
              <a:xfrm flipV="1">
                <a:off x="3700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117"/>
              <p:cNvSpPr>
                <a:spLocks noChangeShapeType="1"/>
              </p:cNvSpPr>
              <p:nvPr/>
            </p:nvSpPr>
            <p:spPr bwMode="auto">
              <a:xfrm flipV="1">
                <a:off x="3700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118"/>
              <p:cNvSpPr>
                <a:spLocks noChangeShapeType="1"/>
              </p:cNvSpPr>
              <p:nvPr/>
            </p:nvSpPr>
            <p:spPr bwMode="auto">
              <a:xfrm flipV="1">
                <a:off x="3700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19"/>
              <p:cNvSpPr>
                <a:spLocks noChangeShapeType="1"/>
              </p:cNvSpPr>
              <p:nvPr/>
            </p:nvSpPr>
            <p:spPr bwMode="auto">
              <a:xfrm flipV="1">
                <a:off x="3700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120"/>
              <p:cNvSpPr>
                <a:spLocks noChangeShapeType="1"/>
              </p:cNvSpPr>
              <p:nvPr/>
            </p:nvSpPr>
            <p:spPr bwMode="auto">
              <a:xfrm flipV="1">
                <a:off x="3700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21"/>
              <p:cNvSpPr>
                <a:spLocks noChangeShapeType="1"/>
              </p:cNvSpPr>
              <p:nvPr/>
            </p:nvSpPr>
            <p:spPr bwMode="auto">
              <a:xfrm flipV="1">
                <a:off x="3700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22"/>
              <p:cNvSpPr>
                <a:spLocks noChangeShapeType="1"/>
              </p:cNvSpPr>
              <p:nvPr/>
            </p:nvSpPr>
            <p:spPr bwMode="auto">
              <a:xfrm flipV="1">
                <a:off x="3700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123"/>
              <p:cNvSpPr>
                <a:spLocks noChangeShapeType="1"/>
              </p:cNvSpPr>
              <p:nvPr/>
            </p:nvSpPr>
            <p:spPr bwMode="auto">
              <a:xfrm flipV="1">
                <a:off x="3700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24"/>
              <p:cNvSpPr>
                <a:spLocks noChangeShapeType="1"/>
              </p:cNvSpPr>
              <p:nvPr/>
            </p:nvSpPr>
            <p:spPr bwMode="auto">
              <a:xfrm flipV="1">
                <a:off x="3700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25"/>
              <p:cNvSpPr>
                <a:spLocks noChangeShapeType="1"/>
              </p:cNvSpPr>
              <p:nvPr/>
            </p:nvSpPr>
            <p:spPr bwMode="auto">
              <a:xfrm flipV="1">
                <a:off x="3700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26"/>
              <p:cNvSpPr>
                <a:spLocks noChangeShapeType="1"/>
              </p:cNvSpPr>
              <p:nvPr/>
            </p:nvSpPr>
            <p:spPr bwMode="auto">
              <a:xfrm flipV="1">
                <a:off x="3700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27"/>
              <p:cNvSpPr>
                <a:spLocks noChangeShapeType="1"/>
              </p:cNvSpPr>
              <p:nvPr/>
            </p:nvSpPr>
            <p:spPr bwMode="auto">
              <a:xfrm flipV="1">
                <a:off x="3700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28"/>
              <p:cNvSpPr>
                <a:spLocks noChangeShapeType="1"/>
              </p:cNvSpPr>
              <p:nvPr/>
            </p:nvSpPr>
            <p:spPr bwMode="auto">
              <a:xfrm flipV="1">
                <a:off x="3700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29"/>
              <p:cNvSpPr>
                <a:spLocks noChangeShapeType="1"/>
              </p:cNvSpPr>
              <p:nvPr/>
            </p:nvSpPr>
            <p:spPr bwMode="auto">
              <a:xfrm flipV="1">
                <a:off x="3700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Oval 130"/>
              <p:cNvSpPr>
                <a:spLocks noChangeArrowheads="1"/>
              </p:cNvSpPr>
              <p:nvPr/>
            </p:nvSpPr>
            <p:spPr bwMode="auto">
              <a:xfrm>
                <a:off x="611" y="5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Oval 131"/>
              <p:cNvSpPr>
                <a:spLocks noChangeArrowheads="1"/>
              </p:cNvSpPr>
              <p:nvPr/>
            </p:nvSpPr>
            <p:spPr bwMode="auto">
              <a:xfrm>
                <a:off x="670" y="52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Oval 132"/>
              <p:cNvSpPr>
                <a:spLocks noChangeArrowheads="1"/>
              </p:cNvSpPr>
              <p:nvPr/>
            </p:nvSpPr>
            <p:spPr bwMode="auto">
              <a:xfrm>
                <a:off x="733" y="53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133"/>
              <p:cNvSpPr>
                <a:spLocks noChangeArrowheads="1"/>
              </p:cNvSpPr>
              <p:nvPr/>
            </p:nvSpPr>
            <p:spPr bwMode="auto">
              <a:xfrm>
                <a:off x="792" y="5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Oval 134"/>
              <p:cNvSpPr>
                <a:spLocks noChangeArrowheads="1"/>
              </p:cNvSpPr>
              <p:nvPr/>
            </p:nvSpPr>
            <p:spPr bwMode="auto">
              <a:xfrm>
                <a:off x="855" y="56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Oval 135"/>
              <p:cNvSpPr>
                <a:spLocks noChangeArrowheads="1"/>
              </p:cNvSpPr>
              <p:nvPr/>
            </p:nvSpPr>
            <p:spPr bwMode="auto">
              <a:xfrm>
                <a:off x="915" y="57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Oval 136"/>
              <p:cNvSpPr>
                <a:spLocks noChangeArrowheads="1"/>
              </p:cNvSpPr>
              <p:nvPr/>
            </p:nvSpPr>
            <p:spPr bwMode="auto">
              <a:xfrm>
                <a:off x="977" y="59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137"/>
              <p:cNvSpPr>
                <a:spLocks noChangeArrowheads="1"/>
              </p:cNvSpPr>
              <p:nvPr/>
            </p:nvSpPr>
            <p:spPr bwMode="auto">
              <a:xfrm>
                <a:off x="1037" y="61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138"/>
              <p:cNvSpPr>
                <a:spLocks noChangeArrowheads="1"/>
              </p:cNvSpPr>
              <p:nvPr/>
            </p:nvSpPr>
            <p:spPr bwMode="auto">
              <a:xfrm>
                <a:off x="1100" y="63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Oval 139"/>
              <p:cNvSpPr>
                <a:spLocks noChangeArrowheads="1"/>
              </p:cNvSpPr>
              <p:nvPr/>
            </p:nvSpPr>
            <p:spPr bwMode="auto">
              <a:xfrm>
                <a:off x="1159" y="65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Oval 140"/>
              <p:cNvSpPr>
                <a:spLocks noChangeArrowheads="1"/>
              </p:cNvSpPr>
              <p:nvPr/>
            </p:nvSpPr>
            <p:spPr bwMode="auto">
              <a:xfrm>
                <a:off x="1222" y="67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Oval 141"/>
              <p:cNvSpPr>
                <a:spLocks noChangeArrowheads="1"/>
              </p:cNvSpPr>
              <p:nvPr/>
            </p:nvSpPr>
            <p:spPr bwMode="auto">
              <a:xfrm>
                <a:off x="1281" y="70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Oval 142"/>
              <p:cNvSpPr>
                <a:spLocks noChangeArrowheads="1"/>
              </p:cNvSpPr>
              <p:nvPr/>
            </p:nvSpPr>
            <p:spPr bwMode="auto">
              <a:xfrm>
                <a:off x="1344" y="72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Oval 143"/>
              <p:cNvSpPr>
                <a:spLocks noChangeArrowheads="1"/>
              </p:cNvSpPr>
              <p:nvPr/>
            </p:nvSpPr>
            <p:spPr bwMode="auto">
              <a:xfrm>
                <a:off x="1407" y="75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Oval 144"/>
              <p:cNvSpPr>
                <a:spLocks noChangeArrowheads="1"/>
              </p:cNvSpPr>
              <p:nvPr/>
            </p:nvSpPr>
            <p:spPr bwMode="auto">
              <a:xfrm>
                <a:off x="1466" y="77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Oval 145"/>
              <p:cNvSpPr>
                <a:spLocks noChangeArrowheads="1"/>
              </p:cNvSpPr>
              <p:nvPr/>
            </p:nvSpPr>
            <p:spPr bwMode="auto">
              <a:xfrm>
                <a:off x="1529" y="80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Oval 146"/>
              <p:cNvSpPr>
                <a:spLocks noChangeArrowheads="1"/>
              </p:cNvSpPr>
              <p:nvPr/>
            </p:nvSpPr>
            <p:spPr bwMode="auto">
              <a:xfrm>
                <a:off x="1588" y="84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Oval 147"/>
              <p:cNvSpPr>
                <a:spLocks noChangeArrowheads="1"/>
              </p:cNvSpPr>
              <p:nvPr/>
            </p:nvSpPr>
            <p:spPr bwMode="auto">
              <a:xfrm>
                <a:off x="1651" y="86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Oval 148"/>
              <p:cNvSpPr>
                <a:spLocks noChangeArrowheads="1"/>
              </p:cNvSpPr>
              <p:nvPr/>
            </p:nvSpPr>
            <p:spPr bwMode="auto">
              <a:xfrm>
                <a:off x="1711" y="903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Oval 149"/>
              <p:cNvSpPr>
                <a:spLocks noChangeArrowheads="1"/>
              </p:cNvSpPr>
              <p:nvPr/>
            </p:nvSpPr>
            <p:spPr bwMode="auto">
              <a:xfrm>
                <a:off x="1773" y="9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Oval 150"/>
              <p:cNvSpPr>
                <a:spLocks noChangeArrowheads="1"/>
              </p:cNvSpPr>
              <p:nvPr/>
            </p:nvSpPr>
            <p:spPr bwMode="auto">
              <a:xfrm>
                <a:off x="1833" y="97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Oval 151"/>
              <p:cNvSpPr>
                <a:spLocks noChangeArrowheads="1"/>
              </p:cNvSpPr>
              <p:nvPr/>
            </p:nvSpPr>
            <p:spPr bwMode="auto">
              <a:xfrm>
                <a:off x="1896" y="1015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Oval 152"/>
              <p:cNvSpPr>
                <a:spLocks noChangeArrowheads="1"/>
              </p:cNvSpPr>
              <p:nvPr/>
            </p:nvSpPr>
            <p:spPr bwMode="auto">
              <a:xfrm>
                <a:off x="1955" y="1057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Oval 153"/>
              <p:cNvSpPr>
                <a:spLocks noChangeArrowheads="1"/>
              </p:cNvSpPr>
              <p:nvPr/>
            </p:nvSpPr>
            <p:spPr bwMode="auto">
              <a:xfrm>
                <a:off x="2018" y="110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154"/>
              <p:cNvSpPr>
                <a:spLocks noChangeArrowheads="1"/>
              </p:cNvSpPr>
              <p:nvPr/>
            </p:nvSpPr>
            <p:spPr bwMode="auto">
              <a:xfrm>
                <a:off x="2077" y="11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155"/>
              <p:cNvSpPr>
                <a:spLocks noChangeArrowheads="1"/>
              </p:cNvSpPr>
              <p:nvPr/>
            </p:nvSpPr>
            <p:spPr bwMode="auto">
              <a:xfrm>
                <a:off x="2140" y="119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Oval 156"/>
              <p:cNvSpPr>
                <a:spLocks noChangeArrowheads="1"/>
              </p:cNvSpPr>
              <p:nvPr/>
            </p:nvSpPr>
            <p:spPr bwMode="auto">
              <a:xfrm>
                <a:off x="2203" y="124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Oval 157"/>
              <p:cNvSpPr>
                <a:spLocks noChangeArrowheads="1"/>
              </p:cNvSpPr>
              <p:nvPr/>
            </p:nvSpPr>
            <p:spPr bwMode="auto">
              <a:xfrm>
                <a:off x="2262" y="130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Oval 158"/>
              <p:cNvSpPr>
                <a:spLocks noChangeArrowheads="1"/>
              </p:cNvSpPr>
              <p:nvPr/>
            </p:nvSpPr>
            <p:spPr bwMode="auto">
              <a:xfrm>
                <a:off x="2325" y="135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Oval 159"/>
              <p:cNvSpPr>
                <a:spLocks noChangeArrowheads="1"/>
              </p:cNvSpPr>
              <p:nvPr/>
            </p:nvSpPr>
            <p:spPr bwMode="auto">
              <a:xfrm>
                <a:off x="2384" y="141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Oval 160"/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Oval 161"/>
              <p:cNvSpPr>
                <a:spLocks noChangeArrowheads="1"/>
              </p:cNvSpPr>
              <p:nvPr/>
            </p:nvSpPr>
            <p:spPr bwMode="auto">
              <a:xfrm>
                <a:off x="2506" y="154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Oval 162"/>
              <p:cNvSpPr>
                <a:spLocks noChangeArrowheads="1"/>
              </p:cNvSpPr>
              <p:nvPr/>
            </p:nvSpPr>
            <p:spPr bwMode="auto">
              <a:xfrm>
                <a:off x="2569" y="16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Oval 163"/>
              <p:cNvSpPr>
                <a:spLocks noChangeArrowheads="1"/>
              </p:cNvSpPr>
              <p:nvPr/>
            </p:nvSpPr>
            <p:spPr bwMode="auto">
              <a:xfrm>
                <a:off x="2629" y="1675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164"/>
              <p:cNvSpPr>
                <a:spLocks noChangeArrowheads="1"/>
              </p:cNvSpPr>
              <p:nvPr/>
            </p:nvSpPr>
            <p:spPr bwMode="auto">
              <a:xfrm>
                <a:off x="2691" y="174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165"/>
              <p:cNvSpPr>
                <a:spLocks noChangeArrowheads="1"/>
              </p:cNvSpPr>
              <p:nvPr/>
            </p:nvSpPr>
            <p:spPr bwMode="auto">
              <a:xfrm>
                <a:off x="2751" y="182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Oval 166"/>
              <p:cNvSpPr>
                <a:spLocks noChangeArrowheads="1"/>
              </p:cNvSpPr>
              <p:nvPr/>
            </p:nvSpPr>
            <p:spPr bwMode="auto">
              <a:xfrm>
                <a:off x="2814" y="189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167"/>
              <p:cNvSpPr>
                <a:spLocks noChangeArrowheads="1"/>
              </p:cNvSpPr>
              <p:nvPr/>
            </p:nvSpPr>
            <p:spPr bwMode="auto">
              <a:xfrm>
                <a:off x="2873" y="196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Oval 168"/>
              <p:cNvSpPr>
                <a:spLocks noChangeArrowheads="1"/>
              </p:cNvSpPr>
              <p:nvPr/>
            </p:nvSpPr>
            <p:spPr bwMode="auto">
              <a:xfrm>
                <a:off x="611" y="50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Oval 169"/>
              <p:cNvSpPr>
                <a:spLocks noChangeArrowheads="1"/>
              </p:cNvSpPr>
              <p:nvPr/>
            </p:nvSpPr>
            <p:spPr bwMode="auto">
              <a:xfrm>
                <a:off x="670" y="51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Oval 170"/>
              <p:cNvSpPr>
                <a:spLocks noChangeArrowheads="1"/>
              </p:cNvSpPr>
              <p:nvPr/>
            </p:nvSpPr>
            <p:spPr bwMode="auto">
              <a:xfrm>
                <a:off x="733" y="51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Oval 171"/>
              <p:cNvSpPr>
                <a:spLocks noChangeArrowheads="1"/>
              </p:cNvSpPr>
              <p:nvPr/>
            </p:nvSpPr>
            <p:spPr bwMode="auto">
              <a:xfrm>
                <a:off x="792" y="51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Oval 172"/>
              <p:cNvSpPr>
                <a:spLocks noChangeArrowheads="1"/>
              </p:cNvSpPr>
              <p:nvPr/>
            </p:nvSpPr>
            <p:spPr bwMode="auto">
              <a:xfrm>
                <a:off x="855" y="51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Oval 173"/>
              <p:cNvSpPr>
                <a:spLocks noChangeArrowheads="1"/>
              </p:cNvSpPr>
              <p:nvPr/>
            </p:nvSpPr>
            <p:spPr bwMode="auto">
              <a:xfrm>
                <a:off x="915" y="519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174"/>
              <p:cNvSpPr>
                <a:spLocks noChangeArrowheads="1"/>
              </p:cNvSpPr>
              <p:nvPr/>
            </p:nvSpPr>
            <p:spPr bwMode="auto">
              <a:xfrm>
                <a:off x="977" y="51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Oval 175"/>
              <p:cNvSpPr>
                <a:spLocks noChangeArrowheads="1"/>
              </p:cNvSpPr>
              <p:nvPr/>
            </p:nvSpPr>
            <p:spPr bwMode="auto">
              <a:xfrm>
                <a:off x="1037" y="52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176"/>
              <p:cNvSpPr>
                <a:spLocks noChangeArrowheads="1"/>
              </p:cNvSpPr>
              <p:nvPr/>
            </p:nvSpPr>
            <p:spPr bwMode="auto">
              <a:xfrm>
                <a:off x="1100" y="526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Oval 177"/>
              <p:cNvSpPr>
                <a:spLocks noChangeArrowheads="1"/>
              </p:cNvSpPr>
              <p:nvPr/>
            </p:nvSpPr>
            <p:spPr bwMode="auto">
              <a:xfrm>
                <a:off x="1159" y="52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Oval 178"/>
              <p:cNvSpPr>
                <a:spLocks noChangeArrowheads="1"/>
              </p:cNvSpPr>
              <p:nvPr/>
            </p:nvSpPr>
            <p:spPr bwMode="auto">
              <a:xfrm>
                <a:off x="1222" y="53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Oval 179"/>
              <p:cNvSpPr>
                <a:spLocks noChangeArrowheads="1"/>
              </p:cNvSpPr>
              <p:nvPr/>
            </p:nvSpPr>
            <p:spPr bwMode="auto">
              <a:xfrm>
                <a:off x="1281" y="53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Oval 180"/>
              <p:cNvSpPr>
                <a:spLocks noChangeArrowheads="1"/>
              </p:cNvSpPr>
              <p:nvPr/>
            </p:nvSpPr>
            <p:spPr bwMode="auto">
              <a:xfrm>
                <a:off x="1344" y="54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Oval 181"/>
              <p:cNvSpPr>
                <a:spLocks noChangeArrowheads="1"/>
              </p:cNvSpPr>
              <p:nvPr/>
            </p:nvSpPr>
            <p:spPr bwMode="auto">
              <a:xfrm>
                <a:off x="1407" y="54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182"/>
              <p:cNvSpPr>
                <a:spLocks noChangeArrowheads="1"/>
              </p:cNvSpPr>
              <p:nvPr/>
            </p:nvSpPr>
            <p:spPr bwMode="auto">
              <a:xfrm>
                <a:off x="1466" y="55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183"/>
              <p:cNvSpPr>
                <a:spLocks noChangeArrowheads="1"/>
              </p:cNvSpPr>
              <p:nvPr/>
            </p:nvSpPr>
            <p:spPr bwMode="auto">
              <a:xfrm>
                <a:off x="1529" y="55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Oval 184"/>
              <p:cNvSpPr>
                <a:spLocks noChangeArrowheads="1"/>
              </p:cNvSpPr>
              <p:nvPr/>
            </p:nvSpPr>
            <p:spPr bwMode="auto">
              <a:xfrm>
                <a:off x="1588" y="56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185"/>
              <p:cNvSpPr>
                <a:spLocks noChangeArrowheads="1"/>
              </p:cNvSpPr>
              <p:nvPr/>
            </p:nvSpPr>
            <p:spPr bwMode="auto">
              <a:xfrm>
                <a:off x="1651" y="56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186"/>
              <p:cNvSpPr>
                <a:spLocks noChangeArrowheads="1"/>
              </p:cNvSpPr>
              <p:nvPr/>
            </p:nvSpPr>
            <p:spPr bwMode="auto">
              <a:xfrm>
                <a:off x="1711" y="575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Oval 187"/>
              <p:cNvSpPr>
                <a:spLocks noChangeArrowheads="1"/>
              </p:cNvSpPr>
              <p:nvPr/>
            </p:nvSpPr>
            <p:spPr bwMode="auto">
              <a:xfrm>
                <a:off x="1773" y="58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188"/>
              <p:cNvSpPr>
                <a:spLocks noChangeArrowheads="1"/>
              </p:cNvSpPr>
              <p:nvPr/>
            </p:nvSpPr>
            <p:spPr bwMode="auto">
              <a:xfrm>
                <a:off x="1833" y="59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Oval 189"/>
              <p:cNvSpPr>
                <a:spLocks noChangeArrowheads="1"/>
              </p:cNvSpPr>
              <p:nvPr/>
            </p:nvSpPr>
            <p:spPr bwMode="auto">
              <a:xfrm>
                <a:off x="1896" y="603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Oval 190"/>
              <p:cNvSpPr>
                <a:spLocks noChangeArrowheads="1"/>
              </p:cNvSpPr>
              <p:nvPr/>
            </p:nvSpPr>
            <p:spPr bwMode="auto">
              <a:xfrm>
                <a:off x="1955" y="61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191"/>
              <p:cNvSpPr>
                <a:spLocks noChangeArrowheads="1"/>
              </p:cNvSpPr>
              <p:nvPr/>
            </p:nvSpPr>
            <p:spPr bwMode="auto">
              <a:xfrm>
                <a:off x="2018" y="62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Oval 192"/>
              <p:cNvSpPr>
                <a:spLocks noChangeArrowheads="1"/>
              </p:cNvSpPr>
              <p:nvPr/>
            </p:nvSpPr>
            <p:spPr bwMode="auto">
              <a:xfrm>
                <a:off x="2077" y="638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Oval 193"/>
              <p:cNvSpPr>
                <a:spLocks noChangeArrowheads="1"/>
              </p:cNvSpPr>
              <p:nvPr/>
            </p:nvSpPr>
            <p:spPr bwMode="auto">
              <a:xfrm>
                <a:off x="2140" y="65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Oval 194"/>
              <p:cNvSpPr>
                <a:spLocks noChangeArrowheads="1"/>
              </p:cNvSpPr>
              <p:nvPr/>
            </p:nvSpPr>
            <p:spPr bwMode="auto">
              <a:xfrm>
                <a:off x="2203" y="673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Oval 195"/>
              <p:cNvSpPr>
                <a:spLocks noChangeArrowheads="1"/>
              </p:cNvSpPr>
              <p:nvPr/>
            </p:nvSpPr>
            <p:spPr bwMode="auto">
              <a:xfrm>
                <a:off x="2262" y="69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Oval 196"/>
              <p:cNvSpPr>
                <a:spLocks noChangeArrowheads="1"/>
              </p:cNvSpPr>
              <p:nvPr/>
            </p:nvSpPr>
            <p:spPr bwMode="auto">
              <a:xfrm>
                <a:off x="2325" y="71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197"/>
              <p:cNvSpPr>
                <a:spLocks noChangeArrowheads="1"/>
              </p:cNvSpPr>
              <p:nvPr/>
            </p:nvSpPr>
            <p:spPr bwMode="auto">
              <a:xfrm>
                <a:off x="2384" y="73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Oval 198"/>
              <p:cNvSpPr>
                <a:spLocks noChangeArrowheads="1"/>
              </p:cNvSpPr>
              <p:nvPr/>
            </p:nvSpPr>
            <p:spPr bwMode="auto">
              <a:xfrm>
                <a:off x="2447" y="76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Oval 199"/>
              <p:cNvSpPr>
                <a:spLocks noChangeArrowheads="1"/>
              </p:cNvSpPr>
              <p:nvPr/>
            </p:nvSpPr>
            <p:spPr bwMode="auto">
              <a:xfrm>
                <a:off x="2506" y="78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200"/>
              <p:cNvSpPr>
                <a:spLocks noChangeArrowheads="1"/>
              </p:cNvSpPr>
              <p:nvPr/>
            </p:nvSpPr>
            <p:spPr bwMode="auto">
              <a:xfrm>
                <a:off x="2569" y="81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Oval 201"/>
              <p:cNvSpPr>
                <a:spLocks noChangeArrowheads="1"/>
              </p:cNvSpPr>
              <p:nvPr/>
            </p:nvSpPr>
            <p:spPr bwMode="auto">
              <a:xfrm>
                <a:off x="2629" y="854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Oval 202"/>
              <p:cNvSpPr>
                <a:spLocks noChangeArrowheads="1"/>
              </p:cNvSpPr>
              <p:nvPr/>
            </p:nvSpPr>
            <p:spPr bwMode="auto">
              <a:xfrm>
                <a:off x="2691" y="893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203"/>
              <p:cNvSpPr>
                <a:spLocks noChangeArrowheads="1"/>
              </p:cNvSpPr>
              <p:nvPr/>
            </p:nvSpPr>
            <p:spPr bwMode="auto">
              <a:xfrm>
                <a:off x="2751" y="93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Oval 204"/>
              <p:cNvSpPr>
                <a:spLocks noChangeArrowheads="1"/>
              </p:cNvSpPr>
              <p:nvPr/>
            </p:nvSpPr>
            <p:spPr bwMode="auto">
              <a:xfrm>
                <a:off x="2814" y="98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Oval 206"/>
            <p:cNvSpPr>
              <a:spLocks noChangeArrowheads="1"/>
            </p:cNvSpPr>
            <p:nvPr/>
          </p:nvSpPr>
          <p:spPr bwMode="auto">
            <a:xfrm>
              <a:off x="2873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7"/>
            <p:cNvSpPr>
              <a:spLocks/>
            </p:cNvSpPr>
            <p:nvPr/>
          </p:nvSpPr>
          <p:spPr bwMode="auto">
            <a:xfrm>
              <a:off x="642" y="540"/>
              <a:ext cx="3058" cy="2461"/>
            </a:xfrm>
            <a:custGeom>
              <a:avLst/>
              <a:gdLst>
                <a:gd name="T0" fmla="*/ 0 w 876"/>
                <a:gd name="T1" fmla="*/ 0 h 705"/>
                <a:gd name="T2" fmla="*/ 17 w 876"/>
                <a:gd name="T3" fmla="*/ 4 h 705"/>
                <a:gd name="T4" fmla="*/ 35 w 876"/>
                <a:gd name="T5" fmla="*/ 7 h 705"/>
                <a:gd name="T6" fmla="*/ 52 w 876"/>
                <a:gd name="T7" fmla="*/ 11 h 705"/>
                <a:gd name="T8" fmla="*/ 70 w 876"/>
                <a:gd name="T9" fmla="*/ 16 h 705"/>
                <a:gd name="T10" fmla="*/ 87 w 876"/>
                <a:gd name="T11" fmla="*/ 20 h 705"/>
                <a:gd name="T12" fmla="*/ 105 w 876"/>
                <a:gd name="T13" fmla="*/ 25 h 705"/>
                <a:gd name="T14" fmla="*/ 122 w 876"/>
                <a:gd name="T15" fmla="*/ 30 h 705"/>
                <a:gd name="T16" fmla="*/ 140 w 876"/>
                <a:gd name="T17" fmla="*/ 36 h 705"/>
                <a:gd name="T18" fmla="*/ 157 w 876"/>
                <a:gd name="T19" fmla="*/ 42 h 705"/>
                <a:gd name="T20" fmla="*/ 175 w 876"/>
                <a:gd name="T21" fmla="*/ 48 h 705"/>
                <a:gd name="T22" fmla="*/ 192 w 876"/>
                <a:gd name="T23" fmla="*/ 55 h 705"/>
                <a:gd name="T24" fmla="*/ 210 w 876"/>
                <a:gd name="T25" fmla="*/ 62 h 705"/>
                <a:gd name="T26" fmla="*/ 228 w 876"/>
                <a:gd name="T27" fmla="*/ 69 h 705"/>
                <a:gd name="T28" fmla="*/ 245 w 876"/>
                <a:gd name="T29" fmla="*/ 77 h 705"/>
                <a:gd name="T30" fmla="*/ 263 w 876"/>
                <a:gd name="T31" fmla="*/ 85 h 705"/>
                <a:gd name="T32" fmla="*/ 280 w 876"/>
                <a:gd name="T33" fmla="*/ 94 h 705"/>
                <a:gd name="T34" fmla="*/ 298 w 876"/>
                <a:gd name="T35" fmla="*/ 103 h 705"/>
                <a:gd name="T36" fmla="*/ 315 w 876"/>
                <a:gd name="T37" fmla="*/ 113 h 705"/>
                <a:gd name="T38" fmla="*/ 333 w 876"/>
                <a:gd name="T39" fmla="*/ 123 h 705"/>
                <a:gd name="T40" fmla="*/ 350 w 876"/>
                <a:gd name="T41" fmla="*/ 134 h 705"/>
                <a:gd name="T42" fmla="*/ 368 w 876"/>
                <a:gd name="T43" fmla="*/ 146 h 705"/>
                <a:gd name="T44" fmla="*/ 385 w 876"/>
                <a:gd name="T45" fmla="*/ 158 h 705"/>
                <a:gd name="T46" fmla="*/ 403 w 876"/>
                <a:gd name="T47" fmla="*/ 171 h 705"/>
                <a:gd name="T48" fmla="*/ 420 w 876"/>
                <a:gd name="T49" fmla="*/ 184 h 705"/>
                <a:gd name="T50" fmla="*/ 438 w 876"/>
                <a:gd name="T51" fmla="*/ 198 h 705"/>
                <a:gd name="T52" fmla="*/ 456 w 876"/>
                <a:gd name="T53" fmla="*/ 213 h 705"/>
                <a:gd name="T54" fmla="*/ 473 w 876"/>
                <a:gd name="T55" fmla="*/ 228 h 705"/>
                <a:gd name="T56" fmla="*/ 491 w 876"/>
                <a:gd name="T57" fmla="*/ 244 h 705"/>
                <a:gd name="T58" fmla="*/ 508 w 876"/>
                <a:gd name="T59" fmla="*/ 261 h 705"/>
                <a:gd name="T60" fmla="*/ 526 w 876"/>
                <a:gd name="T61" fmla="*/ 278 h 705"/>
                <a:gd name="T62" fmla="*/ 543 w 876"/>
                <a:gd name="T63" fmla="*/ 296 h 705"/>
                <a:gd name="T64" fmla="*/ 561 w 876"/>
                <a:gd name="T65" fmla="*/ 315 h 705"/>
                <a:gd name="T66" fmla="*/ 578 w 876"/>
                <a:gd name="T67" fmla="*/ 334 h 705"/>
                <a:gd name="T68" fmla="*/ 596 w 876"/>
                <a:gd name="T69" fmla="*/ 354 h 705"/>
                <a:gd name="T70" fmla="*/ 613 w 876"/>
                <a:gd name="T71" fmla="*/ 374 h 705"/>
                <a:gd name="T72" fmla="*/ 631 w 876"/>
                <a:gd name="T73" fmla="*/ 396 h 705"/>
                <a:gd name="T74" fmla="*/ 648 w 876"/>
                <a:gd name="T75" fmla="*/ 417 h 705"/>
                <a:gd name="T76" fmla="*/ 666 w 876"/>
                <a:gd name="T77" fmla="*/ 439 h 705"/>
                <a:gd name="T78" fmla="*/ 684 w 876"/>
                <a:gd name="T79" fmla="*/ 462 h 705"/>
                <a:gd name="T80" fmla="*/ 701 w 876"/>
                <a:gd name="T81" fmla="*/ 484 h 705"/>
                <a:gd name="T82" fmla="*/ 719 w 876"/>
                <a:gd name="T83" fmla="*/ 507 h 705"/>
                <a:gd name="T84" fmla="*/ 736 w 876"/>
                <a:gd name="T85" fmla="*/ 530 h 705"/>
                <a:gd name="T86" fmla="*/ 754 w 876"/>
                <a:gd name="T87" fmla="*/ 553 h 705"/>
                <a:gd name="T88" fmla="*/ 771 w 876"/>
                <a:gd name="T89" fmla="*/ 576 h 705"/>
                <a:gd name="T90" fmla="*/ 789 w 876"/>
                <a:gd name="T91" fmla="*/ 599 h 705"/>
                <a:gd name="T92" fmla="*/ 806 w 876"/>
                <a:gd name="T93" fmla="*/ 621 h 705"/>
                <a:gd name="T94" fmla="*/ 824 w 876"/>
                <a:gd name="T95" fmla="*/ 643 h 705"/>
                <a:gd name="T96" fmla="*/ 841 w 876"/>
                <a:gd name="T97" fmla="*/ 665 h 705"/>
                <a:gd name="T98" fmla="*/ 859 w 876"/>
                <a:gd name="T99" fmla="*/ 685 h 705"/>
                <a:gd name="T100" fmla="*/ 876 w 876"/>
                <a:gd name="T10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705">
                  <a:moveTo>
                    <a:pt x="0" y="0"/>
                  </a:moveTo>
                  <a:lnTo>
                    <a:pt x="17" y="4"/>
                  </a:lnTo>
                  <a:lnTo>
                    <a:pt x="35" y="7"/>
                  </a:lnTo>
                  <a:lnTo>
                    <a:pt x="52" y="11"/>
                  </a:lnTo>
                  <a:lnTo>
                    <a:pt x="70" y="16"/>
                  </a:lnTo>
                  <a:lnTo>
                    <a:pt x="87" y="20"/>
                  </a:lnTo>
                  <a:lnTo>
                    <a:pt x="105" y="25"/>
                  </a:lnTo>
                  <a:lnTo>
                    <a:pt x="122" y="30"/>
                  </a:lnTo>
                  <a:lnTo>
                    <a:pt x="140" y="36"/>
                  </a:lnTo>
                  <a:lnTo>
                    <a:pt x="157" y="42"/>
                  </a:lnTo>
                  <a:lnTo>
                    <a:pt x="175" y="48"/>
                  </a:lnTo>
                  <a:lnTo>
                    <a:pt x="192" y="55"/>
                  </a:lnTo>
                  <a:lnTo>
                    <a:pt x="210" y="62"/>
                  </a:lnTo>
                  <a:lnTo>
                    <a:pt x="228" y="69"/>
                  </a:lnTo>
                  <a:lnTo>
                    <a:pt x="245" y="77"/>
                  </a:lnTo>
                  <a:lnTo>
                    <a:pt x="263" y="85"/>
                  </a:lnTo>
                  <a:lnTo>
                    <a:pt x="280" y="94"/>
                  </a:lnTo>
                  <a:lnTo>
                    <a:pt x="298" y="103"/>
                  </a:lnTo>
                  <a:lnTo>
                    <a:pt x="315" y="113"/>
                  </a:lnTo>
                  <a:lnTo>
                    <a:pt x="333" y="123"/>
                  </a:lnTo>
                  <a:lnTo>
                    <a:pt x="350" y="134"/>
                  </a:lnTo>
                  <a:lnTo>
                    <a:pt x="368" y="146"/>
                  </a:lnTo>
                  <a:lnTo>
                    <a:pt x="385" y="158"/>
                  </a:lnTo>
                  <a:lnTo>
                    <a:pt x="403" y="171"/>
                  </a:lnTo>
                  <a:lnTo>
                    <a:pt x="420" y="184"/>
                  </a:lnTo>
                  <a:lnTo>
                    <a:pt x="438" y="198"/>
                  </a:lnTo>
                  <a:lnTo>
                    <a:pt x="456" y="213"/>
                  </a:lnTo>
                  <a:lnTo>
                    <a:pt x="473" y="228"/>
                  </a:lnTo>
                  <a:lnTo>
                    <a:pt x="491" y="244"/>
                  </a:lnTo>
                  <a:lnTo>
                    <a:pt x="508" y="261"/>
                  </a:lnTo>
                  <a:lnTo>
                    <a:pt x="526" y="278"/>
                  </a:lnTo>
                  <a:lnTo>
                    <a:pt x="543" y="296"/>
                  </a:lnTo>
                  <a:lnTo>
                    <a:pt x="561" y="315"/>
                  </a:lnTo>
                  <a:lnTo>
                    <a:pt x="578" y="334"/>
                  </a:lnTo>
                  <a:lnTo>
                    <a:pt x="596" y="354"/>
                  </a:lnTo>
                  <a:lnTo>
                    <a:pt x="613" y="374"/>
                  </a:lnTo>
                  <a:lnTo>
                    <a:pt x="631" y="396"/>
                  </a:lnTo>
                  <a:lnTo>
                    <a:pt x="648" y="417"/>
                  </a:lnTo>
                  <a:lnTo>
                    <a:pt x="666" y="439"/>
                  </a:lnTo>
                  <a:lnTo>
                    <a:pt x="684" y="462"/>
                  </a:lnTo>
                  <a:lnTo>
                    <a:pt x="701" y="484"/>
                  </a:lnTo>
                  <a:lnTo>
                    <a:pt x="719" y="507"/>
                  </a:lnTo>
                  <a:lnTo>
                    <a:pt x="736" y="530"/>
                  </a:lnTo>
                  <a:lnTo>
                    <a:pt x="754" y="553"/>
                  </a:lnTo>
                  <a:lnTo>
                    <a:pt x="771" y="576"/>
                  </a:lnTo>
                  <a:lnTo>
                    <a:pt x="789" y="599"/>
                  </a:lnTo>
                  <a:lnTo>
                    <a:pt x="806" y="621"/>
                  </a:lnTo>
                  <a:lnTo>
                    <a:pt x="824" y="643"/>
                  </a:lnTo>
                  <a:lnTo>
                    <a:pt x="841" y="665"/>
                  </a:lnTo>
                  <a:lnTo>
                    <a:pt x="859" y="685"/>
                  </a:lnTo>
                  <a:lnTo>
                    <a:pt x="876" y="705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8"/>
            <p:cNvSpPr>
              <a:spLocks/>
            </p:cNvSpPr>
            <p:nvPr/>
          </p:nvSpPr>
          <p:spPr bwMode="auto">
            <a:xfrm>
              <a:off x="642" y="540"/>
              <a:ext cx="3058" cy="1589"/>
            </a:xfrm>
            <a:custGeom>
              <a:avLst/>
              <a:gdLst>
                <a:gd name="T0" fmla="*/ 0 w 876"/>
                <a:gd name="T1" fmla="*/ 0 h 455"/>
                <a:gd name="T2" fmla="*/ 17 w 876"/>
                <a:gd name="T3" fmla="*/ 0 h 455"/>
                <a:gd name="T4" fmla="*/ 35 w 876"/>
                <a:gd name="T5" fmla="*/ 1 h 455"/>
                <a:gd name="T6" fmla="*/ 52 w 876"/>
                <a:gd name="T7" fmla="*/ 1 h 455"/>
                <a:gd name="T8" fmla="*/ 70 w 876"/>
                <a:gd name="T9" fmla="*/ 2 h 455"/>
                <a:gd name="T10" fmla="*/ 87 w 876"/>
                <a:gd name="T11" fmla="*/ 2 h 455"/>
                <a:gd name="T12" fmla="*/ 105 w 876"/>
                <a:gd name="T13" fmla="*/ 3 h 455"/>
                <a:gd name="T14" fmla="*/ 122 w 876"/>
                <a:gd name="T15" fmla="*/ 4 h 455"/>
                <a:gd name="T16" fmla="*/ 140 w 876"/>
                <a:gd name="T17" fmla="*/ 5 h 455"/>
                <a:gd name="T18" fmla="*/ 157 w 876"/>
                <a:gd name="T19" fmla="*/ 5 h 455"/>
                <a:gd name="T20" fmla="*/ 175 w 876"/>
                <a:gd name="T21" fmla="*/ 6 h 455"/>
                <a:gd name="T22" fmla="*/ 192 w 876"/>
                <a:gd name="T23" fmla="*/ 7 h 455"/>
                <a:gd name="T24" fmla="*/ 210 w 876"/>
                <a:gd name="T25" fmla="*/ 9 h 455"/>
                <a:gd name="T26" fmla="*/ 228 w 876"/>
                <a:gd name="T27" fmla="*/ 10 h 455"/>
                <a:gd name="T28" fmla="*/ 245 w 876"/>
                <a:gd name="T29" fmla="*/ 11 h 455"/>
                <a:gd name="T30" fmla="*/ 263 w 876"/>
                <a:gd name="T31" fmla="*/ 13 h 455"/>
                <a:gd name="T32" fmla="*/ 280 w 876"/>
                <a:gd name="T33" fmla="*/ 15 h 455"/>
                <a:gd name="T34" fmla="*/ 298 w 876"/>
                <a:gd name="T35" fmla="*/ 17 h 455"/>
                <a:gd name="T36" fmla="*/ 315 w 876"/>
                <a:gd name="T37" fmla="*/ 19 h 455"/>
                <a:gd name="T38" fmla="*/ 333 w 876"/>
                <a:gd name="T39" fmla="*/ 21 h 455"/>
                <a:gd name="T40" fmla="*/ 350 w 876"/>
                <a:gd name="T41" fmla="*/ 24 h 455"/>
                <a:gd name="T42" fmla="*/ 368 w 876"/>
                <a:gd name="T43" fmla="*/ 27 h 455"/>
                <a:gd name="T44" fmla="*/ 385 w 876"/>
                <a:gd name="T45" fmla="*/ 30 h 455"/>
                <a:gd name="T46" fmla="*/ 403 w 876"/>
                <a:gd name="T47" fmla="*/ 34 h 455"/>
                <a:gd name="T48" fmla="*/ 420 w 876"/>
                <a:gd name="T49" fmla="*/ 38 h 455"/>
                <a:gd name="T50" fmla="*/ 438 w 876"/>
                <a:gd name="T51" fmla="*/ 42 h 455"/>
                <a:gd name="T52" fmla="*/ 456 w 876"/>
                <a:gd name="T53" fmla="*/ 47 h 455"/>
                <a:gd name="T54" fmla="*/ 473 w 876"/>
                <a:gd name="T55" fmla="*/ 53 h 455"/>
                <a:gd name="T56" fmla="*/ 491 w 876"/>
                <a:gd name="T57" fmla="*/ 59 h 455"/>
                <a:gd name="T58" fmla="*/ 508 w 876"/>
                <a:gd name="T59" fmla="*/ 65 h 455"/>
                <a:gd name="T60" fmla="*/ 526 w 876"/>
                <a:gd name="T61" fmla="*/ 73 h 455"/>
                <a:gd name="T62" fmla="*/ 543 w 876"/>
                <a:gd name="T63" fmla="*/ 80 h 455"/>
                <a:gd name="T64" fmla="*/ 561 w 876"/>
                <a:gd name="T65" fmla="*/ 89 h 455"/>
                <a:gd name="T66" fmla="*/ 578 w 876"/>
                <a:gd name="T67" fmla="*/ 99 h 455"/>
                <a:gd name="T68" fmla="*/ 596 w 876"/>
                <a:gd name="T69" fmla="*/ 109 h 455"/>
                <a:gd name="T70" fmla="*/ 613 w 876"/>
                <a:gd name="T71" fmla="*/ 121 h 455"/>
                <a:gd name="T72" fmla="*/ 631 w 876"/>
                <a:gd name="T73" fmla="*/ 133 h 455"/>
                <a:gd name="T74" fmla="*/ 648 w 876"/>
                <a:gd name="T75" fmla="*/ 147 h 455"/>
                <a:gd name="T76" fmla="*/ 666 w 876"/>
                <a:gd name="T77" fmla="*/ 162 h 455"/>
                <a:gd name="T78" fmla="*/ 684 w 876"/>
                <a:gd name="T79" fmla="*/ 178 h 455"/>
                <a:gd name="T80" fmla="*/ 701 w 876"/>
                <a:gd name="T81" fmla="*/ 196 h 455"/>
                <a:gd name="T82" fmla="*/ 719 w 876"/>
                <a:gd name="T83" fmla="*/ 215 h 455"/>
                <a:gd name="T84" fmla="*/ 736 w 876"/>
                <a:gd name="T85" fmla="*/ 235 h 455"/>
                <a:gd name="T86" fmla="*/ 754 w 876"/>
                <a:gd name="T87" fmla="*/ 258 h 455"/>
                <a:gd name="T88" fmla="*/ 771 w 876"/>
                <a:gd name="T89" fmla="*/ 281 h 455"/>
                <a:gd name="T90" fmla="*/ 789 w 876"/>
                <a:gd name="T91" fmla="*/ 306 h 455"/>
                <a:gd name="T92" fmla="*/ 806 w 876"/>
                <a:gd name="T93" fmla="*/ 333 h 455"/>
                <a:gd name="T94" fmla="*/ 824 w 876"/>
                <a:gd name="T95" fmla="*/ 362 h 455"/>
                <a:gd name="T96" fmla="*/ 841 w 876"/>
                <a:gd name="T97" fmla="*/ 391 h 455"/>
                <a:gd name="T98" fmla="*/ 859 w 876"/>
                <a:gd name="T99" fmla="*/ 422 h 455"/>
                <a:gd name="T100" fmla="*/ 876 w 876"/>
                <a:gd name="T10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455">
                  <a:moveTo>
                    <a:pt x="0" y="0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2" y="1"/>
                  </a:lnTo>
                  <a:lnTo>
                    <a:pt x="70" y="2"/>
                  </a:lnTo>
                  <a:lnTo>
                    <a:pt x="87" y="2"/>
                  </a:lnTo>
                  <a:lnTo>
                    <a:pt x="105" y="3"/>
                  </a:lnTo>
                  <a:lnTo>
                    <a:pt x="122" y="4"/>
                  </a:lnTo>
                  <a:lnTo>
                    <a:pt x="140" y="5"/>
                  </a:lnTo>
                  <a:lnTo>
                    <a:pt x="157" y="5"/>
                  </a:lnTo>
                  <a:lnTo>
                    <a:pt x="175" y="6"/>
                  </a:lnTo>
                  <a:lnTo>
                    <a:pt x="192" y="7"/>
                  </a:lnTo>
                  <a:lnTo>
                    <a:pt x="210" y="9"/>
                  </a:lnTo>
                  <a:lnTo>
                    <a:pt x="228" y="10"/>
                  </a:lnTo>
                  <a:lnTo>
                    <a:pt x="245" y="11"/>
                  </a:lnTo>
                  <a:lnTo>
                    <a:pt x="263" y="13"/>
                  </a:lnTo>
                  <a:lnTo>
                    <a:pt x="280" y="15"/>
                  </a:lnTo>
                  <a:lnTo>
                    <a:pt x="298" y="17"/>
                  </a:lnTo>
                  <a:lnTo>
                    <a:pt x="315" y="19"/>
                  </a:lnTo>
                  <a:lnTo>
                    <a:pt x="333" y="21"/>
                  </a:lnTo>
                  <a:lnTo>
                    <a:pt x="350" y="24"/>
                  </a:lnTo>
                  <a:lnTo>
                    <a:pt x="368" y="27"/>
                  </a:lnTo>
                  <a:lnTo>
                    <a:pt x="385" y="30"/>
                  </a:lnTo>
                  <a:lnTo>
                    <a:pt x="403" y="34"/>
                  </a:lnTo>
                  <a:lnTo>
                    <a:pt x="420" y="38"/>
                  </a:lnTo>
                  <a:lnTo>
                    <a:pt x="438" y="42"/>
                  </a:lnTo>
                  <a:lnTo>
                    <a:pt x="456" y="47"/>
                  </a:lnTo>
                  <a:lnTo>
                    <a:pt x="473" y="53"/>
                  </a:lnTo>
                  <a:lnTo>
                    <a:pt x="491" y="59"/>
                  </a:lnTo>
                  <a:lnTo>
                    <a:pt x="508" y="65"/>
                  </a:lnTo>
                  <a:lnTo>
                    <a:pt x="526" y="73"/>
                  </a:lnTo>
                  <a:lnTo>
                    <a:pt x="543" y="80"/>
                  </a:lnTo>
                  <a:lnTo>
                    <a:pt x="561" y="89"/>
                  </a:lnTo>
                  <a:lnTo>
                    <a:pt x="578" y="99"/>
                  </a:lnTo>
                  <a:lnTo>
                    <a:pt x="596" y="109"/>
                  </a:lnTo>
                  <a:lnTo>
                    <a:pt x="613" y="121"/>
                  </a:lnTo>
                  <a:lnTo>
                    <a:pt x="631" y="133"/>
                  </a:lnTo>
                  <a:lnTo>
                    <a:pt x="648" y="147"/>
                  </a:lnTo>
                  <a:lnTo>
                    <a:pt x="666" y="162"/>
                  </a:lnTo>
                  <a:lnTo>
                    <a:pt x="684" y="178"/>
                  </a:lnTo>
                  <a:lnTo>
                    <a:pt x="701" y="196"/>
                  </a:lnTo>
                  <a:lnTo>
                    <a:pt x="719" y="215"/>
                  </a:lnTo>
                  <a:lnTo>
                    <a:pt x="736" y="235"/>
                  </a:lnTo>
                  <a:lnTo>
                    <a:pt x="754" y="258"/>
                  </a:lnTo>
                  <a:lnTo>
                    <a:pt x="771" y="281"/>
                  </a:lnTo>
                  <a:lnTo>
                    <a:pt x="789" y="306"/>
                  </a:lnTo>
                  <a:lnTo>
                    <a:pt x="806" y="333"/>
                  </a:lnTo>
                  <a:lnTo>
                    <a:pt x="824" y="362"/>
                  </a:lnTo>
                  <a:lnTo>
                    <a:pt x="841" y="391"/>
                  </a:lnTo>
                  <a:lnTo>
                    <a:pt x="859" y="422"/>
                  </a:lnTo>
                  <a:lnTo>
                    <a:pt x="876" y="455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09"/>
            <p:cNvSpPr>
              <a:spLocks noChangeArrowheads="1"/>
            </p:cNvSpPr>
            <p:nvPr/>
          </p:nvSpPr>
          <p:spPr bwMode="auto">
            <a:xfrm>
              <a:off x="2115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63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0"/>
            <p:cNvSpPr>
              <a:spLocks noChangeArrowheads="1"/>
            </p:cNvSpPr>
            <p:nvPr/>
          </p:nvSpPr>
          <p:spPr bwMode="auto">
            <a:xfrm>
              <a:off x="2911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76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1"/>
            <p:cNvSpPr>
              <a:spLocks noChangeArrowheads="1"/>
            </p:cNvSpPr>
            <p:nvPr/>
          </p:nvSpPr>
          <p:spPr bwMode="auto">
            <a:xfrm>
              <a:off x="3770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90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2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3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a-2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4"/>
            <p:cNvSpPr>
              <a:spLocks noChangeArrowheads="1"/>
            </p:cNvSpPr>
            <p:nvPr/>
          </p:nvSpPr>
          <p:spPr bwMode="auto">
            <a:xfrm>
              <a:off x="2143" y="2418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5"/>
            <p:cNvSpPr>
              <a:spLocks noChangeArrowheads="1"/>
            </p:cNvSpPr>
            <p:nvPr/>
          </p:nvSpPr>
          <p:spPr bwMode="auto">
            <a:xfrm>
              <a:off x="2143" y="2562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6"/>
            <p:cNvSpPr>
              <a:spLocks noChangeArrowheads="1"/>
            </p:cNvSpPr>
            <p:nvPr/>
          </p:nvSpPr>
          <p:spPr bwMode="auto">
            <a:xfrm>
              <a:off x="2143" y="2708"/>
              <a:ext cx="7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17"/>
            <p:cNvSpPr>
              <a:spLocks noChangeArrowheads="1"/>
            </p:cNvSpPr>
            <p:nvPr/>
          </p:nvSpPr>
          <p:spPr bwMode="auto">
            <a:xfrm>
              <a:off x="2870" y="3204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Gompertz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8"/>
            <p:cNvSpPr>
              <a:spLocks noChangeArrowheads="1"/>
            </p:cNvSpPr>
            <p:nvPr/>
          </p:nvSpPr>
          <p:spPr bwMode="auto">
            <a:xfrm>
              <a:off x="2870" y="3351"/>
              <a:ext cx="95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Extrapolation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19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0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221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Line 222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223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Line 224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225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Line 226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227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Line 228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229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Line 230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231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232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Survival Rate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Line 233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234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235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236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37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238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239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Line 240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241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Line 24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243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244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 (a)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245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9" name="Rectangle 354"/>
          <p:cNvSpPr>
            <a:spLocks noChangeArrowheads="1"/>
          </p:cNvSpPr>
          <p:nvPr/>
        </p:nvSpPr>
        <p:spPr bwMode="auto">
          <a:xfrm>
            <a:off x="7084541" y="6553200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0" name="Rectangle 354"/>
          <p:cNvSpPr>
            <a:spLocks noChangeArrowheads="1"/>
          </p:cNvSpPr>
          <p:nvPr/>
        </p:nvSpPr>
        <p:spPr bwMode="auto">
          <a:xfrm>
            <a:off x="1589088" y="654090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1" name="Rectangle 354"/>
          <p:cNvSpPr>
            <a:spLocks noChangeArrowheads="1"/>
          </p:cNvSpPr>
          <p:nvPr/>
        </p:nvSpPr>
        <p:spPr bwMode="auto">
          <a:xfrm>
            <a:off x="54005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2" name="Rectangle 354"/>
          <p:cNvSpPr>
            <a:spLocks noChangeArrowheads="1"/>
          </p:cNvSpPr>
          <p:nvPr/>
        </p:nvSpPr>
        <p:spPr bwMode="auto">
          <a:xfrm>
            <a:off x="3097981" y="6553200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3" name="Oval 47"/>
          <p:cNvSpPr>
            <a:spLocks noChangeArrowheads="1"/>
          </p:cNvSpPr>
          <p:nvPr/>
        </p:nvSpPr>
        <p:spPr bwMode="auto">
          <a:xfrm>
            <a:off x="13716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4" name="Line 88"/>
          <p:cNvSpPr>
            <a:spLocks noChangeShapeType="1"/>
          </p:cNvSpPr>
          <p:nvPr/>
        </p:nvSpPr>
        <p:spPr bwMode="auto">
          <a:xfrm flipV="1">
            <a:off x="6630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5" name="Oval 62"/>
          <p:cNvSpPr>
            <a:spLocks noChangeArrowheads="1"/>
          </p:cNvSpPr>
          <p:nvPr/>
        </p:nvSpPr>
        <p:spPr bwMode="auto">
          <a:xfrm>
            <a:off x="51577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6" name="Line 86"/>
          <p:cNvSpPr>
            <a:spLocks noChangeShapeType="1"/>
          </p:cNvSpPr>
          <p:nvPr/>
        </p:nvSpPr>
        <p:spPr bwMode="auto">
          <a:xfrm>
            <a:off x="2661445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702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035" name="AutoShape 701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6" name="Group 903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1184" name="Rectangle 705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706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707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708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709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710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711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712"/>
              <p:cNvSpPr>
                <a:spLocks noChangeShapeType="1"/>
              </p:cNvSpPr>
              <p:nvPr/>
            </p:nvSpPr>
            <p:spPr bwMode="auto">
              <a:xfrm flipV="1">
                <a:off x="2049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713"/>
              <p:cNvSpPr>
                <a:spLocks noChangeShapeType="1"/>
              </p:cNvSpPr>
              <p:nvPr/>
            </p:nvSpPr>
            <p:spPr bwMode="auto">
              <a:xfrm flipV="1">
                <a:off x="2049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714"/>
              <p:cNvSpPr>
                <a:spLocks noChangeShapeType="1"/>
              </p:cNvSpPr>
              <p:nvPr/>
            </p:nvSpPr>
            <p:spPr bwMode="auto">
              <a:xfrm flipV="1">
                <a:off x="2049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715"/>
              <p:cNvSpPr>
                <a:spLocks noChangeShapeType="1"/>
              </p:cNvSpPr>
              <p:nvPr/>
            </p:nvSpPr>
            <p:spPr bwMode="auto">
              <a:xfrm flipV="1">
                <a:off x="2049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716"/>
              <p:cNvSpPr>
                <a:spLocks noChangeShapeType="1"/>
              </p:cNvSpPr>
              <p:nvPr/>
            </p:nvSpPr>
            <p:spPr bwMode="auto">
              <a:xfrm flipV="1">
                <a:off x="2049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717"/>
              <p:cNvSpPr>
                <a:spLocks noChangeShapeType="1"/>
              </p:cNvSpPr>
              <p:nvPr/>
            </p:nvSpPr>
            <p:spPr bwMode="auto">
              <a:xfrm flipV="1">
                <a:off x="2049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718"/>
              <p:cNvSpPr>
                <a:spLocks noChangeShapeType="1"/>
              </p:cNvSpPr>
              <p:nvPr/>
            </p:nvSpPr>
            <p:spPr bwMode="auto">
              <a:xfrm flipV="1">
                <a:off x="2049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719"/>
              <p:cNvSpPr>
                <a:spLocks noChangeShapeType="1"/>
              </p:cNvSpPr>
              <p:nvPr/>
            </p:nvSpPr>
            <p:spPr bwMode="auto">
              <a:xfrm flipV="1">
                <a:off x="2049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720"/>
              <p:cNvSpPr>
                <a:spLocks noChangeShapeType="1"/>
              </p:cNvSpPr>
              <p:nvPr/>
            </p:nvSpPr>
            <p:spPr bwMode="auto">
              <a:xfrm flipV="1">
                <a:off x="2049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721"/>
              <p:cNvSpPr>
                <a:spLocks noChangeShapeType="1"/>
              </p:cNvSpPr>
              <p:nvPr/>
            </p:nvSpPr>
            <p:spPr bwMode="auto">
              <a:xfrm flipV="1">
                <a:off x="2049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722"/>
              <p:cNvSpPr>
                <a:spLocks noChangeShapeType="1"/>
              </p:cNvSpPr>
              <p:nvPr/>
            </p:nvSpPr>
            <p:spPr bwMode="auto">
              <a:xfrm flipV="1">
                <a:off x="2049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723"/>
              <p:cNvSpPr>
                <a:spLocks noChangeShapeType="1"/>
              </p:cNvSpPr>
              <p:nvPr/>
            </p:nvSpPr>
            <p:spPr bwMode="auto">
              <a:xfrm flipV="1">
                <a:off x="2049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724"/>
              <p:cNvSpPr>
                <a:spLocks noChangeShapeType="1"/>
              </p:cNvSpPr>
              <p:nvPr/>
            </p:nvSpPr>
            <p:spPr bwMode="auto">
              <a:xfrm flipV="1">
                <a:off x="2049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725"/>
              <p:cNvSpPr>
                <a:spLocks noChangeShapeType="1"/>
              </p:cNvSpPr>
              <p:nvPr/>
            </p:nvSpPr>
            <p:spPr bwMode="auto">
              <a:xfrm flipV="1">
                <a:off x="2049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726"/>
              <p:cNvSpPr>
                <a:spLocks noChangeShapeType="1"/>
              </p:cNvSpPr>
              <p:nvPr/>
            </p:nvSpPr>
            <p:spPr bwMode="auto">
              <a:xfrm flipV="1">
                <a:off x="2049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727"/>
              <p:cNvSpPr>
                <a:spLocks noChangeShapeType="1"/>
              </p:cNvSpPr>
              <p:nvPr/>
            </p:nvSpPr>
            <p:spPr bwMode="auto">
              <a:xfrm flipV="1">
                <a:off x="2049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728"/>
              <p:cNvSpPr>
                <a:spLocks noChangeShapeType="1"/>
              </p:cNvSpPr>
              <p:nvPr/>
            </p:nvSpPr>
            <p:spPr bwMode="auto">
              <a:xfrm flipV="1">
                <a:off x="2049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729"/>
              <p:cNvSpPr>
                <a:spLocks noChangeShapeType="1"/>
              </p:cNvSpPr>
              <p:nvPr/>
            </p:nvSpPr>
            <p:spPr bwMode="auto">
              <a:xfrm flipV="1">
                <a:off x="2049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730"/>
              <p:cNvSpPr>
                <a:spLocks noChangeShapeType="1"/>
              </p:cNvSpPr>
              <p:nvPr/>
            </p:nvSpPr>
            <p:spPr bwMode="auto">
              <a:xfrm flipV="1">
                <a:off x="2049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731"/>
              <p:cNvSpPr>
                <a:spLocks noChangeShapeType="1"/>
              </p:cNvSpPr>
              <p:nvPr/>
            </p:nvSpPr>
            <p:spPr bwMode="auto">
              <a:xfrm flipV="1">
                <a:off x="2049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732"/>
              <p:cNvSpPr>
                <a:spLocks noChangeShapeType="1"/>
              </p:cNvSpPr>
              <p:nvPr/>
            </p:nvSpPr>
            <p:spPr bwMode="auto">
              <a:xfrm flipV="1">
                <a:off x="2049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733"/>
              <p:cNvSpPr>
                <a:spLocks noChangeShapeType="1"/>
              </p:cNvSpPr>
              <p:nvPr/>
            </p:nvSpPr>
            <p:spPr bwMode="auto">
              <a:xfrm flipV="1">
                <a:off x="2049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734"/>
              <p:cNvSpPr>
                <a:spLocks noChangeShapeType="1"/>
              </p:cNvSpPr>
              <p:nvPr/>
            </p:nvSpPr>
            <p:spPr bwMode="auto">
              <a:xfrm flipV="1">
                <a:off x="2049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735"/>
              <p:cNvSpPr>
                <a:spLocks noChangeShapeType="1"/>
              </p:cNvSpPr>
              <p:nvPr/>
            </p:nvSpPr>
            <p:spPr bwMode="auto">
              <a:xfrm flipV="1">
                <a:off x="2049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736"/>
              <p:cNvSpPr>
                <a:spLocks noChangeShapeType="1"/>
              </p:cNvSpPr>
              <p:nvPr/>
            </p:nvSpPr>
            <p:spPr bwMode="auto">
              <a:xfrm flipV="1">
                <a:off x="2049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737"/>
              <p:cNvSpPr>
                <a:spLocks noChangeShapeType="1"/>
              </p:cNvSpPr>
              <p:nvPr/>
            </p:nvSpPr>
            <p:spPr bwMode="auto">
              <a:xfrm flipV="1">
                <a:off x="2049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738"/>
              <p:cNvSpPr>
                <a:spLocks noChangeShapeType="1"/>
              </p:cNvSpPr>
              <p:nvPr/>
            </p:nvSpPr>
            <p:spPr bwMode="auto">
              <a:xfrm flipV="1">
                <a:off x="2049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739"/>
              <p:cNvSpPr>
                <a:spLocks noChangeShapeType="1"/>
              </p:cNvSpPr>
              <p:nvPr/>
            </p:nvSpPr>
            <p:spPr bwMode="auto">
              <a:xfrm flipV="1">
                <a:off x="2049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740"/>
              <p:cNvSpPr>
                <a:spLocks noChangeShapeType="1"/>
              </p:cNvSpPr>
              <p:nvPr/>
            </p:nvSpPr>
            <p:spPr bwMode="auto">
              <a:xfrm flipV="1">
                <a:off x="2049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741"/>
              <p:cNvSpPr>
                <a:spLocks noChangeShapeType="1"/>
              </p:cNvSpPr>
              <p:nvPr/>
            </p:nvSpPr>
            <p:spPr bwMode="auto">
              <a:xfrm flipV="1">
                <a:off x="2049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742"/>
              <p:cNvSpPr>
                <a:spLocks noChangeShapeType="1"/>
              </p:cNvSpPr>
              <p:nvPr/>
            </p:nvSpPr>
            <p:spPr bwMode="auto">
              <a:xfrm flipV="1">
                <a:off x="2049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743"/>
              <p:cNvSpPr>
                <a:spLocks noChangeShapeType="1"/>
              </p:cNvSpPr>
              <p:nvPr/>
            </p:nvSpPr>
            <p:spPr bwMode="auto">
              <a:xfrm flipV="1">
                <a:off x="2049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744"/>
              <p:cNvSpPr>
                <a:spLocks noChangeShapeType="1"/>
              </p:cNvSpPr>
              <p:nvPr/>
            </p:nvSpPr>
            <p:spPr bwMode="auto">
              <a:xfrm flipV="1">
                <a:off x="2049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745"/>
              <p:cNvSpPr>
                <a:spLocks noChangeShapeType="1"/>
              </p:cNvSpPr>
              <p:nvPr/>
            </p:nvSpPr>
            <p:spPr bwMode="auto">
              <a:xfrm flipV="1">
                <a:off x="2049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746"/>
              <p:cNvSpPr>
                <a:spLocks noChangeShapeType="1"/>
              </p:cNvSpPr>
              <p:nvPr/>
            </p:nvSpPr>
            <p:spPr bwMode="auto">
              <a:xfrm flipV="1">
                <a:off x="2049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747"/>
              <p:cNvSpPr>
                <a:spLocks noChangeShapeType="1"/>
              </p:cNvSpPr>
              <p:nvPr/>
            </p:nvSpPr>
            <p:spPr bwMode="auto">
              <a:xfrm flipV="1">
                <a:off x="2049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748"/>
              <p:cNvSpPr>
                <a:spLocks noChangeShapeType="1"/>
              </p:cNvSpPr>
              <p:nvPr/>
            </p:nvSpPr>
            <p:spPr bwMode="auto">
              <a:xfrm flipV="1">
                <a:off x="2049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749"/>
              <p:cNvSpPr>
                <a:spLocks noChangeShapeType="1"/>
              </p:cNvSpPr>
              <p:nvPr/>
            </p:nvSpPr>
            <p:spPr bwMode="auto">
              <a:xfrm flipV="1">
                <a:off x="2049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750"/>
              <p:cNvSpPr>
                <a:spLocks noChangeShapeType="1"/>
              </p:cNvSpPr>
              <p:nvPr/>
            </p:nvSpPr>
            <p:spPr bwMode="auto">
              <a:xfrm flipV="1">
                <a:off x="2049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Line 751"/>
              <p:cNvSpPr>
                <a:spLocks noChangeShapeType="1"/>
              </p:cNvSpPr>
              <p:nvPr/>
            </p:nvSpPr>
            <p:spPr bwMode="auto">
              <a:xfrm flipV="1">
                <a:off x="2845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752"/>
              <p:cNvSpPr>
                <a:spLocks noChangeShapeType="1"/>
              </p:cNvSpPr>
              <p:nvPr/>
            </p:nvSpPr>
            <p:spPr bwMode="auto">
              <a:xfrm flipV="1">
                <a:off x="2845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753"/>
              <p:cNvSpPr>
                <a:spLocks noChangeShapeType="1"/>
              </p:cNvSpPr>
              <p:nvPr/>
            </p:nvSpPr>
            <p:spPr bwMode="auto">
              <a:xfrm flipV="1">
                <a:off x="2845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754"/>
              <p:cNvSpPr>
                <a:spLocks noChangeShapeType="1"/>
              </p:cNvSpPr>
              <p:nvPr/>
            </p:nvSpPr>
            <p:spPr bwMode="auto">
              <a:xfrm flipV="1">
                <a:off x="2845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755"/>
              <p:cNvSpPr>
                <a:spLocks noChangeShapeType="1"/>
              </p:cNvSpPr>
              <p:nvPr/>
            </p:nvSpPr>
            <p:spPr bwMode="auto">
              <a:xfrm flipV="1">
                <a:off x="2845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756"/>
              <p:cNvSpPr>
                <a:spLocks noChangeShapeType="1"/>
              </p:cNvSpPr>
              <p:nvPr/>
            </p:nvSpPr>
            <p:spPr bwMode="auto">
              <a:xfrm flipV="1">
                <a:off x="2845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757"/>
              <p:cNvSpPr>
                <a:spLocks noChangeShapeType="1"/>
              </p:cNvSpPr>
              <p:nvPr/>
            </p:nvSpPr>
            <p:spPr bwMode="auto">
              <a:xfrm flipV="1">
                <a:off x="2845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758"/>
              <p:cNvSpPr>
                <a:spLocks noChangeShapeType="1"/>
              </p:cNvSpPr>
              <p:nvPr/>
            </p:nvSpPr>
            <p:spPr bwMode="auto">
              <a:xfrm flipV="1">
                <a:off x="2845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759"/>
              <p:cNvSpPr>
                <a:spLocks noChangeShapeType="1"/>
              </p:cNvSpPr>
              <p:nvPr/>
            </p:nvSpPr>
            <p:spPr bwMode="auto">
              <a:xfrm flipV="1">
                <a:off x="2845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760"/>
              <p:cNvSpPr>
                <a:spLocks noChangeShapeType="1"/>
              </p:cNvSpPr>
              <p:nvPr/>
            </p:nvSpPr>
            <p:spPr bwMode="auto">
              <a:xfrm flipV="1">
                <a:off x="2845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761"/>
              <p:cNvSpPr>
                <a:spLocks noChangeShapeType="1"/>
              </p:cNvSpPr>
              <p:nvPr/>
            </p:nvSpPr>
            <p:spPr bwMode="auto">
              <a:xfrm flipV="1">
                <a:off x="2845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762"/>
              <p:cNvSpPr>
                <a:spLocks noChangeShapeType="1"/>
              </p:cNvSpPr>
              <p:nvPr/>
            </p:nvSpPr>
            <p:spPr bwMode="auto">
              <a:xfrm flipV="1">
                <a:off x="2845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763"/>
              <p:cNvSpPr>
                <a:spLocks noChangeShapeType="1"/>
              </p:cNvSpPr>
              <p:nvPr/>
            </p:nvSpPr>
            <p:spPr bwMode="auto">
              <a:xfrm flipV="1">
                <a:off x="2845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764"/>
              <p:cNvSpPr>
                <a:spLocks noChangeShapeType="1"/>
              </p:cNvSpPr>
              <p:nvPr/>
            </p:nvSpPr>
            <p:spPr bwMode="auto">
              <a:xfrm flipV="1">
                <a:off x="2845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765"/>
              <p:cNvSpPr>
                <a:spLocks noChangeShapeType="1"/>
              </p:cNvSpPr>
              <p:nvPr/>
            </p:nvSpPr>
            <p:spPr bwMode="auto">
              <a:xfrm flipV="1">
                <a:off x="2845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766"/>
              <p:cNvSpPr>
                <a:spLocks noChangeShapeType="1"/>
              </p:cNvSpPr>
              <p:nvPr/>
            </p:nvSpPr>
            <p:spPr bwMode="auto">
              <a:xfrm flipV="1">
                <a:off x="2845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767"/>
              <p:cNvSpPr>
                <a:spLocks noChangeShapeType="1"/>
              </p:cNvSpPr>
              <p:nvPr/>
            </p:nvSpPr>
            <p:spPr bwMode="auto">
              <a:xfrm flipV="1">
                <a:off x="2845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768"/>
              <p:cNvSpPr>
                <a:spLocks noChangeShapeType="1"/>
              </p:cNvSpPr>
              <p:nvPr/>
            </p:nvSpPr>
            <p:spPr bwMode="auto">
              <a:xfrm flipV="1">
                <a:off x="2845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769"/>
              <p:cNvSpPr>
                <a:spLocks noChangeShapeType="1"/>
              </p:cNvSpPr>
              <p:nvPr/>
            </p:nvSpPr>
            <p:spPr bwMode="auto">
              <a:xfrm flipV="1">
                <a:off x="2845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770"/>
              <p:cNvSpPr>
                <a:spLocks noChangeShapeType="1"/>
              </p:cNvSpPr>
              <p:nvPr/>
            </p:nvSpPr>
            <p:spPr bwMode="auto">
              <a:xfrm flipV="1">
                <a:off x="2845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771"/>
              <p:cNvSpPr>
                <a:spLocks noChangeShapeType="1"/>
              </p:cNvSpPr>
              <p:nvPr/>
            </p:nvSpPr>
            <p:spPr bwMode="auto">
              <a:xfrm flipV="1">
                <a:off x="2845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772"/>
              <p:cNvSpPr>
                <a:spLocks noChangeShapeType="1"/>
              </p:cNvSpPr>
              <p:nvPr/>
            </p:nvSpPr>
            <p:spPr bwMode="auto">
              <a:xfrm flipV="1">
                <a:off x="2845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773"/>
              <p:cNvSpPr>
                <a:spLocks noChangeShapeType="1"/>
              </p:cNvSpPr>
              <p:nvPr/>
            </p:nvSpPr>
            <p:spPr bwMode="auto">
              <a:xfrm flipV="1">
                <a:off x="2845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774"/>
              <p:cNvSpPr>
                <a:spLocks noChangeShapeType="1"/>
              </p:cNvSpPr>
              <p:nvPr/>
            </p:nvSpPr>
            <p:spPr bwMode="auto">
              <a:xfrm flipV="1">
                <a:off x="2845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775"/>
              <p:cNvSpPr>
                <a:spLocks noChangeShapeType="1"/>
              </p:cNvSpPr>
              <p:nvPr/>
            </p:nvSpPr>
            <p:spPr bwMode="auto">
              <a:xfrm flipV="1">
                <a:off x="2845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776"/>
              <p:cNvSpPr>
                <a:spLocks noChangeShapeType="1"/>
              </p:cNvSpPr>
              <p:nvPr/>
            </p:nvSpPr>
            <p:spPr bwMode="auto">
              <a:xfrm flipV="1">
                <a:off x="2845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777"/>
              <p:cNvSpPr>
                <a:spLocks noChangeShapeType="1"/>
              </p:cNvSpPr>
              <p:nvPr/>
            </p:nvSpPr>
            <p:spPr bwMode="auto">
              <a:xfrm flipV="1">
                <a:off x="2845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778"/>
              <p:cNvSpPr>
                <a:spLocks noChangeShapeType="1"/>
              </p:cNvSpPr>
              <p:nvPr/>
            </p:nvSpPr>
            <p:spPr bwMode="auto">
              <a:xfrm flipV="1">
                <a:off x="2845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779"/>
              <p:cNvSpPr>
                <a:spLocks noChangeShapeType="1"/>
              </p:cNvSpPr>
              <p:nvPr/>
            </p:nvSpPr>
            <p:spPr bwMode="auto">
              <a:xfrm flipV="1">
                <a:off x="2845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780"/>
              <p:cNvSpPr>
                <a:spLocks noChangeShapeType="1"/>
              </p:cNvSpPr>
              <p:nvPr/>
            </p:nvSpPr>
            <p:spPr bwMode="auto">
              <a:xfrm flipV="1">
                <a:off x="2845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781"/>
              <p:cNvSpPr>
                <a:spLocks noChangeShapeType="1"/>
              </p:cNvSpPr>
              <p:nvPr/>
            </p:nvSpPr>
            <p:spPr bwMode="auto">
              <a:xfrm flipV="1">
                <a:off x="2845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782"/>
              <p:cNvSpPr>
                <a:spLocks noChangeShapeType="1"/>
              </p:cNvSpPr>
              <p:nvPr/>
            </p:nvSpPr>
            <p:spPr bwMode="auto">
              <a:xfrm flipV="1">
                <a:off x="2845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783"/>
              <p:cNvSpPr>
                <a:spLocks noChangeShapeType="1"/>
              </p:cNvSpPr>
              <p:nvPr/>
            </p:nvSpPr>
            <p:spPr bwMode="auto">
              <a:xfrm flipV="1">
                <a:off x="2845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784"/>
              <p:cNvSpPr>
                <a:spLocks noChangeShapeType="1"/>
              </p:cNvSpPr>
              <p:nvPr/>
            </p:nvSpPr>
            <p:spPr bwMode="auto">
              <a:xfrm flipV="1">
                <a:off x="2845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785"/>
              <p:cNvSpPr>
                <a:spLocks noChangeShapeType="1"/>
              </p:cNvSpPr>
              <p:nvPr/>
            </p:nvSpPr>
            <p:spPr bwMode="auto">
              <a:xfrm flipV="1">
                <a:off x="2845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786"/>
              <p:cNvSpPr>
                <a:spLocks noChangeShapeType="1"/>
              </p:cNvSpPr>
              <p:nvPr/>
            </p:nvSpPr>
            <p:spPr bwMode="auto">
              <a:xfrm flipV="1">
                <a:off x="2845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787"/>
              <p:cNvSpPr>
                <a:spLocks noChangeShapeType="1"/>
              </p:cNvSpPr>
              <p:nvPr/>
            </p:nvSpPr>
            <p:spPr bwMode="auto">
              <a:xfrm flipV="1">
                <a:off x="2845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788"/>
              <p:cNvSpPr>
                <a:spLocks noChangeShapeType="1"/>
              </p:cNvSpPr>
              <p:nvPr/>
            </p:nvSpPr>
            <p:spPr bwMode="auto">
              <a:xfrm flipV="1">
                <a:off x="2845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789"/>
              <p:cNvSpPr>
                <a:spLocks noChangeShapeType="1"/>
              </p:cNvSpPr>
              <p:nvPr/>
            </p:nvSpPr>
            <p:spPr bwMode="auto">
              <a:xfrm flipV="1">
                <a:off x="2845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790"/>
              <p:cNvSpPr>
                <a:spLocks noChangeShapeType="1"/>
              </p:cNvSpPr>
              <p:nvPr/>
            </p:nvSpPr>
            <p:spPr bwMode="auto">
              <a:xfrm flipV="1">
                <a:off x="3700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791"/>
              <p:cNvSpPr>
                <a:spLocks noChangeShapeType="1"/>
              </p:cNvSpPr>
              <p:nvPr/>
            </p:nvSpPr>
            <p:spPr bwMode="auto">
              <a:xfrm flipV="1">
                <a:off x="3700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792"/>
              <p:cNvSpPr>
                <a:spLocks noChangeShapeType="1"/>
              </p:cNvSpPr>
              <p:nvPr/>
            </p:nvSpPr>
            <p:spPr bwMode="auto">
              <a:xfrm flipV="1">
                <a:off x="3700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793"/>
              <p:cNvSpPr>
                <a:spLocks noChangeShapeType="1"/>
              </p:cNvSpPr>
              <p:nvPr/>
            </p:nvSpPr>
            <p:spPr bwMode="auto">
              <a:xfrm flipV="1">
                <a:off x="3700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794"/>
              <p:cNvSpPr>
                <a:spLocks noChangeShapeType="1"/>
              </p:cNvSpPr>
              <p:nvPr/>
            </p:nvSpPr>
            <p:spPr bwMode="auto">
              <a:xfrm flipV="1">
                <a:off x="3700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795"/>
              <p:cNvSpPr>
                <a:spLocks noChangeShapeType="1"/>
              </p:cNvSpPr>
              <p:nvPr/>
            </p:nvSpPr>
            <p:spPr bwMode="auto">
              <a:xfrm flipV="1">
                <a:off x="3700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796"/>
              <p:cNvSpPr>
                <a:spLocks noChangeShapeType="1"/>
              </p:cNvSpPr>
              <p:nvPr/>
            </p:nvSpPr>
            <p:spPr bwMode="auto">
              <a:xfrm flipV="1">
                <a:off x="3700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797"/>
              <p:cNvSpPr>
                <a:spLocks noChangeShapeType="1"/>
              </p:cNvSpPr>
              <p:nvPr/>
            </p:nvSpPr>
            <p:spPr bwMode="auto">
              <a:xfrm flipV="1">
                <a:off x="3700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798"/>
              <p:cNvSpPr>
                <a:spLocks noChangeShapeType="1"/>
              </p:cNvSpPr>
              <p:nvPr/>
            </p:nvSpPr>
            <p:spPr bwMode="auto">
              <a:xfrm flipV="1">
                <a:off x="3700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799"/>
              <p:cNvSpPr>
                <a:spLocks noChangeShapeType="1"/>
              </p:cNvSpPr>
              <p:nvPr/>
            </p:nvSpPr>
            <p:spPr bwMode="auto">
              <a:xfrm flipV="1">
                <a:off x="3700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800"/>
              <p:cNvSpPr>
                <a:spLocks noChangeShapeType="1"/>
              </p:cNvSpPr>
              <p:nvPr/>
            </p:nvSpPr>
            <p:spPr bwMode="auto">
              <a:xfrm flipV="1">
                <a:off x="3700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801"/>
              <p:cNvSpPr>
                <a:spLocks noChangeShapeType="1"/>
              </p:cNvSpPr>
              <p:nvPr/>
            </p:nvSpPr>
            <p:spPr bwMode="auto">
              <a:xfrm flipV="1">
                <a:off x="3700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802"/>
              <p:cNvSpPr>
                <a:spLocks noChangeShapeType="1"/>
              </p:cNvSpPr>
              <p:nvPr/>
            </p:nvSpPr>
            <p:spPr bwMode="auto">
              <a:xfrm flipV="1">
                <a:off x="3700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803"/>
              <p:cNvSpPr>
                <a:spLocks noChangeShapeType="1"/>
              </p:cNvSpPr>
              <p:nvPr/>
            </p:nvSpPr>
            <p:spPr bwMode="auto">
              <a:xfrm flipV="1">
                <a:off x="3700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804"/>
              <p:cNvSpPr>
                <a:spLocks noChangeShapeType="1"/>
              </p:cNvSpPr>
              <p:nvPr/>
            </p:nvSpPr>
            <p:spPr bwMode="auto">
              <a:xfrm flipV="1">
                <a:off x="3700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805"/>
              <p:cNvSpPr>
                <a:spLocks noChangeShapeType="1"/>
              </p:cNvSpPr>
              <p:nvPr/>
            </p:nvSpPr>
            <p:spPr bwMode="auto">
              <a:xfrm flipV="1">
                <a:off x="3700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806"/>
              <p:cNvSpPr>
                <a:spLocks noChangeShapeType="1"/>
              </p:cNvSpPr>
              <p:nvPr/>
            </p:nvSpPr>
            <p:spPr bwMode="auto">
              <a:xfrm flipV="1">
                <a:off x="3700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807"/>
              <p:cNvSpPr>
                <a:spLocks noChangeShapeType="1"/>
              </p:cNvSpPr>
              <p:nvPr/>
            </p:nvSpPr>
            <p:spPr bwMode="auto">
              <a:xfrm flipV="1">
                <a:off x="3700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808"/>
              <p:cNvSpPr>
                <a:spLocks noChangeShapeType="1"/>
              </p:cNvSpPr>
              <p:nvPr/>
            </p:nvSpPr>
            <p:spPr bwMode="auto">
              <a:xfrm flipV="1">
                <a:off x="3700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809"/>
              <p:cNvSpPr>
                <a:spLocks noChangeShapeType="1"/>
              </p:cNvSpPr>
              <p:nvPr/>
            </p:nvSpPr>
            <p:spPr bwMode="auto">
              <a:xfrm flipV="1">
                <a:off x="3700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810"/>
              <p:cNvSpPr>
                <a:spLocks noChangeShapeType="1"/>
              </p:cNvSpPr>
              <p:nvPr/>
            </p:nvSpPr>
            <p:spPr bwMode="auto">
              <a:xfrm flipV="1">
                <a:off x="3700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811"/>
              <p:cNvSpPr>
                <a:spLocks noChangeShapeType="1"/>
              </p:cNvSpPr>
              <p:nvPr/>
            </p:nvSpPr>
            <p:spPr bwMode="auto">
              <a:xfrm flipV="1">
                <a:off x="3700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812"/>
              <p:cNvSpPr>
                <a:spLocks noChangeShapeType="1"/>
              </p:cNvSpPr>
              <p:nvPr/>
            </p:nvSpPr>
            <p:spPr bwMode="auto">
              <a:xfrm flipV="1">
                <a:off x="3700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813"/>
              <p:cNvSpPr>
                <a:spLocks noChangeShapeType="1"/>
              </p:cNvSpPr>
              <p:nvPr/>
            </p:nvSpPr>
            <p:spPr bwMode="auto">
              <a:xfrm flipV="1">
                <a:off x="3700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Line 814"/>
              <p:cNvSpPr>
                <a:spLocks noChangeShapeType="1"/>
              </p:cNvSpPr>
              <p:nvPr/>
            </p:nvSpPr>
            <p:spPr bwMode="auto">
              <a:xfrm flipV="1">
                <a:off x="3700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Line 815"/>
              <p:cNvSpPr>
                <a:spLocks noChangeShapeType="1"/>
              </p:cNvSpPr>
              <p:nvPr/>
            </p:nvSpPr>
            <p:spPr bwMode="auto">
              <a:xfrm flipV="1">
                <a:off x="3700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816"/>
              <p:cNvSpPr>
                <a:spLocks noChangeShapeType="1"/>
              </p:cNvSpPr>
              <p:nvPr/>
            </p:nvSpPr>
            <p:spPr bwMode="auto">
              <a:xfrm flipV="1">
                <a:off x="3700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817"/>
              <p:cNvSpPr>
                <a:spLocks noChangeShapeType="1"/>
              </p:cNvSpPr>
              <p:nvPr/>
            </p:nvSpPr>
            <p:spPr bwMode="auto">
              <a:xfrm flipV="1">
                <a:off x="3700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Line 818"/>
              <p:cNvSpPr>
                <a:spLocks noChangeShapeType="1"/>
              </p:cNvSpPr>
              <p:nvPr/>
            </p:nvSpPr>
            <p:spPr bwMode="auto">
              <a:xfrm flipV="1">
                <a:off x="3700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819"/>
              <p:cNvSpPr>
                <a:spLocks noChangeShapeType="1"/>
              </p:cNvSpPr>
              <p:nvPr/>
            </p:nvSpPr>
            <p:spPr bwMode="auto">
              <a:xfrm flipV="1">
                <a:off x="3700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Line 820"/>
              <p:cNvSpPr>
                <a:spLocks noChangeShapeType="1"/>
              </p:cNvSpPr>
              <p:nvPr/>
            </p:nvSpPr>
            <p:spPr bwMode="auto">
              <a:xfrm flipV="1">
                <a:off x="3700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821"/>
              <p:cNvSpPr>
                <a:spLocks noChangeShapeType="1"/>
              </p:cNvSpPr>
              <p:nvPr/>
            </p:nvSpPr>
            <p:spPr bwMode="auto">
              <a:xfrm flipV="1">
                <a:off x="3700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Line 822"/>
              <p:cNvSpPr>
                <a:spLocks noChangeShapeType="1"/>
              </p:cNvSpPr>
              <p:nvPr/>
            </p:nvSpPr>
            <p:spPr bwMode="auto">
              <a:xfrm flipV="1">
                <a:off x="3700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Line 823"/>
              <p:cNvSpPr>
                <a:spLocks noChangeShapeType="1"/>
              </p:cNvSpPr>
              <p:nvPr/>
            </p:nvSpPr>
            <p:spPr bwMode="auto">
              <a:xfrm flipV="1">
                <a:off x="3700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824"/>
              <p:cNvSpPr>
                <a:spLocks noChangeShapeType="1"/>
              </p:cNvSpPr>
              <p:nvPr/>
            </p:nvSpPr>
            <p:spPr bwMode="auto">
              <a:xfrm flipV="1">
                <a:off x="3700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Line 825"/>
              <p:cNvSpPr>
                <a:spLocks noChangeShapeType="1"/>
              </p:cNvSpPr>
              <p:nvPr/>
            </p:nvSpPr>
            <p:spPr bwMode="auto">
              <a:xfrm flipV="1">
                <a:off x="3700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Line 826"/>
              <p:cNvSpPr>
                <a:spLocks noChangeShapeType="1"/>
              </p:cNvSpPr>
              <p:nvPr/>
            </p:nvSpPr>
            <p:spPr bwMode="auto">
              <a:xfrm flipV="1">
                <a:off x="3700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Line 827"/>
              <p:cNvSpPr>
                <a:spLocks noChangeShapeType="1"/>
              </p:cNvSpPr>
              <p:nvPr/>
            </p:nvSpPr>
            <p:spPr bwMode="auto">
              <a:xfrm flipV="1">
                <a:off x="3700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Line 828"/>
              <p:cNvSpPr>
                <a:spLocks noChangeShapeType="1"/>
              </p:cNvSpPr>
              <p:nvPr/>
            </p:nvSpPr>
            <p:spPr bwMode="auto">
              <a:xfrm flipV="1">
                <a:off x="3700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Oval 829"/>
              <p:cNvSpPr>
                <a:spLocks noChangeArrowheads="1"/>
              </p:cNvSpPr>
              <p:nvPr/>
            </p:nvSpPr>
            <p:spPr bwMode="auto">
              <a:xfrm>
                <a:off x="611" y="5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Oval 830"/>
              <p:cNvSpPr>
                <a:spLocks noChangeArrowheads="1"/>
              </p:cNvSpPr>
              <p:nvPr/>
            </p:nvSpPr>
            <p:spPr bwMode="auto">
              <a:xfrm>
                <a:off x="670" y="52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Oval 831"/>
              <p:cNvSpPr>
                <a:spLocks noChangeArrowheads="1"/>
              </p:cNvSpPr>
              <p:nvPr/>
            </p:nvSpPr>
            <p:spPr bwMode="auto">
              <a:xfrm>
                <a:off x="733" y="53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Oval 832"/>
              <p:cNvSpPr>
                <a:spLocks noChangeArrowheads="1"/>
              </p:cNvSpPr>
              <p:nvPr/>
            </p:nvSpPr>
            <p:spPr bwMode="auto">
              <a:xfrm>
                <a:off x="792" y="5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Oval 833"/>
              <p:cNvSpPr>
                <a:spLocks noChangeArrowheads="1"/>
              </p:cNvSpPr>
              <p:nvPr/>
            </p:nvSpPr>
            <p:spPr bwMode="auto">
              <a:xfrm>
                <a:off x="855" y="56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Oval 834"/>
              <p:cNvSpPr>
                <a:spLocks noChangeArrowheads="1"/>
              </p:cNvSpPr>
              <p:nvPr/>
            </p:nvSpPr>
            <p:spPr bwMode="auto">
              <a:xfrm>
                <a:off x="915" y="57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Oval 835"/>
              <p:cNvSpPr>
                <a:spLocks noChangeArrowheads="1"/>
              </p:cNvSpPr>
              <p:nvPr/>
            </p:nvSpPr>
            <p:spPr bwMode="auto">
              <a:xfrm>
                <a:off x="977" y="59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Oval 836"/>
              <p:cNvSpPr>
                <a:spLocks noChangeArrowheads="1"/>
              </p:cNvSpPr>
              <p:nvPr/>
            </p:nvSpPr>
            <p:spPr bwMode="auto">
              <a:xfrm>
                <a:off x="1037" y="61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Oval 837"/>
              <p:cNvSpPr>
                <a:spLocks noChangeArrowheads="1"/>
              </p:cNvSpPr>
              <p:nvPr/>
            </p:nvSpPr>
            <p:spPr bwMode="auto">
              <a:xfrm>
                <a:off x="1100" y="63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Oval 838"/>
              <p:cNvSpPr>
                <a:spLocks noChangeArrowheads="1"/>
              </p:cNvSpPr>
              <p:nvPr/>
            </p:nvSpPr>
            <p:spPr bwMode="auto">
              <a:xfrm>
                <a:off x="1159" y="65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Oval 839"/>
              <p:cNvSpPr>
                <a:spLocks noChangeArrowheads="1"/>
              </p:cNvSpPr>
              <p:nvPr/>
            </p:nvSpPr>
            <p:spPr bwMode="auto">
              <a:xfrm>
                <a:off x="1222" y="67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Oval 840"/>
              <p:cNvSpPr>
                <a:spLocks noChangeArrowheads="1"/>
              </p:cNvSpPr>
              <p:nvPr/>
            </p:nvSpPr>
            <p:spPr bwMode="auto">
              <a:xfrm>
                <a:off x="1281" y="70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Oval 841"/>
              <p:cNvSpPr>
                <a:spLocks noChangeArrowheads="1"/>
              </p:cNvSpPr>
              <p:nvPr/>
            </p:nvSpPr>
            <p:spPr bwMode="auto">
              <a:xfrm>
                <a:off x="1344" y="72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Oval 842"/>
              <p:cNvSpPr>
                <a:spLocks noChangeArrowheads="1"/>
              </p:cNvSpPr>
              <p:nvPr/>
            </p:nvSpPr>
            <p:spPr bwMode="auto">
              <a:xfrm>
                <a:off x="1407" y="75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Oval 843"/>
              <p:cNvSpPr>
                <a:spLocks noChangeArrowheads="1"/>
              </p:cNvSpPr>
              <p:nvPr/>
            </p:nvSpPr>
            <p:spPr bwMode="auto">
              <a:xfrm>
                <a:off x="1466" y="77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Oval 844"/>
              <p:cNvSpPr>
                <a:spLocks noChangeArrowheads="1"/>
              </p:cNvSpPr>
              <p:nvPr/>
            </p:nvSpPr>
            <p:spPr bwMode="auto">
              <a:xfrm>
                <a:off x="1529" y="80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Oval 845"/>
              <p:cNvSpPr>
                <a:spLocks noChangeArrowheads="1"/>
              </p:cNvSpPr>
              <p:nvPr/>
            </p:nvSpPr>
            <p:spPr bwMode="auto">
              <a:xfrm>
                <a:off x="1588" y="84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Oval 846"/>
              <p:cNvSpPr>
                <a:spLocks noChangeArrowheads="1"/>
              </p:cNvSpPr>
              <p:nvPr/>
            </p:nvSpPr>
            <p:spPr bwMode="auto">
              <a:xfrm>
                <a:off x="1651" y="86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Oval 847"/>
              <p:cNvSpPr>
                <a:spLocks noChangeArrowheads="1"/>
              </p:cNvSpPr>
              <p:nvPr/>
            </p:nvSpPr>
            <p:spPr bwMode="auto">
              <a:xfrm>
                <a:off x="1711" y="903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Oval 848"/>
              <p:cNvSpPr>
                <a:spLocks noChangeArrowheads="1"/>
              </p:cNvSpPr>
              <p:nvPr/>
            </p:nvSpPr>
            <p:spPr bwMode="auto">
              <a:xfrm>
                <a:off x="1773" y="9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Oval 849"/>
              <p:cNvSpPr>
                <a:spLocks noChangeArrowheads="1"/>
              </p:cNvSpPr>
              <p:nvPr/>
            </p:nvSpPr>
            <p:spPr bwMode="auto">
              <a:xfrm>
                <a:off x="1833" y="97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Oval 850"/>
              <p:cNvSpPr>
                <a:spLocks noChangeArrowheads="1"/>
              </p:cNvSpPr>
              <p:nvPr/>
            </p:nvSpPr>
            <p:spPr bwMode="auto">
              <a:xfrm>
                <a:off x="1896" y="1015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Oval 851"/>
              <p:cNvSpPr>
                <a:spLocks noChangeArrowheads="1"/>
              </p:cNvSpPr>
              <p:nvPr/>
            </p:nvSpPr>
            <p:spPr bwMode="auto">
              <a:xfrm>
                <a:off x="1955" y="1057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Oval 852"/>
              <p:cNvSpPr>
                <a:spLocks noChangeArrowheads="1"/>
              </p:cNvSpPr>
              <p:nvPr/>
            </p:nvSpPr>
            <p:spPr bwMode="auto">
              <a:xfrm>
                <a:off x="2018" y="110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Oval 853"/>
              <p:cNvSpPr>
                <a:spLocks noChangeArrowheads="1"/>
              </p:cNvSpPr>
              <p:nvPr/>
            </p:nvSpPr>
            <p:spPr bwMode="auto">
              <a:xfrm>
                <a:off x="2077" y="11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Oval 854"/>
              <p:cNvSpPr>
                <a:spLocks noChangeArrowheads="1"/>
              </p:cNvSpPr>
              <p:nvPr/>
            </p:nvSpPr>
            <p:spPr bwMode="auto">
              <a:xfrm>
                <a:off x="2140" y="119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Oval 855"/>
              <p:cNvSpPr>
                <a:spLocks noChangeArrowheads="1"/>
              </p:cNvSpPr>
              <p:nvPr/>
            </p:nvSpPr>
            <p:spPr bwMode="auto">
              <a:xfrm>
                <a:off x="2203" y="124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Oval 856"/>
              <p:cNvSpPr>
                <a:spLocks noChangeArrowheads="1"/>
              </p:cNvSpPr>
              <p:nvPr/>
            </p:nvSpPr>
            <p:spPr bwMode="auto">
              <a:xfrm>
                <a:off x="2262" y="130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Oval 857"/>
              <p:cNvSpPr>
                <a:spLocks noChangeArrowheads="1"/>
              </p:cNvSpPr>
              <p:nvPr/>
            </p:nvSpPr>
            <p:spPr bwMode="auto">
              <a:xfrm>
                <a:off x="2325" y="135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Oval 858"/>
              <p:cNvSpPr>
                <a:spLocks noChangeArrowheads="1"/>
              </p:cNvSpPr>
              <p:nvPr/>
            </p:nvSpPr>
            <p:spPr bwMode="auto">
              <a:xfrm>
                <a:off x="2384" y="141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Oval 859"/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Oval 860"/>
              <p:cNvSpPr>
                <a:spLocks noChangeArrowheads="1"/>
              </p:cNvSpPr>
              <p:nvPr/>
            </p:nvSpPr>
            <p:spPr bwMode="auto">
              <a:xfrm>
                <a:off x="2506" y="154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Oval 861"/>
              <p:cNvSpPr>
                <a:spLocks noChangeArrowheads="1"/>
              </p:cNvSpPr>
              <p:nvPr/>
            </p:nvSpPr>
            <p:spPr bwMode="auto">
              <a:xfrm>
                <a:off x="2569" y="16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Oval 862"/>
              <p:cNvSpPr>
                <a:spLocks noChangeArrowheads="1"/>
              </p:cNvSpPr>
              <p:nvPr/>
            </p:nvSpPr>
            <p:spPr bwMode="auto">
              <a:xfrm>
                <a:off x="2629" y="1675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Oval 863"/>
              <p:cNvSpPr>
                <a:spLocks noChangeArrowheads="1"/>
              </p:cNvSpPr>
              <p:nvPr/>
            </p:nvSpPr>
            <p:spPr bwMode="auto">
              <a:xfrm>
                <a:off x="2691" y="174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Oval 864"/>
              <p:cNvSpPr>
                <a:spLocks noChangeArrowheads="1"/>
              </p:cNvSpPr>
              <p:nvPr/>
            </p:nvSpPr>
            <p:spPr bwMode="auto">
              <a:xfrm>
                <a:off x="2751" y="182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Oval 865"/>
              <p:cNvSpPr>
                <a:spLocks noChangeArrowheads="1"/>
              </p:cNvSpPr>
              <p:nvPr/>
            </p:nvSpPr>
            <p:spPr bwMode="auto">
              <a:xfrm>
                <a:off x="2814" y="189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Oval 866"/>
              <p:cNvSpPr>
                <a:spLocks noChangeArrowheads="1"/>
              </p:cNvSpPr>
              <p:nvPr/>
            </p:nvSpPr>
            <p:spPr bwMode="auto">
              <a:xfrm>
                <a:off x="2873" y="196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Oval 867"/>
              <p:cNvSpPr>
                <a:spLocks noChangeArrowheads="1"/>
              </p:cNvSpPr>
              <p:nvPr/>
            </p:nvSpPr>
            <p:spPr bwMode="auto">
              <a:xfrm>
                <a:off x="611" y="50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Oval 868"/>
              <p:cNvSpPr>
                <a:spLocks noChangeArrowheads="1"/>
              </p:cNvSpPr>
              <p:nvPr/>
            </p:nvSpPr>
            <p:spPr bwMode="auto">
              <a:xfrm>
                <a:off x="670" y="51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Oval 869"/>
              <p:cNvSpPr>
                <a:spLocks noChangeArrowheads="1"/>
              </p:cNvSpPr>
              <p:nvPr/>
            </p:nvSpPr>
            <p:spPr bwMode="auto">
              <a:xfrm>
                <a:off x="733" y="51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Oval 870"/>
              <p:cNvSpPr>
                <a:spLocks noChangeArrowheads="1"/>
              </p:cNvSpPr>
              <p:nvPr/>
            </p:nvSpPr>
            <p:spPr bwMode="auto">
              <a:xfrm>
                <a:off x="792" y="51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Oval 871"/>
              <p:cNvSpPr>
                <a:spLocks noChangeArrowheads="1"/>
              </p:cNvSpPr>
              <p:nvPr/>
            </p:nvSpPr>
            <p:spPr bwMode="auto">
              <a:xfrm>
                <a:off x="855" y="51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Oval 872"/>
              <p:cNvSpPr>
                <a:spLocks noChangeArrowheads="1"/>
              </p:cNvSpPr>
              <p:nvPr/>
            </p:nvSpPr>
            <p:spPr bwMode="auto">
              <a:xfrm>
                <a:off x="915" y="519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Oval 873"/>
              <p:cNvSpPr>
                <a:spLocks noChangeArrowheads="1"/>
              </p:cNvSpPr>
              <p:nvPr/>
            </p:nvSpPr>
            <p:spPr bwMode="auto">
              <a:xfrm>
                <a:off x="977" y="51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Oval 874"/>
              <p:cNvSpPr>
                <a:spLocks noChangeArrowheads="1"/>
              </p:cNvSpPr>
              <p:nvPr/>
            </p:nvSpPr>
            <p:spPr bwMode="auto">
              <a:xfrm>
                <a:off x="1037" y="52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Oval 875"/>
              <p:cNvSpPr>
                <a:spLocks noChangeArrowheads="1"/>
              </p:cNvSpPr>
              <p:nvPr/>
            </p:nvSpPr>
            <p:spPr bwMode="auto">
              <a:xfrm>
                <a:off x="1100" y="526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Oval 876"/>
              <p:cNvSpPr>
                <a:spLocks noChangeArrowheads="1"/>
              </p:cNvSpPr>
              <p:nvPr/>
            </p:nvSpPr>
            <p:spPr bwMode="auto">
              <a:xfrm>
                <a:off x="1159" y="52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Oval 877"/>
              <p:cNvSpPr>
                <a:spLocks noChangeArrowheads="1"/>
              </p:cNvSpPr>
              <p:nvPr/>
            </p:nvSpPr>
            <p:spPr bwMode="auto">
              <a:xfrm>
                <a:off x="1222" y="53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Oval 878"/>
              <p:cNvSpPr>
                <a:spLocks noChangeArrowheads="1"/>
              </p:cNvSpPr>
              <p:nvPr/>
            </p:nvSpPr>
            <p:spPr bwMode="auto">
              <a:xfrm>
                <a:off x="1281" y="53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Oval 879"/>
              <p:cNvSpPr>
                <a:spLocks noChangeArrowheads="1"/>
              </p:cNvSpPr>
              <p:nvPr/>
            </p:nvSpPr>
            <p:spPr bwMode="auto">
              <a:xfrm>
                <a:off x="1344" y="54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Oval 880"/>
              <p:cNvSpPr>
                <a:spLocks noChangeArrowheads="1"/>
              </p:cNvSpPr>
              <p:nvPr/>
            </p:nvSpPr>
            <p:spPr bwMode="auto">
              <a:xfrm>
                <a:off x="1407" y="54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Oval 881"/>
              <p:cNvSpPr>
                <a:spLocks noChangeArrowheads="1"/>
              </p:cNvSpPr>
              <p:nvPr/>
            </p:nvSpPr>
            <p:spPr bwMode="auto">
              <a:xfrm>
                <a:off x="1466" y="55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Oval 882"/>
              <p:cNvSpPr>
                <a:spLocks noChangeArrowheads="1"/>
              </p:cNvSpPr>
              <p:nvPr/>
            </p:nvSpPr>
            <p:spPr bwMode="auto">
              <a:xfrm>
                <a:off x="1529" y="55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Oval 883"/>
              <p:cNvSpPr>
                <a:spLocks noChangeArrowheads="1"/>
              </p:cNvSpPr>
              <p:nvPr/>
            </p:nvSpPr>
            <p:spPr bwMode="auto">
              <a:xfrm>
                <a:off x="1588" y="56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Oval 884"/>
              <p:cNvSpPr>
                <a:spLocks noChangeArrowheads="1"/>
              </p:cNvSpPr>
              <p:nvPr/>
            </p:nvSpPr>
            <p:spPr bwMode="auto">
              <a:xfrm>
                <a:off x="1651" y="56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Oval 885"/>
              <p:cNvSpPr>
                <a:spLocks noChangeArrowheads="1"/>
              </p:cNvSpPr>
              <p:nvPr/>
            </p:nvSpPr>
            <p:spPr bwMode="auto">
              <a:xfrm>
                <a:off x="1711" y="575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Oval 886"/>
              <p:cNvSpPr>
                <a:spLocks noChangeArrowheads="1"/>
              </p:cNvSpPr>
              <p:nvPr/>
            </p:nvSpPr>
            <p:spPr bwMode="auto">
              <a:xfrm>
                <a:off x="1773" y="58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Oval 887"/>
              <p:cNvSpPr>
                <a:spLocks noChangeArrowheads="1"/>
              </p:cNvSpPr>
              <p:nvPr/>
            </p:nvSpPr>
            <p:spPr bwMode="auto">
              <a:xfrm>
                <a:off x="1833" y="59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Oval 888"/>
              <p:cNvSpPr>
                <a:spLocks noChangeArrowheads="1"/>
              </p:cNvSpPr>
              <p:nvPr/>
            </p:nvSpPr>
            <p:spPr bwMode="auto">
              <a:xfrm>
                <a:off x="1896" y="603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Oval 889"/>
              <p:cNvSpPr>
                <a:spLocks noChangeArrowheads="1"/>
              </p:cNvSpPr>
              <p:nvPr/>
            </p:nvSpPr>
            <p:spPr bwMode="auto">
              <a:xfrm>
                <a:off x="1955" y="61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Oval 890"/>
              <p:cNvSpPr>
                <a:spLocks noChangeArrowheads="1"/>
              </p:cNvSpPr>
              <p:nvPr/>
            </p:nvSpPr>
            <p:spPr bwMode="auto">
              <a:xfrm>
                <a:off x="2018" y="62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Oval 891"/>
              <p:cNvSpPr>
                <a:spLocks noChangeArrowheads="1"/>
              </p:cNvSpPr>
              <p:nvPr/>
            </p:nvSpPr>
            <p:spPr bwMode="auto">
              <a:xfrm>
                <a:off x="2077" y="638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Oval 892"/>
              <p:cNvSpPr>
                <a:spLocks noChangeArrowheads="1"/>
              </p:cNvSpPr>
              <p:nvPr/>
            </p:nvSpPr>
            <p:spPr bwMode="auto">
              <a:xfrm>
                <a:off x="2140" y="65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Oval 893"/>
              <p:cNvSpPr>
                <a:spLocks noChangeArrowheads="1"/>
              </p:cNvSpPr>
              <p:nvPr/>
            </p:nvSpPr>
            <p:spPr bwMode="auto">
              <a:xfrm>
                <a:off x="2203" y="673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Oval 894"/>
              <p:cNvSpPr>
                <a:spLocks noChangeArrowheads="1"/>
              </p:cNvSpPr>
              <p:nvPr/>
            </p:nvSpPr>
            <p:spPr bwMode="auto">
              <a:xfrm>
                <a:off x="2262" y="69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Oval 895"/>
              <p:cNvSpPr>
                <a:spLocks noChangeArrowheads="1"/>
              </p:cNvSpPr>
              <p:nvPr/>
            </p:nvSpPr>
            <p:spPr bwMode="auto">
              <a:xfrm>
                <a:off x="2325" y="71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Oval 896"/>
              <p:cNvSpPr>
                <a:spLocks noChangeArrowheads="1"/>
              </p:cNvSpPr>
              <p:nvPr/>
            </p:nvSpPr>
            <p:spPr bwMode="auto">
              <a:xfrm>
                <a:off x="2384" y="73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Oval 897"/>
              <p:cNvSpPr>
                <a:spLocks noChangeArrowheads="1"/>
              </p:cNvSpPr>
              <p:nvPr/>
            </p:nvSpPr>
            <p:spPr bwMode="auto">
              <a:xfrm>
                <a:off x="2447" y="76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Oval 898"/>
              <p:cNvSpPr>
                <a:spLocks noChangeArrowheads="1"/>
              </p:cNvSpPr>
              <p:nvPr/>
            </p:nvSpPr>
            <p:spPr bwMode="auto">
              <a:xfrm>
                <a:off x="2506" y="78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Oval 899"/>
              <p:cNvSpPr>
                <a:spLocks noChangeArrowheads="1"/>
              </p:cNvSpPr>
              <p:nvPr/>
            </p:nvSpPr>
            <p:spPr bwMode="auto">
              <a:xfrm>
                <a:off x="2569" y="81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Oval 900"/>
              <p:cNvSpPr>
                <a:spLocks noChangeArrowheads="1"/>
              </p:cNvSpPr>
              <p:nvPr/>
            </p:nvSpPr>
            <p:spPr bwMode="auto">
              <a:xfrm>
                <a:off x="2629" y="854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Oval 901"/>
              <p:cNvSpPr>
                <a:spLocks noChangeArrowheads="1"/>
              </p:cNvSpPr>
              <p:nvPr/>
            </p:nvSpPr>
            <p:spPr bwMode="auto">
              <a:xfrm>
                <a:off x="2691" y="893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Oval 902"/>
              <p:cNvSpPr>
                <a:spLocks noChangeArrowheads="1"/>
              </p:cNvSpPr>
              <p:nvPr/>
            </p:nvSpPr>
            <p:spPr bwMode="auto">
              <a:xfrm>
                <a:off x="2751" y="93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7" name="Oval 904"/>
            <p:cNvSpPr>
              <a:spLocks noChangeArrowheads="1"/>
            </p:cNvSpPr>
            <p:nvPr/>
          </p:nvSpPr>
          <p:spPr bwMode="auto">
            <a:xfrm>
              <a:off x="2814" y="98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Oval 905"/>
            <p:cNvSpPr>
              <a:spLocks noChangeArrowheads="1"/>
            </p:cNvSpPr>
            <p:nvPr/>
          </p:nvSpPr>
          <p:spPr bwMode="auto">
            <a:xfrm>
              <a:off x="2873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906"/>
            <p:cNvSpPr>
              <a:spLocks/>
            </p:cNvSpPr>
            <p:nvPr/>
          </p:nvSpPr>
          <p:spPr bwMode="auto">
            <a:xfrm>
              <a:off x="642" y="540"/>
              <a:ext cx="3058" cy="2461"/>
            </a:xfrm>
            <a:custGeom>
              <a:avLst/>
              <a:gdLst>
                <a:gd name="T0" fmla="*/ 0 w 876"/>
                <a:gd name="T1" fmla="*/ 0 h 705"/>
                <a:gd name="T2" fmla="*/ 17 w 876"/>
                <a:gd name="T3" fmla="*/ 4 h 705"/>
                <a:gd name="T4" fmla="*/ 35 w 876"/>
                <a:gd name="T5" fmla="*/ 7 h 705"/>
                <a:gd name="T6" fmla="*/ 52 w 876"/>
                <a:gd name="T7" fmla="*/ 11 h 705"/>
                <a:gd name="T8" fmla="*/ 70 w 876"/>
                <a:gd name="T9" fmla="*/ 16 h 705"/>
                <a:gd name="T10" fmla="*/ 87 w 876"/>
                <a:gd name="T11" fmla="*/ 20 h 705"/>
                <a:gd name="T12" fmla="*/ 105 w 876"/>
                <a:gd name="T13" fmla="*/ 25 h 705"/>
                <a:gd name="T14" fmla="*/ 122 w 876"/>
                <a:gd name="T15" fmla="*/ 30 h 705"/>
                <a:gd name="T16" fmla="*/ 140 w 876"/>
                <a:gd name="T17" fmla="*/ 36 h 705"/>
                <a:gd name="T18" fmla="*/ 157 w 876"/>
                <a:gd name="T19" fmla="*/ 42 h 705"/>
                <a:gd name="T20" fmla="*/ 175 w 876"/>
                <a:gd name="T21" fmla="*/ 48 h 705"/>
                <a:gd name="T22" fmla="*/ 192 w 876"/>
                <a:gd name="T23" fmla="*/ 55 h 705"/>
                <a:gd name="T24" fmla="*/ 210 w 876"/>
                <a:gd name="T25" fmla="*/ 62 h 705"/>
                <a:gd name="T26" fmla="*/ 228 w 876"/>
                <a:gd name="T27" fmla="*/ 69 h 705"/>
                <a:gd name="T28" fmla="*/ 245 w 876"/>
                <a:gd name="T29" fmla="*/ 77 h 705"/>
                <a:gd name="T30" fmla="*/ 263 w 876"/>
                <a:gd name="T31" fmla="*/ 85 h 705"/>
                <a:gd name="T32" fmla="*/ 280 w 876"/>
                <a:gd name="T33" fmla="*/ 94 h 705"/>
                <a:gd name="T34" fmla="*/ 298 w 876"/>
                <a:gd name="T35" fmla="*/ 103 h 705"/>
                <a:gd name="T36" fmla="*/ 315 w 876"/>
                <a:gd name="T37" fmla="*/ 113 h 705"/>
                <a:gd name="T38" fmla="*/ 333 w 876"/>
                <a:gd name="T39" fmla="*/ 123 h 705"/>
                <a:gd name="T40" fmla="*/ 350 w 876"/>
                <a:gd name="T41" fmla="*/ 134 h 705"/>
                <a:gd name="T42" fmla="*/ 368 w 876"/>
                <a:gd name="T43" fmla="*/ 146 h 705"/>
                <a:gd name="T44" fmla="*/ 385 w 876"/>
                <a:gd name="T45" fmla="*/ 158 h 705"/>
                <a:gd name="T46" fmla="*/ 403 w 876"/>
                <a:gd name="T47" fmla="*/ 171 h 705"/>
                <a:gd name="T48" fmla="*/ 420 w 876"/>
                <a:gd name="T49" fmla="*/ 184 h 705"/>
                <a:gd name="T50" fmla="*/ 438 w 876"/>
                <a:gd name="T51" fmla="*/ 198 h 705"/>
                <a:gd name="T52" fmla="*/ 456 w 876"/>
                <a:gd name="T53" fmla="*/ 213 h 705"/>
                <a:gd name="T54" fmla="*/ 473 w 876"/>
                <a:gd name="T55" fmla="*/ 228 h 705"/>
                <a:gd name="T56" fmla="*/ 491 w 876"/>
                <a:gd name="T57" fmla="*/ 244 h 705"/>
                <a:gd name="T58" fmla="*/ 508 w 876"/>
                <a:gd name="T59" fmla="*/ 261 h 705"/>
                <a:gd name="T60" fmla="*/ 526 w 876"/>
                <a:gd name="T61" fmla="*/ 278 h 705"/>
                <a:gd name="T62" fmla="*/ 543 w 876"/>
                <a:gd name="T63" fmla="*/ 296 h 705"/>
                <a:gd name="T64" fmla="*/ 561 w 876"/>
                <a:gd name="T65" fmla="*/ 315 h 705"/>
                <a:gd name="T66" fmla="*/ 578 w 876"/>
                <a:gd name="T67" fmla="*/ 334 h 705"/>
                <a:gd name="T68" fmla="*/ 596 w 876"/>
                <a:gd name="T69" fmla="*/ 354 h 705"/>
                <a:gd name="T70" fmla="*/ 613 w 876"/>
                <a:gd name="T71" fmla="*/ 374 h 705"/>
                <a:gd name="T72" fmla="*/ 631 w 876"/>
                <a:gd name="T73" fmla="*/ 396 h 705"/>
                <a:gd name="T74" fmla="*/ 648 w 876"/>
                <a:gd name="T75" fmla="*/ 417 h 705"/>
                <a:gd name="T76" fmla="*/ 666 w 876"/>
                <a:gd name="T77" fmla="*/ 439 h 705"/>
                <a:gd name="T78" fmla="*/ 684 w 876"/>
                <a:gd name="T79" fmla="*/ 462 h 705"/>
                <a:gd name="T80" fmla="*/ 701 w 876"/>
                <a:gd name="T81" fmla="*/ 484 h 705"/>
                <a:gd name="T82" fmla="*/ 719 w 876"/>
                <a:gd name="T83" fmla="*/ 507 h 705"/>
                <a:gd name="T84" fmla="*/ 736 w 876"/>
                <a:gd name="T85" fmla="*/ 530 h 705"/>
                <a:gd name="T86" fmla="*/ 754 w 876"/>
                <a:gd name="T87" fmla="*/ 553 h 705"/>
                <a:gd name="T88" fmla="*/ 771 w 876"/>
                <a:gd name="T89" fmla="*/ 576 h 705"/>
                <a:gd name="T90" fmla="*/ 789 w 876"/>
                <a:gd name="T91" fmla="*/ 599 h 705"/>
                <a:gd name="T92" fmla="*/ 806 w 876"/>
                <a:gd name="T93" fmla="*/ 621 h 705"/>
                <a:gd name="T94" fmla="*/ 824 w 876"/>
                <a:gd name="T95" fmla="*/ 643 h 705"/>
                <a:gd name="T96" fmla="*/ 841 w 876"/>
                <a:gd name="T97" fmla="*/ 665 h 705"/>
                <a:gd name="T98" fmla="*/ 859 w 876"/>
                <a:gd name="T99" fmla="*/ 685 h 705"/>
                <a:gd name="T100" fmla="*/ 876 w 876"/>
                <a:gd name="T10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705">
                  <a:moveTo>
                    <a:pt x="0" y="0"/>
                  </a:moveTo>
                  <a:lnTo>
                    <a:pt x="17" y="4"/>
                  </a:lnTo>
                  <a:lnTo>
                    <a:pt x="35" y="7"/>
                  </a:lnTo>
                  <a:lnTo>
                    <a:pt x="52" y="11"/>
                  </a:lnTo>
                  <a:lnTo>
                    <a:pt x="70" y="16"/>
                  </a:lnTo>
                  <a:lnTo>
                    <a:pt x="87" y="20"/>
                  </a:lnTo>
                  <a:lnTo>
                    <a:pt x="105" y="25"/>
                  </a:lnTo>
                  <a:lnTo>
                    <a:pt x="122" y="30"/>
                  </a:lnTo>
                  <a:lnTo>
                    <a:pt x="140" y="36"/>
                  </a:lnTo>
                  <a:lnTo>
                    <a:pt x="157" y="42"/>
                  </a:lnTo>
                  <a:lnTo>
                    <a:pt x="175" y="48"/>
                  </a:lnTo>
                  <a:lnTo>
                    <a:pt x="192" y="55"/>
                  </a:lnTo>
                  <a:lnTo>
                    <a:pt x="210" y="62"/>
                  </a:lnTo>
                  <a:lnTo>
                    <a:pt x="228" y="69"/>
                  </a:lnTo>
                  <a:lnTo>
                    <a:pt x="245" y="77"/>
                  </a:lnTo>
                  <a:lnTo>
                    <a:pt x="263" y="85"/>
                  </a:lnTo>
                  <a:lnTo>
                    <a:pt x="280" y="94"/>
                  </a:lnTo>
                  <a:lnTo>
                    <a:pt x="298" y="103"/>
                  </a:lnTo>
                  <a:lnTo>
                    <a:pt x="315" y="113"/>
                  </a:lnTo>
                  <a:lnTo>
                    <a:pt x="333" y="123"/>
                  </a:lnTo>
                  <a:lnTo>
                    <a:pt x="350" y="134"/>
                  </a:lnTo>
                  <a:lnTo>
                    <a:pt x="368" y="146"/>
                  </a:lnTo>
                  <a:lnTo>
                    <a:pt x="385" y="158"/>
                  </a:lnTo>
                  <a:lnTo>
                    <a:pt x="403" y="171"/>
                  </a:lnTo>
                  <a:lnTo>
                    <a:pt x="420" y="184"/>
                  </a:lnTo>
                  <a:lnTo>
                    <a:pt x="438" y="198"/>
                  </a:lnTo>
                  <a:lnTo>
                    <a:pt x="456" y="213"/>
                  </a:lnTo>
                  <a:lnTo>
                    <a:pt x="473" y="228"/>
                  </a:lnTo>
                  <a:lnTo>
                    <a:pt x="491" y="244"/>
                  </a:lnTo>
                  <a:lnTo>
                    <a:pt x="508" y="261"/>
                  </a:lnTo>
                  <a:lnTo>
                    <a:pt x="526" y="278"/>
                  </a:lnTo>
                  <a:lnTo>
                    <a:pt x="543" y="296"/>
                  </a:lnTo>
                  <a:lnTo>
                    <a:pt x="561" y="315"/>
                  </a:lnTo>
                  <a:lnTo>
                    <a:pt x="578" y="334"/>
                  </a:lnTo>
                  <a:lnTo>
                    <a:pt x="596" y="354"/>
                  </a:lnTo>
                  <a:lnTo>
                    <a:pt x="613" y="374"/>
                  </a:lnTo>
                  <a:lnTo>
                    <a:pt x="631" y="396"/>
                  </a:lnTo>
                  <a:lnTo>
                    <a:pt x="648" y="417"/>
                  </a:lnTo>
                  <a:lnTo>
                    <a:pt x="666" y="439"/>
                  </a:lnTo>
                  <a:lnTo>
                    <a:pt x="684" y="462"/>
                  </a:lnTo>
                  <a:lnTo>
                    <a:pt x="701" y="484"/>
                  </a:lnTo>
                  <a:lnTo>
                    <a:pt x="719" y="507"/>
                  </a:lnTo>
                  <a:lnTo>
                    <a:pt x="736" y="530"/>
                  </a:lnTo>
                  <a:lnTo>
                    <a:pt x="754" y="553"/>
                  </a:lnTo>
                  <a:lnTo>
                    <a:pt x="771" y="576"/>
                  </a:lnTo>
                  <a:lnTo>
                    <a:pt x="789" y="599"/>
                  </a:lnTo>
                  <a:lnTo>
                    <a:pt x="806" y="621"/>
                  </a:lnTo>
                  <a:lnTo>
                    <a:pt x="824" y="643"/>
                  </a:lnTo>
                  <a:lnTo>
                    <a:pt x="841" y="665"/>
                  </a:lnTo>
                  <a:lnTo>
                    <a:pt x="859" y="685"/>
                  </a:lnTo>
                  <a:lnTo>
                    <a:pt x="876" y="705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907"/>
            <p:cNvSpPr>
              <a:spLocks/>
            </p:cNvSpPr>
            <p:nvPr/>
          </p:nvSpPr>
          <p:spPr bwMode="auto">
            <a:xfrm>
              <a:off x="642" y="540"/>
              <a:ext cx="3058" cy="1589"/>
            </a:xfrm>
            <a:custGeom>
              <a:avLst/>
              <a:gdLst>
                <a:gd name="T0" fmla="*/ 0 w 876"/>
                <a:gd name="T1" fmla="*/ 0 h 455"/>
                <a:gd name="T2" fmla="*/ 17 w 876"/>
                <a:gd name="T3" fmla="*/ 0 h 455"/>
                <a:gd name="T4" fmla="*/ 35 w 876"/>
                <a:gd name="T5" fmla="*/ 1 h 455"/>
                <a:gd name="T6" fmla="*/ 52 w 876"/>
                <a:gd name="T7" fmla="*/ 1 h 455"/>
                <a:gd name="T8" fmla="*/ 70 w 876"/>
                <a:gd name="T9" fmla="*/ 2 h 455"/>
                <a:gd name="T10" fmla="*/ 87 w 876"/>
                <a:gd name="T11" fmla="*/ 2 h 455"/>
                <a:gd name="T12" fmla="*/ 105 w 876"/>
                <a:gd name="T13" fmla="*/ 3 h 455"/>
                <a:gd name="T14" fmla="*/ 122 w 876"/>
                <a:gd name="T15" fmla="*/ 4 h 455"/>
                <a:gd name="T16" fmla="*/ 140 w 876"/>
                <a:gd name="T17" fmla="*/ 5 h 455"/>
                <a:gd name="T18" fmla="*/ 157 w 876"/>
                <a:gd name="T19" fmla="*/ 5 h 455"/>
                <a:gd name="T20" fmla="*/ 175 w 876"/>
                <a:gd name="T21" fmla="*/ 6 h 455"/>
                <a:gd name="T22" fmla="*/ 192 w 876"/>
                <a:gd name="T23" fmla="*/ 7 h 455"/>
                <a:gd name="T24" fmla="*/ 210 w 876"/>
                <a:gd name="T25" fmla="*/ 9 h 455"/>
                <a:gd name="T26" fmla="*/ 228 w 876"/>
                <a:gd name="T27" fmla="*/ 10 h 455"/>
                <a:gd name="T28" fmla="*/ 245 w 876"/>
                <a:gd name="T29" fmla="*/ 11 h 455"/>
                <a:gd name="T30" fmla="*/ 263 w 876"/>
                <a:gd name="T31" fmla="*/ 13 h 455"/>
                <a:gd name="T32" fmla="*/ 280 w 876"/>
                <a:gd name="T33" fmla="*/ 15 h 455"/>
                <a:gd name="T34" fmla="*/ 298 w 876"/>
                <a:gd name="T35" fmla="*/ 17 h 455"/>
                <a:gd name="T36" fmla="*/ 315 w 876"/>
                <a:gd name="T37" fmla="*/ 19 h 455"/>
                <a:gd name="T38" fmla="*/ 333 w 876"/>
                <a:gd name="T39" fmla="*/ 21 h 455"/>
                <a:gd name="T40" fmla="*/ 350 w 876"/>
                <a:gd name="T41" fmla="*/ 24 h 455"/>
                <a:gd name="T42" fmla="*/ 368 w 876"/>
                <a:gd name="T43" fmla="*/ 27 h 455"/>
                <a:gd name="T44" fmla="*/ 385 w 876"/>
                <a:gd name="T45" fmla="*/ 30 h 455"/>
                <a:gd name="T46" fmla="*/ 403 w 876"/>
                <a:gd name="T47" fmla="*/ 34 h 455"/>
                <a:gd name="T48" fmla="*/ 420 w 876"/>
                <a:gd name="T49" fmla="*/ 38 h 455"/>
                <a:gd name="T50" fmla="*/ 438 w 876"/>
                <a:gd name="T51" fmla="*/ 42 h 455"/>
                <a:gd name="T52" fmla="*/ 456 w 876"/>
                <a:gd name="T53" fmla="*/ 47 h 455"/>
                <a:gd name="T54" fmla="*/ 473 w 876"/>
                <a:gd name="T55" fmla="*/ 53 h 455"/>
                <a:gd name="T56" fmla="*/ 491 w 876"/>
                <a:gd name="T57" fmla="*/ 59 h 455"/>
                <a:gd name="T58" fmla="*/ 508 w 876"/>
                <a:gd name="T59" fmla="*/ 65 h 455"/>
                <a:gd name="T60" fmla="*/ 526 w 876"/>
                <a:gd name="T61" fmla="*/ 73 h 455"/>
                <a:gd name="T62" fmla="*/ 543 w 876"/>
                <a:gd name="T63" fmla="*/ 80 h 455"/>
                <a:gd name="T64" fmla="*/ 561 w 876"/>
                <a:gd name="T65" fmla="*/ 89 h 455"/>
                <a:gd name="T66" fmla="*/ 578 w 876"/>
                <a:gd name="T67" fmla="*/ 99 h 455"/>
                <a:gd name="T68" fmla="*/ 596 w 876"/>
                <a:gd name="T69" fmla="*/ 109 h 455"/>
                <a:gd name="T70" fmla="*/ 613 w 876"/>
                <a:gd name="T71" fmla="*/ 121 h 455"/>
                <a:gd name="T72" fmla="*/ 631 w 876"/>
                <a:gd name="T73" fmla="*/ 133 h 455"/>
                <a:gd name="T74" fmla="*/ 648 w 876"/>
                <a:gd name="T75" fmla="*/ 147 h 455"/>
                <a:gd name="T76" fmla="*/ 666 w 876"/>
                <a:gd name="T77" fmla="*/ 162 h 455"/>
                <a:gd name="T78" fmla="*/ 684 w 876"/>
                <a:gd name="T79" fmla="*/ 178 h 455"/>
                <a:gd name="T80" fmla="*/ 701 w 876"/>
                <a:gd name="T81" fmla="*/ 196 h 455"/>
                <a:gd name="T82" fmla="*/ 719 w 876"/>
                <a:gd name="T83" fmla="*/ 215 h 455"/>
                <a:gd name="T84" fmla="*/ 736 w 876"/>
                <a:gd name="T85" fmla="*/ 235 h 455"/>
                <a:gd name="T86" fmla="*/ 754 w 876"/>
                <a:gd name="T87" fmla="*/ 258 h 455"/>
                <a:gd name="T88" fmla="*/ 771 w 876"/>
                <a:gd name="T89" fmla="*/ 281 h 455"/>
                <a:gd name="T90" fmla="*/ 789 w 876"/>
                <a:gd name="T91" fmla="*/ 306 h 455"/>
                <a:gd name="T92" fmla="*/ 806 w 876"/>
                <a:gd name="T93" fmla="*/ 333 h 455"/>
                <a:gd name="T94" fmla="*/ 824 w 876"/>
                <a:gd name="T95" fmla="*/ 362 h 455"/>
                <a:gd name="T96" fmla="*/ 841 w 876"/>
                <a:gd name="T97" fmla="*/ 391 h 455"/>
                <a:gd name="T98" fmla="*/ 859 w 876"/>
                <a:gd name="T99" fmla="*/ 422 h 455"/>
                <a:gd name="T100" fmla="*/ 876 w 876"/>
                <a:gd name="T10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455">
                  <a:moveTo>
                    <a:pt x="0" y="0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2" y="1"/>
                  </a:lnTo>
                  <a:lnTo>
                    <a:pt x="70" y="2"/>
                  </a:lnTo>
                  <a:lnTo>
                    <a:pt x="87" y="2"/>
                  </a:lnTo>
                  <a:lnTo>
                    <a:pt x="105" y="3"/>
                  </a:lnTo>
                  <a:lnTo>
                    <a:pt x="122" y="4"/>
                  </a:lnTo>
                  <a:lnTo>
                    <a:pt x="140" y="5"/>
                  </a:lnTo>
                  <a:lnTo>
                    <a:pt x="157" y="5"/>
                  </a:lnTo>
                  <a:lnTo>
                    <a:pt x="175" y="6"/>
                  </a:lnTo>
                  <a:lnTo>
                    <a:pt x="192" y="7"/>
                  </a:lnTo>
                  <a:lnTo>
                    <a:pt x="210" y="9"/>
                  </a:lnTo>
                  <a:lnTo>
                    <a:pt x="228" y="10"/>
                  </a:lnTo>
                  <a:lnTo>
                    <a:pt x="245" y="11"/>
                  </a:lnTo>
                  <a:lnTo>
                    <a:pt x="263" y="13"/>
                  </a:lnTo>
                  <a:lnTo>
                    <a:pt x="280" y="15"/>
                  </a:lnTo>
                  <a:lnTo>
                    <a:pt x="298" y="17"/>
                  </a:lnTo>
                  <a:lnTo>
                    <a:pt x="315" y="19"/>
                  </a:lnTo>
                  <a:lnTo>
                    <a:pt x="333" y="21"/>
                  </a:lnTo>
                  <a:lnTo>
                    <a:pt x="350" y="24"/>
                  </a:lnTo>
                  <a:lnTo>
                    <a:pt x="368" y="27"/>
                  </a:lnTo>
                  <a:lnTo>
                    <a:pt x="385" y="30"/>
                  </a:lnTo>
                  <a:lnTo>
                    <a:pt x="403" y="34"/>
                  </a:lnTo>
                  <a:lnTo>
                    <a:pt x="420" y="38"/>
                  </a:lnTo>
                  <a:lnTo>
                    <a:pt x="438" y="42"/>
                  </a:lnTo>
                  <a:lnTo>
                    <a:pt x="456" y="47"/>
                  </a:lnTo>
                  <a:lnTo>
                    <a:pt x="473" y="53"/>
                  </a:lnTo>
                  <a:lnTo>
                    <a:pt x="491" y="59"/>
                  </a:lnTo>
                  <a:lnTo>
                    <a:pt x="508" y="65"/>
                  </a:lnTo>
                  <a:lnTo>
                    <a:pt x="526" y="73"/>
                  </a:lnTo>
                  <a:lnTo>
                    <a:pt x="543" y="80"/>
                  </a:lnTo>
                  <a:lnTo>
                    <a:pt x="561" y="89"/>
                  </a:lnTo>
                  <a:lnTo>
                    <a:pt x="578" y="99"/>
                  </a:lnTo>
                  <a:lnTo>
                    <a:pt x="596" y="109"/>
                  </a:lnTo>
                  <a:lnTo>
                    <a:pt x="613" y="121"/>
                  </a:lnTo>
                  <a:lnTo>
                    <a:pt x="631" y="133"/>
                  </a:lnTo>
                  <a:lnTo>
                    <a:pt x="648" y="147"/>
                  </a:lnTo>
                  <a:lnTo>
                    <a:pt x="666" y="162"/>
                  </a:lnTo>
                  <a:lnTo>
                    <a:pt x="684" y="178"/>
                  </a:lnTo>
                  <a:lnTo>
                    <a:pt x="701" y="196"/>
                  </a:lnTo>
                  <a:lnTo>
                    <a:pt x="719" y="215"/>
                  </a:lnTo>
                  <a:lnTo>
                    <a:pt x="736" y="235"/>
                  </a:lnTo>
                  <a:lnTo>
                    <a:pt x="754" y="258"/>
                  </a:lnTo>
                  <a:lnTo>
                    <a:pt x="771" y="281"/>
                  </a:lnTo>
                  <a:lnTo>
                    <a:pt x="789" y="306"/>
                  </a:lnTo>
                  <a:lnTo>
                    <a:pt x="806" y="333"/>
                  </a:lnTo>
                  <a:lnTo>
                    <a:pt x="824" y="362"/>
                  </a:lnTo>
                  <a:lnTo>
                    <a:pt x="841" y="391"/>
                  </a:lnTo>
                  <a:lnTo>
                    <a:pt x="859" y="422"/>
                  </a:lnTo>
                  <a:lnTo>
                    <a:pt x="876" y="455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908"/>
            <p:cNvSpPr>
              <a:spLocks noChangeShapeType="1"/>
            </p:cNvSpPr>
            <p:nvPr/>
          </p:nvSpPr>
          <p:spPr bwMode="auto">
            <a:xfrm>
              <a:off x="3700" y="3001"/>
              <a:ext cx="32" cy="5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909"/>
            <p:cNvSpPr>
              <a:spLocks noChangeShapeType="1"/>
            </p:cNvSpPr>
            <p:nvPr/>
          </p:nvSpPr>
          <p:spPr bwMode="auto">
            <a:xfrm>
              <a:off x="3742" y="3075"/>
              <a:ext cx="21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910"/>
            <p:cNvSpPr>
              <a:spLocks noChangeShapeType="1"/>
            </p:cNvSpPr>
            <p:nvPr/>
          </p:nvSpPr>
          <p:spPr bwMode="auto">
            <a:xfrm>
              <a:off x="3763" y="3110"/>
              <a:ext cx="11" cy="1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911"/>
            <p:cNvSpPr>
              <a:spLocks noChangeShapeType="1"/>
            </p:cNvSpPr>
            <p:nvPr/>
          </p:nvSpPr>
          <p:spPr bwMode="auto">
            <a:xfrm>
              <a:off x="3788" y="3148"/>
              <a:ext cx="31" cy="49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912"/>
            <p:cNvSpPr>
              <a:spLocks noChangeShapeType="1"/>
            </p:cNvSpPr>
            <p:nvPr/>
          </p:nvSpPr>
          <p:spPr bwMode="auto">
            <a:xfrm>
              <a:off x="3833" y="3214"/>
              <a:ext cx="35" cy="49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913"/>
            <p:cNvSpPr>
              <a:spLocks noChangeShapeType="1"/>
            </p:cNvSpPr>
            <p:nvPr/>
          </p:nvSpPr>
          <p:spPr bwMode="auto">
            <a:xfrm>
              <a:off x="3885" y="3284"/>
              <a:ext cx="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914"/>
            <p:cNvSpPr>
              <a:spLocks noChangeShapeType="1"/>
            </p:cNvSpPr>
            <p:nvPr/>
          </p:nvSpPr>
          <p:spPr bwMode="auto">
            <a:xfrm>
              <a:off x="3885" y="3284"/>
              <a:ext cx="39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915"/>
            <p:cNvSpPr>
              <a:spLocks noChangeShapeType="1"/>
            </p:cNvSpPr>
            <p:nvPr/>
          </p:nvSpPr>
          <p:spPr bwMode="auto">
            <a:xfrm>
              <a:off x="3941" y="3347"/>
              <a:ext cx="7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916"/>
            <p:cNvSpPr>
              <a:spLocks noChangeShapeType="1"/>
            </p:cNvSpPr>
            <p:nvPr/>
          </p:nvSpPr>
          <p:spPr bwMode="auto">
            <a:xfrm>
              <a:off x="3948" y="3354"/>
              <a:ext cx="35" cy="3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917"/>
            <p:cNvSpPr>
              <a:spLocks noChangeShapeType="1"/>
            </p:cNvSpPr>
            <p:nvPr/>
          </p:nvSpPr>
          <p:spPr bwMode="auto">
            <a:xfrm>
              <a:off x="4001" y="3403"/>
              <a:ext cx="7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Line 918"/>
            <p:cNvSpPr>
              <a:spLocks noChangeShapeType="1"/>
            </p:cNvSpPr>
            <p:nvPr/>
          </p:nvSpPr>
          <p:spPr bwMode="auto">
            <a:xfrm>
              <a:off x="4008" y="3410"/>
              <a:ext cx="41" cy="2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919"/>
            <p:cNvSpPr>
              <a:spLocks noChangeShapeType="1"/>
            </p:cNvSpPr>
            <p:nvPr/>
          </p:nvSpPr>
          <p:spPr bwMode="auto">
            <a:xfrm>
              <a:off x="4067" y="3452"/>
              <a:ext cx="3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920"/>
            <p:cNvSpPr>
              <a:spLocks noChangeShapeType="1"/>
            </p:cNvSpPr>
            <p:nvPr/>
          </p:nvSpPr>
          <p:spPr bwMode="auto">
            <a:xfrm>
              <a:off x="4070" y="3455"/>
              <a:ext cx="49" cy="2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921"/>
            <p:cNvSpPr>
              <a:spLocks noChangeShapeType="1"/>
            </p:cNvSpPr>
            <p:nvPr/>
          </p:nvSpPr>
          <p:spPr bwMode="auto">
            <a:xfrm>
              <a:off x="4140" y="3494"/>
              <a:ext cx="53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922"/>
            <p:cNvSpPr>
              <a:spLocks noChangeShapeType="1"/>
            </p:cNvSpPr>
            <p:nvPr/>
          </p:nvSpPr>
          <p:spPr bwMode="auto">
            <a:xfrm>
              <a:off x="4193" y="3515"/>
              <a:ext cx="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923"/>
            <p:cNvSpPr>
              <a:spLocks noChangeShapeType="1"/>
            </p:cNvSpPr>
            <p:nvPr/>
          </p:nvSpPr>
          <p:spPr bwMode="auto">
            <a:xfrm>
              <a:off x="4221" y="3522"/>
              <a:ext cx="31" cy="1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924"/>
            <p:cNvSpPr>
              <a:spLocks noChangeShapeType="1"/>
            </p:cNvSpPr>
            <p:nvPr/>
          </p:nvSpPr>
          <p:spPr bwMode="auto">
            <a:xfrm>
              <a:off x="4252" y="3532"/>
              <a:ext cx="24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925"/>
            <p:cNvSpPr>
              <a:spLocks noChangeShapeType="1"/>
            </p:cNvSpPr>
            <p:nvPr/>
          </p:nvSpPr>
          <p:spPr bwMode="auto">
            <a:xfrm>
              <a:off x="4301" y="3543"/>
              <a:ext cx="14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926"/>
            <p:cNvSpPr>
              <a:spLocks noChangeShapeType="1"/>
            </p:cNvSpPr>
            <p:nvPr/>
          </p:nvSpPr>
          <p:spPr bwMode="auto">
            <a:xfrm>
              <a:off x="4315" y="3546"/>
              <a:ext cx="42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927"/>
            <p:cNvSpPr>
              <a:spLocks noChangeShapeType="1"/>
            </p:cNvSpPr>
            <p:nvPr/>
          </p:nvSpPr>
          <p:spPr bwMode="auto">
            <a:xfrm>
              <a:off x="4385" y="3557"/>
              <a:ext cx="52" cy="7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928"/>
            <p:cNvSpPr>
              <a:spLocks noChangeShapeType="1"/>
            </p:cNvSpPr>
            <p:nvPr/>
          </p:nvSpPr>
          <p:spPr bwMode="auto">
            <a:xfrm>
              <a:off x="4437" y="3564"/>
              <a:ext cx="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Line 929"/>
            <p:cNvSpPr>
              <a:spLocks noChangeShapeType="1"/>
            </p:cNvSpPr>
            <p:nvPr/>
          </p:nvSpPr>
          <p:spPr bwMode="auto">
            <a:xfrm>
              <a:off x="4465" y="3564"/>
              <a:ext cx="31" cy="3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930"/>
            <p:cNvSpPr>
              <a:spLocks noChangeShapeType="1"/>
            </p:cNvSpPr>
            <p:nvPr/>
          </p:nvSpPr>
          <p:spPr bwMode="auto">
            <a:xfrm>
              <a:off x="4496" y="3567"/>
              <a:ext cx="28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Line 931"/>
            <p:cNvSpPr>
              <a:spLocks noChangeShapeType="1"/>
            </p:cNvSpPr>
            <p:nvPr/>
          </p:nvSpPr>
          <p:spPr bwMode="auto">
            <a:xfrm>
              <a:off x="4549" y="3567"/>
              <a:ext cx="10" cy="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932"/>
            <p:cNvSpPr>
              <a:spLocks noChangeShapeType="1"/>
            </p:cNvSpPr>
            <p:nvPr/>
          </p:nvSpPr>
          <p:spPr bwMode="auto">
            <a:xfrm>
              <a:off x="4559" y="3571"/>
              <a:ext cx="49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Line 933"/>
            <p:cNvSpPr>
              <a:spLocks noChangeShapeType="1"/>
            </p:cNvSpPr>
            <p:nvPr/>
          </p:nvSpPr>
          <p:spPr bwMode="auto">
            <a:xfrm>
              <a:off x="4632" y="3571"/>
              <a:ext cx="49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934"/>
            <p:cNvSpPr>
              <a:spLocks noChangeShapeType="1"/>
            </p:cNvSpPr>
            <p:nvPr/>
          </p:nvSpPr>
          <p:spPr bwMode="auto">
            <a:xfrm>
              <a:off x="4681" y="3571"/>
              <a:ext cx="11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Line 935"/>
            <p:cNvSpPr>
              <a:spLocks noChangeShapeType="1"/>
            </p:cNvSpPr>
            <p:nvPr/>
          </p:nvSpPr>
          <p:spPr bwMode="auto">
            <a:xfrm>
              <a:off x="4716" y="3571"/>
              <a:ext cx="28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936"/>
            <p:cNvSpPr>
              <a:spLocks noChangeShapeType="1"/>
            </p:cNvSpPr>
            <p:nvPr/>
          </p:nvSpPr>
          <p:spPr bwMode="auto">
            <a:xfrm>
              <a:off x="4744" y="3571"/>
              <a:ext cx="3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Line 937"/>
            <p:cNvSpPr>
              <a:spLocks noChangeShapeType="1"/>
            </p:cNvSpPr>
            <p:nvPr/>
          </p:nvSpPr>
          <p:spPr bwMode="auto">
            <a:xfrm>
              <a:off x="4800" y="3571"/>
              <a:ext cx="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938"/>
            <p:cNvSpPr>
              <a:spLocks noChangeShapeType="1"/>
            </p:cNvSpPr>
            <p:nvPr/>
          </p:nvSpPr>
          <p:spPr bwMode="auto">
            <a:xfrm>
              <a:off x="4803" y="3571"/>
              <a:ext cx="56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Line 939"/>
            <p:cNvSpPr>
              <a:spLocks noChangeShapeType="1"/>
            </p:cNvSpPr>
            <p:nvPr/>
          </p:nvSpPr>
          <p:spPr bwMode="auto">
            <a:xfrm>
              <a:off x="4884" y="3571"/>
              <a:ext cx="4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Line 940"/>
            <p:cNvSpPr>
              <a:spLocks noChangeShapeType="1"/>
            </p:cNvSpPr>
            <p:nvPr/>
          </p:nvSpPr>
          <p:spPr bwMode="auto">
            <a:xfrm>
              <a:off x="4926" y="3571"/>
              <a:ext cx="17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941"/>
            <p:cNvSpPr>
              <a:spLocks noChangeShapeType="1"/>
            </p:cNvSpPr>
            <p:nvPr/>
          </p:nvSpPr>
          <p:spPr bwMode="auto">
            <a:xfrm>
              <a:off x="4968" y="3571"/>
              <a:ext cx="21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942"/>
            <p:cNvSpPr>
              <a:spLocks noChangeShapeType="1"/>
            </p:cNvSpPr>
            <p:nvPr/>
          </p:nvSpPr>
          <p:spPr bwMode="auto">
            <a:xfrm>
              <a:off x="4989" y="3571"/>
              <a:ext cx="38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Line 943"/>
            <p:cNvSpPr>
              <a:spLocks noChangeShapeType="1"/>
            </p:cNvSpPr>
            <p:nvPr/>
          </p:nvSpPr>
          <p:spPr bwMode="auto">
            <a:xfrm>
              <a:off x="5051" y="3571"/>
              <a:ext cx="6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Line 944"/>
            <p:cNvSpPr>
              <a:spLocks noChangeShapeType="1"/>
            </p:cNvSpPr>
            <p:nvPr/>
          </p:nvSpPr>
          <p:spPr bwMode="auto">
            <a:xfrm>
              <a:off x="5111" y="3571"/>
              <a:ext cx="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945"/>
            <p:cNvSpPr>
              <a:spLocks noChangeShapeType="1"/>
            </p:cNvSpPr>
            <p:nvPr/>
          </p:nvSpPr>
          <p:spPr bwMode="auto">
            <a:xfrm>
              <a:off x="5135" y="3571"/>
              <a:ext cx="3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Line 946"/>
            <p:cNvSpPr>
              <a:spLocks noChangeShapeType="1"/>
            </p:cNvSpPr>
            <p:nvPr/>
          </p:nvSpPr>
          <p:spPr bwMode="auto">
            <a:xfrm>
              <a:off x="5170" y="3571"/>
              <a:ext cx="2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947"/>
            <p:cNvSpPr>
              <a:spLocks noChangeShapeType="1"/>
            </p:cNvSpPr>
            <p:nvPr/>
          </p:nvSpPr>
          <p:spPr bwMode="auto">
            <a:xfrm>
              <a:off x="5219" y="3571"/>
              <a:ext cx="1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Line 948"/>
            <p:cNvSpPr>
              <a:spLocks noChangeShapeType="1"/>
            </p:cNvSpPr>
            <p:nvPr/>
          </p:nvSpPr>
          <p:spPr bwMode="auto">
            <a:xfrm>
              <a:off x="5233" y="3571"/>
              <a:ext cx="4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Line 949"/>
            <p:cNvSpPr>
              <a:spLocks noChangeShapeType="1"/>
            </p:cNvSpPr>
            <p:nvPr/>
          </p:nvSpPr>
          <p:spPr bwMode="auto">
            <a:xfrm>
              <a:off x="5303" y="3571"/>
              <a:ext cx="5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Line 950"/>
            <p:cNvSpPr>
              <a:spLocks noChangeShapeType="1"/>
            </p:cNvSpPr>
            <p:nvPr/>
          </p:nvSpPr>
          <p:spPr bwMode="auto">
            <a:xfrm>
              <a:off x="5355" y="3571"/>
              <a:ext cx="7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Line 951"/>
            <p:cNvSpPr>
              <a:spLocks noChangeShapeType="1"/>
            </p:cNvSpPr>
            <p:nvPr/>
          </p:nvSpPr>
          <p:spPr bwMode="auto">
            <a:xfrm>
              <a:off x="5386" y="3571"/>
              <a:ext cx="3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Line 952"/>
            <p:cNvSpPr>
              <a:spLocks noChangeShapeType="1"/>
            </p:cNvSpPr>
            <p:nvPr/>
          </p:nvSpPr>
          <p:spPr bwMode="auto">
            <a:xfrm>
              <a:off x="5418" y="3571"/>
              <a:ext cx="28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Line 953"/>
            <p:cNvSpPr>
              <a:spLocks noChangeShapeType="1"/>
            </p:cNvSpPr>
            <p:nvPr/>
          </p:nvSpPr>
          <p:spPr bwMode="auto">
            <a:xfrm>
              <a:off x="5470" y="3571"/>
              <a:ext cx="7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Line 954"/>
            <p:cNvSpPr>
              <a:spLocks noChangeShapeType="1"/>
            </p:cNvSpPr>
            <p:nvPr/>
          </p:nvSpPr>
          <p:spPr bwMode="auto">
            <a:xfrm>
              <a:off x="5477" y="3571"/>
              <a:ext cx="5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Line 955"/>
            <p:cNvSpPr>
              <a:spLocks noChangeShapeType="1"/>
            </p:cNvSpPr>
            <p:nvPr/>
          </p:nvSpPr>
          <p:spPr bwMode="auto">
            <a:xfrm>
              <a:off x="3700" y="2129"/>
              <a:ext cx="14" cy="5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Line 956"/>
            <p:cNvSpPr>
              <a:spLocks noChangeShapeType="1"/>
            </p:cNvSpPr>
            <p:nvPr/>
          </p:nvSpPr>
          <p:spPr bwMode="auto">
            <a:xfrm>
              <a:off x="3721" y="2209"/>
              <a:ext cx="11" cy="56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Line 957"/>
            <p:cNvSpPr>
              <a:spLocks noChangeShapeType="1"/>
            </p:cNvSpPr>
            <p:nvPr/>
          </p:nvSpPr>
          <p:spPr bwMode="auto">
            <a:xfrm>
              <a:off x="3739" y="2289"/>
              <a:ext cx="14" cy="6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Line 958"/>
            <p:cNvSpPr>
              <a:spLocks noChangeShapeType="1"/>
            </p:cNvSpPr>
            <p:nvPr/>
          </p:nvSpPr>
          <p:spPr bwMode="auto">
            <a:xfrm>
              <a:off x="3756" y="2373"/>
              <a:ext cx="7" cy="2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Line 959"/>
            <p:cNvSpPr>
              <a:spLocks noChangeShapeType="1"/>
            </p:cNvSpPr>
            <p:nvPr/>
          </p:nvSpPr>
          <p:spPr bwMode="auto">
            <a:xfrm>
              <a:off x="3763" y="2397"/>
              <a:ext cx="7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Line 960"/>
            <p:cNvSpPr>
              <a:spLocks noChangeShapeType="1"/>
            </p:cNvSpPr>
            <p:nvPr/>
          </p:nvSpPr>
          <p:spPr bwMode="auto">
            <a:xfrm>
              <a:off x="3777" y="2453"/>
              <a:ext cx="14" cy="56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Line 961"/>
            <p:cNvSpPr>
              <a:spLocks noChangeShapeType="1"/>
            </p:cNvSpPr>
            <p:nvPr/>
          </p:nvSpPr>
          <p:spPr bwMode="auto">
            <a:xfrm>
              <a:off x="3798" y="2534"/>
              <a:ext cx="14" cy="59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Line 962"/>
            <p:cNvSpPr>
              <a:spLocks noChangeShapeType="1"/>
            </p:cNvSpPr>
            <p:nvPr/>
          </p:nvSpPr>
          <p:spPr bwMode="auto">
            <a:xfrm>
              <a:off x="3819" y="2617"/>
              <a:ext cx="7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Line 963"/>
            <p:cNvSpPr>
              <a:spLocks noChangeShapeType="1"/>
            </p:cNvSpPr>
            <p:nvPr/>
          </p:nvSpPr>
          <p:spPr bwMode="auto">
            <a:xfrm>
              <a:off x="3826" y="2638"/>
              <a:ext cx="7" cy="3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Line 964"/>
            <p:cNvSpPr>
              <a:spLocks noChangeShapeType="1"/>
            </p:cNvSpPr>
            <p:nvPr/>
          </p:nvSpPr>
          <p:spPr bwMode="auto">
            <a:xfrm>
              <a:off x="3843" y="2698"/>
              <a:ext cx="14" cy="56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Line 965"/>
            <p:cNvSpPr>
              <a:spLocks noChangeShapeType="1"/>
            </p:cNvSpPr>
            <p:nvPr/>
          </p:nvSpPr>
          <p:spPr bwMode="auto">
            <a:xfrm>
              <a:off x="3864" y="2775"/>
              <a:ext cx="18" cy="59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Line 966"/>
            <p:cNvSpPr>
              <a:spLocks noChangeShapeType="1"/>
            </p:cNvSpPr>
            <p:nvPr/>
          </p:nvSpPr>
          <p:spPr bwMode="auto">
            <a:xfrm>
              <a:off x="3889" y="2855"/>
              <a:ext cx="21" cy="56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Line 967"/>
            <p:cNvSpPr>
              <a:spLocks noChangeShapeType="1"/>
            </p:cNvSpPr>
            <p:nvPr/>
          </p:nvSpPr>
          <p:spPr bwMode="auto">
            <a:xfrm>
              <a:off x="3917" y="2935"/>
              <a:ext cx="21" cy="56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Line 968"/>
            <p:cNvSpPr>
              <a:spLocks noChangeShapeType="1"/>
            </p:cNvSpPr>
            <p:nvPr/>
          </p:nvSpPr>
          <p:spPr bwMode="auto">
            <a:xfrm>
              <a:off x="3945" y="3015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Line 969"/>
            <p:cNvSpPr>
              <a:spLocks noChangeShapeType="1"/>
            </p:cNvSpPr>
            <p:nvPr/>
          </p:nvSpPr>
          <p:spPr bwMode="auto">
            <a:xfrm>
              <a:off x="3948" y="3015"/>
              <a:ext cx="21" cy="5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Line 970"/>
            <p:cNvSpPr>
              <a:spLocks noChangeShapeType="1"/>
            </p:cNvSpPr>
            <p:nvPr/>
          </p:nvSpPr>
          <p:spPr bwMode="auto">
            <a:xfrm>
              <a:off x="3980" y="3092"/>
              <a:ext cx="21" cy="5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Line 971"/>
            <p:cNvSpPr>
              <a:spLocks noChangeShapeType="1"/>
            </p:cNvSpPr>
            <p:nvPr/>
          </p:nvSpPr>
          <p:spPr bwMode="auto">
            <a:xfrm>
              <a:off x="4015" y="3169"/>
              <a:ext cx="27" cy="49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Line 972"/>
            <p:cNvSpPr>
              <a:spLocks noChangeShapeType="1"/>
            </p:cNvSpPr>
            <p:nvPr/>
          </p:nvSpPr>
          <p:spPr bwMode="auto">
            <a:xfrm>
              <a:off x="4053" y="3242"/>
              <a:ext cx="17" cy="2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Line 973"/>
            <p:cNvSpPr>
              <a:spLocks noChangeShapeType="1"/>
            </p:cNvSpPr>
            <p:nvPr/>
          </p:nvSpPr>
          <p:spPr bwMode="auto">
            <a:xfrm>
              <a:off x="4070" y="3270"/>
              <a:ext cx="14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Line 974"/>
            <p:cNvSpPr>
              <a:spLocks noChangeShapeType="1"/>
            </p:cNvSpPr>
            <p:nvPr/>
          </p:nvSpPr>
          <p:spPr bwMode="auto">
            <a:xfrm>
              <a:off x="4098" y="3312"/>
              <a:ext cx="32" cy="49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Line 975"/>
            <p:cNvSpPr>
              <a:spLocks noChangeShapeType="1"/>
            </p:cNvSpPr>
            <p:nvPr/>
          </p:nvSpPr>
          <p:spPr bwMode="auto">
            <a:xfrm>
              <a:off x="4147" y="3379"/>
              <a:ext cx="39" cy="4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Line 976"/>
            <p:cNvSpPr>
              <a:spLocks noChangeShapeType="1"/>
            </p:cNvSpPr>
            <p:nvPr/>
          </p:nvSpPr>
          <p:spPr bwMode="auto">
            <a:xfrm>
              <a:off x="4207" y="3438"/>
              <a:ext cx="45" cy="3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Line 977"/>
            <p:cNvSpPr>
              <a:spLocks noChangeShapeType="1"/>
            </p:cNvSpPr>
            <p:nvPr/>
          </p:nvSpPr>
          <p:spPr bwMode="auto">
            <a:xfrm>
              <a:off x="4273" y="3487"/>
              <a:ext cx="42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Line 978"/>
            <p:cNvSpPr>
              <a:spLocks noChangeShapeType="1"/>
            </p:cNvSpPr>
            <p:nvPr/>
          </p:nvSpPr>
          <p:spPr bwMode="auto">
            <a:xfrm>
              <a:off x="4315" y="3508"/>
              <a:ext cx="1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Line 979"/>
            <p:cNvSpPr>
              <a:spLocks noChangeShapeType="1"/>
            </p:cNvSpPr>
            <p:nvPr/>
          </p:nvSpPr>
          <p:spPr bwMode="auto">
            <a:xfrm>
              <a:off x="4350" y="3522"/>
              <a:ext cx="24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Line 980"/>
            <p:cNvSpPr>
              <a:spLocks noChangeShapeType="1"/>
            </p:cNvSpPr>
            <p:nvPr/>
          </p:nvSpPr>
          <p:spPr bwMode="auto">
            <a:xfrm>
              <a:off x="4374" y="3532"/>
              <a:ext cx="32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Line 981"/>
            <p:cNvSpPr>
              <a:spLocks noChangeShapeType="1"/>
            </p:cNvSpPr>
            <p:nvPr/>
          </p:nvSpPr>
          <p:spPr bwMode="auto">
            <a:xfrm>
              <a:off x="4430" y="3546"/>
              <a:ext cx="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Line 982"/>
            <p:cNvSpPr>
              <a:spLocks noChangeShapeType="1"/>
            </p:cNvSpPr>
            <p:nvPr/>
          </p:nvSpPr>
          <p:spPr bwMode="auto">
            <a:xfrm>
              <a:off x="4437" y="3550"/>
              <a:ext cx="49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Line 983"/>
            <p:cNvSpPr>
              <a:spLocks noChangeShapeType="1"/>
            </p:cNvSpPr>
            <p:nvPr/>
          </p:nvSpPr>
          <p:spPr bwMode="auto">
            <a:xfrm>
              <a:off x="4514" y="3560"/>
              <a:ext cx="45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Line 984"/>
            <p:cNvSpPr>
              <a:spLocks noChangeShapeType="1"/>
            </p:cNvSpPr>
            <p:nvPr/>
          </p:nvSpPr>
          <p:spPr bwMode="auto">
            <a:xfrm>
              <a:off x="4559" y="3564"/>
              <a:ext cx="1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Line 985"/>
            <p:cNvSpPr>
              <a:spLocks noChangeShapeType="1"/>
            </p:cNvSpPr>
            <p:nvPr/>
          </p:nvSpPr>
          <p:spPr bwMode="auto">
            <a:xfrm>
              <a:off x="4594" y="3567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Line 986"/>
            <p:cNvSpPr>
              <a:spLocks noChangeShapeType="1"/>
            </p:cNvSpPr>
            <p:nvPr/>
          </p:nvSpPr>
          <p:spPr bwMode="auto">
            <a:xfrm>
              <a:off x="4622" y="3567"/>
              <a:ext cx="31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Line 987"/>
            <p:cNvSpPr>
              <a:spLocks noChangeShapeType="1"/>
            </p:cNvSpPr>
            <p:nvPr/>
          </p:nvSpPr>
          <p:spPr bwMode="auto">
            <a:xfrm>
              <a:off x="4678" y="3571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Line 988"/>
            <p:cNvSpPr>
              <a:spLocks noChangeShapeType="1"/>
            </p:cNvSpPr>
            <p:nvPr/>
          </p:nvSpPr>
          <p:spPr bwMode="auto">
            <a:xfrm>
              <a:off x="4681" y="3571"/>
              <a:ext cx="56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Line 989"/>
            <p:cNvSpPr>
              <a:spLocks noChangeShapeType="1"/>
            </p:cNvSpPr>
            <p:nvPr/>
          </p:nvSpPr>
          <p:spPr bwMode="auto">
            <a:xfrm>
              <a:off x="4762" y="3571"/>
              <a:ext cx="4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Line 990"/>
            <p:cNvSpPr>
              <a:spLocks noChangeShapeType="1"/>
            </p:cNvSpPr>
            <p:nvPr/>
          </p:nvSpPr>
          <p:spPr bwMode="auto">
            <a:xfrm>
              <a:off x="4803" y="3571"/>
              <a:ext cx="1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Line 991"/>
            <p:cNvSpPr>
              <a:spLocks noChangeShapeType="1"/>
            </p:cNvSpPr>
            <p:nvPr/>
          </p:nvSpPr>
          <p:spPr bwMode="auto">
            <a:xfrm>
              <a:off x="4845" y="3571"/>
              <a:ext cx="2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Line 992"/>
            <p:cNvSpPr>
              <a:spLocks noChangeShapeType="1"/>
            </p:cNvSpPr>
            <p:nvPr/>
          </p:nvSpPr>
          <p:spPr bwMode="auto">
            <a:xfrm>
              <a:off x="4866" y="3571"/>
              <a:ext cx="39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Line 993"/>
            <p:cNvSpPr>
              <a:spLocks noChangeShapeType="1"/>
            </p:cNvSpPr>
            <p:nvPr/>
          </p:nvSpPr>
          <p:spPr bwMode="auto">
            <a:xfrm>
              <a:off x="4929" y="3571"/>
              <a:ext cx="6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Line 994"/>
            <p:cNvSpPr>
              <a:spLocks noChangeShapeType="1"/>
            </p:cNvSpPr>
            <p:nvPr/>
          </p:nvSpPr>
          <p:spPr bwMode="auto">
            <a:xfrm>
              <a:off x="4989" y="3571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Line 995"/>
            <p:cNvSpPr>
              <a:spLocks noChangeShapeType="1"/>
            </p:cNvSpPr>
            <p:nvPr/>
          </p:nvSpPr>
          <p:spPr bwMode="auto">
            <a:xfrm>
              <a:off x="5013" y="3571"/>
              <a:ext cx="3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Line 996"/>
            <p:cNvSpPr>
              <a:spLocks noChangeShapeType="1"/>
            </p:cNvSpPr>
            <p:nvPr/>
          </p:nvSpPr>
          <p:spPr bwMode="auto">
            <a:xfrm>
              <a:off x="5048" y="3571"/>
              <a:ext cx="2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Line 997"/>
            <p:cNvSpPr>
              <a:spLocks noChangeShapeType="1"/>
            </p:cNvSpPr>
            <p:nvPr/>
          </p:nvSpPr>
          <p:spPr bwMode="auto">
            <a:xfrm>
              <a:off x="5097" y="3571"/>
              <a:ext cx="1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Line 998"/>
            <p:cNvSpPr>
              <a:spLocks noChangeShapeType="1"/>
            </p:cNvSpPr>
            <p:nvPr/>
          </p:nvSpPr>
          <p:spPr bwMode="auto">
            <a:xfrm>
              <a:off x="5111" y="3571"/>
              <a:ext cx="4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Line 999"/>
            <p:cNvSpPr>
              <a:spLocks noChangeShapeType="1"/>
            </p:cNvSpPr>
            <p:nvPr/>
          </p:nvSpPr>
          <p:spPr bwMode="auto">
            <a:xfrm>
              <a:off x="5181" y="3571"/>
              <a:ext cx="5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Line 1000"/>
            <p:cNvSpPr>
              <a:spLocks noChangeShapeType="1"/>
            </p:cNvSpPr>
            <p:nvPr/>
          </p:nvSpPr>
          <p:spPr bwMode="auto">
            <a:xfrm>
              <a:off x="5233" y="3571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Line 1001"/>
            <p:cNvSpPr>
              <a:spLocks noChangeShapeType="1"/>
            </p:cNvSpPr>
            <p:nvPr/>
          </p:nvSpPr>
          <p:spPr bwMode="auto">
            <a:xfrm>
              <a:off x="5264" y="3571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Line 1002"/>
            <p:cNvSpPr>
              <a:spLocks noChangeShapeType="1"/>
            </p:cNvSpPr>
            <p:nvPr/>
          </p:nvSpPr>
          <p:spPr bwMode="auto">
            <a:xfrm>
              <a:off x="5292" y="3571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Line 1003"/>
            <p:cNvSpPr>
              <a:spLocks noChangeShapeType="1"/>
            </p:cNvSpPr>
            <p:nvPr/>
          </p:nvSpPr>
          <p:spPr bwMode="auto">
            <a:xfrm>
              <a:off x="5348" y="3571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Line 1004"/>
            <p:cNvSpPr>
              <a:spLocks noChangeShapeType="1"/>
            </p:cNvSpPr>
            <p:nvPr/>
          </p:nvSpPr>
          <p:spPr bwMode="auto">
            <a:xfrm>
              <a:off x="5355" y="3571"/>
              <a:ext cx="5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Line 1005"/>
            <p:cNvSpPr>
              <a:spLocks noChangeShapeType="1"/>
            </p:cNvSpPr>
            <p:nvPr/>
          </p:nvSpPr>
          <p:spPr bwMode="auto">
            <a:xfrm>
              <a:off x="5432" y="3571"/>
              <a:ext cx="4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Line 1006"/>
            <p:cNvSpPr>
              <a:spLocks noChangeShapeType="1"/>
            </p:cNvSpPr>
            <p:nvPr/>
          </p:nvSpPr>
          <p:spPr bwMode="auto">
            <a:xfrm>
              <a:off x="5477" y="3571"/>
              <a:ext cx="1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Line 1007"/>
            <p:cNvSpPr>
              <a:spLocks noChangeShapeType="1"/>
            </p:cNvSpPr>
            <p:nvPr/>
          </p:nvSpPr>
          <p:spPr bwMode="auto">
            <a:xfrm>
              <a:off x="5516" y="3571"/>
              <a:ext cx="2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Rectangle 1008"/>
            <p:cNvSpPr>
              <a:spLocks noChangeArrowheads="1"/>
            </p:cNvSpPr>
            <p:nvPr/>
          </p:nvSpPr>
          <p:spPr bwMode="auto">
            <a:xfrm>
              <a:off x="2115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63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2" name="Rectangle 1009"/>
            <p:cNvSpPr>
              <a:spLocks noChangeArrowheads="1"/>
            </p:cNvSpPr>
            <p:nvPr/>
          </p:nvSpPr>
          <p:spPr bwMode="auto">
            <a:xfrm>
              <a:off x="2911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76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3" name="Rectangle 1010"/>
            <p:cNvSpPr>
              <a:spLocks noChangeArrowheads="1"/>
            </p:cNvSpPr>
            <p:nvPr/>
          </p:nvSpPr>
          <p:spPr bwMode="auto">
            <a:xfrm>
              <a:off x="3770" y="446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90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4" name="Rectangle 1011"/>
            <p:cNvSpPr>
              <a:spLocks noChangeArrowheads="1"/>
            </p:cNvSpPr>
            <p:nvPr/>
          </p:nvSpPr>
          <p:spPr bwMode="auto">
            <a:xfrm>
              <a:off x="709" y="2418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5" name="Rectangle 1012"/>
            <p:cNvSpPr>
              <a:spLocks noChangeArrowheads="1"/>
            </p:cNvSpPr>
            <p:nvPr/>
          </p:nvSpPr>
          <p:spPr bwMode="auto">
            <a:xfrm>
              <a:off x="709" y="2562"/>
              <a:ext cx="76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a-2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6" name="Rectangle 1013"/>
            <p:cNvSpPr>
              <a:spLocks noChangeArrowheads="1"/>
            </p:cNvSpPr>
            <p:nvPr/>
          </p:nvSpPr>
          <p:spPr bwMode="auto">
            <a:xfrm>
              <a:off x="2143" y="2418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7" name="Rectangle 1014"/>
            <p:cNvSpPr>
              <a:spLocks noChangeArrowheads="1"/>
            </p:cNvSpPr>
            <p:nvPr/>
          </p:nvSpPr>
          <p:spPr bwMode="auto">
            <a:xfrm>
              <a:off x="2143" y="2562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Measured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8" name="Rectangle 1015"/>
            <p:cNvSpPr>
              <a:spLocks noChangeArrowheads="1"/>
            </p:cNvSpPr>
            <p:nvPr/>
          </p:nvSpPr>
          <p:spPr bwMode="auto">
            <a:xfrm>
              <a:off x="2143" y="2708"/>
              <a:ext cx="7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 Age 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9" name="Rectangle 1016"/>
            <p:cNvSpPr>
              <a:spLocks noChangeArrowheads="1"/>
            </p:cNvSpPr>
            <p:nvPr/>
          </p:nvSpPr>
          <p:spPr bwMode="auto">
            <a:xfrm>
              <a:off x="2870" y="3204"/>
              <a:ext cx="74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Gompertz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0" name="Rectangle 1017"/>
            <p:cNvSpPr>
              <a:spLocks noChangeArrowheads="1"/>
            </p:cNvSpPr>
            <p:nvPr/>
          </p:nvSpPr>
          <p:spPr bwMode="auto">
            <a:xfrm>
              <a:off x="2870" y="3351"/>
              <a:ext cx="95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Extrapolation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1" name="Rectangle 1018"/>
            <p:cNvSpPr>
              <a:spLocks noChangeArrowheads="1"/>
            </p:cNvSpPr>
            <p:nvPr/>
          </p:nvSpPr>
          <p:spPr bwMode="auto">
            <a:xfrm>
              <a:off x="4126" y="2418"/>
              <a:ext cx="114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NCHS and SSA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2" name="Rectangle 1019"/>
            <p:cNvSpPr>
              <a:spLocks noChangeArrowheads="1"/>
            </p:cNvSpPr>
            <p:nvPr/>
          </p:nvSpPr>
          <p:spPr bwMode="auto">
            <a:xfrm>
              <a:off x="4126" y="2562"/>
              <a:ext cx="7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Estimates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3" name="Rectangle 1020"/>
            <p:cNvSpPr>
              <a:spLocks noChangeArrowheads="1"/>
            </p:cNvSpPr>
            <p:nvPr/>
          </p:nvSpPr>
          <p:spPr bwMode="auto">
            <a:xfrm>
              <a:off x="4126" y="2708"/>
              <a:ext cx="118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(constant across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4" name="Rectangle 1021"/>
            <p:cNvSpPr>
              <a:spLocks noChangeArrowheads="1"/>
            </p:cNvSpPr>
            <p:nvPr/>
          </p:nvSpPr>
          <p:spPr bwMode="auto">
            <a:xfrm>
              <a:off x="4126" y="2855"/>
              <a:ext cx="112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groups)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5" name="Line 102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Line 102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Rectangle 1024"/>
            <p:cNvSpPr>
              <a:spLocks noChangeArrowheads="1"/>
            </p:cNvSpPr>
            <p:nvPr/>
          </p:nvSpPr>
          <p:spPr bwMode="auto">
            <a:xfrm rot="16200000">
              <a:off x="320" y="3429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8" name="Line 1025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Rectangle 1026"/>
            <p:cNvSpPr>
              <a:spLocks noChangeArrowheads="1"/>
            </p:cNvSpPr>
            <p:nvPr/>
          </p:nvSpPr>
          <p:spPr bwMode="auto">
            <a:xfrm rot="16200000">
              <a:off x="278" y="282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0" name="Line 1027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Rectangle 1028"/>
            <p:cNvSpPr>
              <a:spLocks noChangeArrowheads="1"/>
            </p:cNvSpPr>
            <p:nvPr/>
          </p:nvSpPr>
          <p:spPr bwMode="auto">
            <a:xfrm rot="16200000">
              <a:off x="278" y="2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2" name="Line 1029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Rectangle 1030"/>
            <p:cNvSpPr>
              <a:spLocks noChangeArrowheads="1"/>
            </p:cNvSpPr>
            <p:nvPr/>
          </p:nvSpPr>
          <p:spPr bwMode="auto">
            <a:xfrm rot="16200000">
              <a:off x="278" y="161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4" name="Line 1031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Rectangle 1032"/>
            <p:cNvSpPr>
              <a:spLocks noChangeArrowheads="1"/>
            </p:cNvSpPr>
            <p:nvPr/>
          </p:nvSpPr>
          <p:spPr bwMode="auto">
            <a:xfrm rot="16200000">
              <a:off x="278" y="10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6" name="Line 1033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Rectangle 1034"/>
            <p:cNvSpPr>
              <a:spLocks noChangeArrowheads="1"/>
            </p:cNvSpPr>
            <p:nvPr/>
          </p:nvSpPr>
          <p:spPr bwMode="auto">
            <a:xfrm rot="16200000">
              <a:off x="236" y="394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8" name="Rectangle 1035"/>
            <p:cNvSpPr>
              <a:spLocks noChangeArrowheads="1"/>
            </p:cNvSpPr>
            <p:nvPr/>
          </p:nvSpPr>
          <p:spPr bwMode="auto">
            <a:xfrm rot="16200000">
              <a:off x="-440" y="1884"/>
              <a:ext cx="12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Survival Rate (%)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9" name="Line 1036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Line 1037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Rectangle 1038"/>
            <p:cNvSpPr>
              <a:spLocks noChangeArrowheads="1"/>
            </p:cNvSpPr>
            <p:nvPr/>
          </p:nvSpPr>
          <p:spPr bwMode="auto">
            <a:xfrm>
              <a:off x="5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2" name="Line 1039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Rectangle 1040"/>
            <p:cNvSpPr>
              <a:spLocks noChangeArrowheads="1"/>
            </p:cNvSpPr>
            <p:nvPr/>
          </p:nvSpPr>
          <p:spPr bwMode="auto">
            <a:xfrm>
              <a:off x="1784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4" name="Line 1041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Rectangle 1042"/>
            <p:cNvSpPr>
              <a:spLocks noChangeArrowheads="1"/>
            </p:cNvSpPr>
            <p:nvPr/>
          </p:nvSpPr>
          <p:spPr bwMode="auto">
            <a:xfrm>
              <a:off x="300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6" name="Line 1043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Rectangle 1044"/>
            <p:cNvSpPr>
              <a:spLocks noChangeArrowheads="1"/>
            </p:cNvSpPr>
            <p:nvPr/>
          </p:nvSpPr>
          <p:spPr bwMode="auto">
            <a:xfrm>
              <a:off x="4196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8" name="Line 104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Rectangle 104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0" name="Rectangle 1047"/>
            <p:cNvSpPr>
              <a:spLocks noChangeArrowheads="1"/>
            </p:cNvSpPr>
            <p:nvPr/>
          </p:nvSpPr>
          <p:spPr bwMode="auto">
            <a:xfrm>
              <a:off x="2562" y="3937"/>
              <a:ext cx="11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in Years (a)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1" name="Rectangle 104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1382" name="Rectangle 354"/>
          <p:cNvSpPr>
            <a:spLocks noChangeArrowheads="1"/>
          </p:cNvSpPr>
          <p:nvPr/>
        </p:nvSpPr>
        <p:spPr bwMode="auto">
          <a:xfrm>
            <a:off x="7084541" y="6553200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83" name="Rectangle 354"/>
          <p:cNvSpPr>
            <a:spLocks noChangeArrowheads="1"/>
          </p:cNvSpPr>
          <p:nvPr/>
        </p:nvSpPr>
        <p:spPr bwMode="auto">
          <a:xfrm>
            <a:off x="1589088" y="654090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84" name="Rectangle 354"/>
          <p:cNvSpPr>
            <a:spLocks noChangeArrowheads="1"/>
          </p:cNvSpPr>
          <p:nvPr/>
        </p:nvSpPr>
        <p:spPr bwMode="auto">
          <a:xfrm>
            <a:off x="5400526" y="6553200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85" name="Rectangle 354"/>
          <p:cNvSpPr>
            <a:spLocks noChangeArrowheads="1"/>
          </p:cNvSpPr>
          <p:nvPr/>
        </p:nvSpPr>
        <p:spPr bwMode="auto">
          <a:xfrm>
            <a:off x="3097981" y="6553200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</a:rPr>
              <a:t>Gompertz</a:t>
            </a:r>
            <a:r>
              <a:rPr lang="en-US" altLang="en-US" dirty="0" smtClean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386" name="Oval 47"/>
          <p:cNvSpPr>
            <a:spLocks noChangeArrowheads="1"/>
          </p:cNvSpPr>
          <p:nvPr/>
        </p:nvSpPr>
        <p:spPr bwMode="auto">
          <a:xfrm>
            <a:off x="1371600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7" name="Line 88"/>
          <p:cNvSpPr>
            <a:spLocks noChangeShapeType="1"/>
          </p:cNvSpPr>
          <p:nvPr/>
        </p:nvSpPr>
        <p:spPr bwMode="auto">
          <a:xfrm flipV="1">
            <a:off x="6630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8" name="Oval 62"/>
          <p:cNvSpPr>
            <a:spLocks noChangeArrowheads="1"/>
          </p:cNvSpPr>
          <p:nvPr/>
        </p:nvSpPr>
        <p:spPr bwMode="auto">
          <a:xfrm>
            <a:off x="51577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9" name="Line 86"/>
          <p:cNvSpPr>
            <a:spLocks noChangeShapeType="1"/>
          </p:cNvSpPr>
          <p:nvPr/>
        </p:nvSpPr>
        <p:spPr bwMode="auto">
          <a:xfrm>
            <a:off x="2661445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step: adjust for racial and ethnic differences in life expectancy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CDC statistics show that for males, life exp. of whites is 3.8 years higher than blacks and 2.7 years lower than Hispanics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Race shares vary across income groups and especially across areas, potentially biasing raw comparisons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Perform race (and ethnicity) adjustment to answer the question: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Step 3: Race and Ethnicity Adjustment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549246"/>
            <a:ext cx="5791200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“What would life expectancy be if each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income group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area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had the same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black, Hispanic and Asian shares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as the U.S. population as a whole at age 40?” </a:t>
            </a:r>
          </a:p>
        </p:txBody>
      </p:sp>
    </p:spTree>
    <p:extLst>
      <p:ext uri="{BB962C8B-B14F-4D97-AF65-F5344CB8AC3E}">
        <p14:creationId xmlns:p14="http://schemas.microsoft.com/office/powerpoint/2010/main" val="234044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610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 use de-identified data from tax records covering the U.S. population from 1999-2014 to characterize income-mortality gradients 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1.4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billion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observations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more granular analysis of relationship between income and mortality than in prior work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Characterize life expectancy by income, over time, and across areas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More precise estimates at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national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level than in prior work </a:t>
            </a:r>
            <a:b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Large and growing gaps in longevity across income groups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New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local area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estimates by income group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Substantial variation in level and change in life expectancy across areas, especially for the poor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This Paper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9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23622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Construct race-adjusted measures of life expectancy in four steps: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Estimate differences in mortality by race controlling for income using data from National Longitudinal Mortality Study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4962" lvl="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Assume racial differences do not vary across areas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Race and Ethnicity Adjustment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045532"/>
            <a:ext cx="5791200" cy="131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“What would life expectancy be if each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income group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area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had the same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black, Hispanic and Asian shares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as the U.S. population as a whole at age 40?” </a:t>
            </a:r>
          </a:p>
          <a:p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Oval 13"/>
            <p:cNvSpPr>
              <a:spLocks noChangeArrowheads="1"/>
            </p:cNvSpPr>
            <p:nvPr/>
          </p:nvSpPr>
          <p:spPr bwMode="auto">
            <a:xfrm>
              <a:off x="936" y="2754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Oval 14"/>
            <p:cNvSpPr>
              <a:spLocks noChangeArrowheads="1"/>
            </p:cNvSpPr>
            <p:nvPr/>
          </p:nvSpPr>
          <p:spPr bwMode="auto">
            <a:xfrm>
              <a:off x="1752" y="244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Oval 15"/>
            <p:cNvSpPr>
              <a:spLocks noChangeArrowheads="1"/>
            </p:cNvSpPr>
            <p:nvPr/>
          </p:nvSpPr>
          <p:spPr bwMode="auto">
            <a:xfrm>
              <a:off x="2569" y="210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Oval 16"/>
            <p:cNvSpPr>
              <a:spLocks noChangeArrowheads="1"/>
            </p:cNvSpPr>
            <p:nvPr/>
          </p:nvSpPr>
          <p:spPr bwMode="auto">
            <a:xfrm>
              <a:off x="3386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Oval 17"/>
            <p:cNvSpPr>
              <a:spLocks noChangeArrowheads="1"/>
            </p:cNvSpPr>
            <p:nvPr/>
          </p:nvSpPr>
          <p:spPr bwMode="auto">
            <a:xfrm>
              <a:off x="4200" y="140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Oval 18"/>
            <p:cNvSpPr>
              <a:spLocks noChangeArrowheads="1"/>
            </p:cNvSpPr>
            <p:nvPr/>
          </p:nvSpPr>
          <p:spPr bwMode="auto">
            <a:xfrm>
              <a:off x="5016" y="110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Oval 19"/>
            <p:cNvSpPr>
              <a:spLocks noChangeArrowheads="1"/>
            </p:cNvSpPr>
            <p:nvPr/>
          </p:nvSpPr>
          <p:spPr bwMode="auto">
            <a:xfrm>
              <a:off x="936" y="213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Oval 20"/>
            <p:cNvSpPr>
              <a:spLocks noChangeArrowheads="1"/>
            </p:cNvSpPr>
            <p:nvPr/>
          </p:nvSpPr>
          <p:spPr bwMode="auto">
            <a:xfrm>
              <a:off x="1752" y="21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Oval 21"/>
            <p:cNvSpPr>
              <a:spLocks noChangeArrowheads="1"/>
            </p:cNvSpPr>
            <p:nvPr/>
          </p:nvSpPr>
          <p:spPr bwMode="auto">
            <a:xfrm>
              <a:off x="2569" y="182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Oval 22"/>
            <p:cNvSpPr>
              <a:spLocks noChangeArrowheads="1"/>
            </p:cNvSpPr>
            <p:nvPr/>
          </p:nvSpPr>
          <p:spPr bwMode="auto">
            <a:xfrm>
              <a:off x="3386" y="15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Oval 23"/>
            <p:cNvSpPr>
              <a:spLocks noChangeArrowheads="1"/>
            </p:cNvSpPr>
            <p:nvPr/>
          </p:nvSpPr>
          <p:spPr bwMode="auto">
            <a:xfrm>
              <a:off x="4200" y="117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Oval 24"/>
            <p:cNvSpPr>
              <a:spLocks noChangeArrowheads="1"/>
            </p:cNvSpPr>
            <p:nvPr/>
          </p:nvSpPr>
          <p:spPr bwMode="auto">
            <a:xfrm>
              <a:off x="5016" y="100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Oval 25"/>
            <p:cNvSpPr>
              <a:spLocks noChangeArrowheads="1"/>
            </p:cNvSpPr>
            <p:nvPr/>
          </p:nvSpPr>
          <p:spPr bwMode="auto">
            <a:xfrm>
              <a:off x="936" y="2848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26"/>
            <p:cNvSpPr>
              <a:spLocks noChangeArrowheads="1"/>
            </p:cNvSpPr>
            <p:nvPr/>
          </p:nvSpPr>
          <p:spPr bwMode="auto">
            <a:xfrm>
              <a:off x="1752" y="262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Oval 27"/>
            <p:cNvSpPr>
              <a:spLocks noChangeArrowheads="1"/>
            </p:cNvSpPr>
            <p:nvPr/>
          </p:nvSpPr>
          <p:spPr bwMode="auto">
            <a:xfrm>
              <a:off x="2569" y="228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Oval 28"/>
            <p:cNvSpPr>
              <a:spLocks noChangeArrowheads="1"/>
            </p:cNvSpPr>
            <p:nvPr/>
          </p:nvSpPr>
          <p:spPr bwMode="auto">
            <a:xfrm>
              <a:off x="3386" y="208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Oval 29"/>
            <p:cNvSpPr>
              <a:spLocks noChangeArrowheads="1"/>
            </p:cNvSpPr>
            <p:nvPr/>
          </p:nvSpPr>
          <p:spPr bwMode="auto">
            <a:xfrm>
              <a:off x="4200" y="1797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Oval 30"/>
            <p:cNvSpPr>
              <a:spLocks noChangeArrowheads="1"/>
            </p:cNvSpPr>
            <p:nvPr/>
          </p:nvSpPr>
          <p:spPr bwMode="auto">
            <a:xfrm>
              <a:off x="5016" y="146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Oval 31"/>
            <p:cNvSpPr>
              <a:spLocks noChangeArrowheads="1"/>
            </p:cNvSpPr>
            <p:nvPr/>
          </p:nvSpPr>
          <p:spPr bwMode="auto">
            <a:xfrm>
              <a:off x="936" y="2949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Oval 32"/>
            <p:cNvSpPr>
              <a:spLocks noChangeArrowheads="1"/>
            </p:cNvSpPr>
            <p:nvPr/>
          </p:nvSpPr>
          <p:spPr bwMode="auto">
            <a:xfrm>
              <a:off x="1752" y="279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Oval 33"/>
            <p:cNvSpPr>
              <a:spLocks noChangeArrowheads="1"/>
            </p:cNvSpPr>
            <p:nvPr/>
          </p:nvSpPr>
          <p:spPr bwMode="auto">
            <a:xfrm>
              <a:off x="2569" y="245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Oval 34"/>
            <p:cNvSpPr>
              <a:spLocks noChangeArrowheads="1"/>
            </p:cNvSpPr>
            <p:nvPr/>
          </p:nvSpPr>
          <p:spPr bwMode="auto">
            <a:xfrm>
              <a:off x="3386" y="2418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Oval 35"/>
            <p:cNvSpPr>
              <a:spLocks noChangeArrowheads="1"/>
            </p:cNvSpPr>
            <p:nvPr/>
          </p:nvSpPr>
          <p:spPr bwMode="auto">
            <a:xfrm>
              <a:off x="4200" y="1944"/>
              <a:ext cx="62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Oval 36"/>
            <p:cNvSpPr>
              <a:spLocks noChangeArrowheads="1"/>
            </p:cNvSpPr>
            <p:nvPr/>
          </p:nvSpPr>
          <p:spPr bwMode="auto">
            <a:xfrm>
              <a:off x="5016" y="141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37"/>
            <p:cNvSpPr>
              <a:spLocks/>
            </p:cNvSpPr>
            <p:nvPr/>
          </p:nvSpPr>
          <p:spPr bwMode="auto">
            <a:xfrm>
              <a:off x="967" y="1133"/>
              <a:ext cx="4081" cy="1666"/>
            </a:xfrm>
            <a:custGeom>
              <a:avLst/>
              <a:gdLst>
                <a:gd name="T0" fmla="*/ 16 w 1169"/>
                <a:gd name="T1" fmla="*/ 471 h 477"/>
                <a:gd name="T2" fmla="*/ 35 w 1169"/>
                <a:gd name="T3" fmla="*/ 463 h 477"/>
                <a:gd name="T4" fmla="*/ 55 w 1169"/>
                <a:gd name="T5" fmla="*/ 455 h 477"/>
                <a:gd name="T6" fmla="*/ 74 w 1169"/>
                <a:gd name="T7" fmla="*/ 447 h 477"/>
                <a:gd name="T8" fmla="*/ 94 w 1169"/>
                <a:gd name="T9" fmla="*/ 439 h 477"/>
                <a:gd name="T10" fmla="*/ 114 w 1169"/>
                <a:gd name="T11" fmla="*/ 431 h 477"/>
                <a:gd name="T12" fmla="*/ 133 w 1169"/>
                <a:gd name="T13" fmla="*/ 423 h 477"/>
                <a:gd name="T14" fmla="*/ 153 w 1169"/>
                <a:gd name="T15" fmla="*/ 415 h 477"/>
                <a:gd name="T16" fmla="*/ 172 w 1169"/>
                <a:gd name="T17" fmla="*/ 407 h 477"/>
                <a:gd name="T18" fmla="*/ 192 w 1169"/>
                <a:gd name="T19" fmla="*/ 399 h 477"/>
                <a:gd name="T20" fmla="*/ 211 w 1169"/>
                <a:gd name="T21" fmla="*/ 391 h 477"/>
                <a:gd name="T22" fmla="*/ 231 w 1169"/>
                <a:gd name="T23" fmla="*/ 383 h 477"/>
                <a:gd name="T24" fmla="*/ 250 w 1169"/>
                <a:gd name="T25" fmla="*/ 375 h 477"/>
                <a:gd name="T26" fmla="*/ 270 w 1169"/>
                <a:gd name="T27" fmla="*/ 367 h 477"/>
                <a:gd name="T28" fmla="*/ 289 w 1169"/>
                <a:gd name="T29" fmla="*/ 359 h 477"/>
                <a:gd name="T30" fmla="*/ 309 w 1169"/>
                <a:gd name="T31" fmla="*/ 351 h 477"/>
                <a:gd name="T32" fmla="*/ 329 w 1169"/>
                <a:gd name="T33" fmla="*/ 343 h 477"/>
                <a:gd name="T34" fmla="*/ 348 w 1169"/>
                <a:gd name="T35" fmla="*/ 335 h 477"/>
                <a:gd name="T36" fmla="*/ 368 w 1169"/>
                <a:gd name="T37" fmla="*/ 327 h 477"/>
                <a:gd name="T38" fmla="*/ 387 w 1169"/>
                <a:gd name="T39" fmla="*/ 319 h 477"/>
                <a:gd name="T40" fmla="*/ 407 w 1169"/>
                <a:gd name="T41" fmla="*/ 311 h 477"/>
                <a:gd name="T42" fmla="*/ 426 w 1169"/>
                <a:gd name="T43" fmla="*/ 303 h 477"/>
                <a:gd name="T44" fmla="*/ 446 w 1169"/>
                <a:gd name="T45" fmla="*/ 295 h 477"/>
                <a:gd name="T46" fmla="*/ 465 w 1169"/>
                <a:gd name="T47" fmla="*/ 287 h 477"/>
                <a:gd name="T48" fmla="*/ 485 w 1169"/>
                <a:gd name="T49" fmla="*/ 279 h 477"/>
                <a:gd name="T50" fmla="*/ 505 w 1169"/>
                <a:gd name="T51" fmla="*/ 271 h 477"/>
                <a:gd name="T52" fmla="*/ 524 w 1169"/>
                <a:gd name="T53" fmla="*/ 263 h 477"/>
                <a:gd name="T54" fmla="*/ 544 w 1169"/>
                <a:gd name="T55" fmla="*/ 255 h 477"/>
                <a:gd name="T56" fmla="*/ 563 w 1169"/>
                <a:gd name="T57" fmla="*/ 247 h 477"/>
                <a:gd name="T58" fmla="*/ 583 w 1169"/>
                <a:gd name="T59" fmla="*/ 239 h 477"/>
                <a:gd name="T60" fmla="*/ 602 w 1169"/>
                <a:gd name="T61" fmla="*/ 231 h 477"/>
                <a:gd name="T62" fmla="*/ 622 w 1169"/>
                <a:gd name="T63" fmla="*/ 223 h 477"/>
                <a:gd name="T64" fmla="*/ 641 w 1169"/>
                <a:gd name="T65" fmla="*/ 215 h 477"/>
                <a:gd name="T66" fmla="*/ 661 w 1169"/>
                <a:gd name="T67" fmla="*/ 207 h 477"/>
                <a:gd name="T68" fmla="*/ 681 w 1169"/>
                <a:gd name="T69" fmla="*/ 199 h 477"/>
                <a:gd name="T70" fmla="*/ 700 w 1169"/>
                <a:gd name="T71" fmla="*/ 191 h 477"/>
                <a:gd name="T72" fmla="*/ 720 w 1169"/>
                <a:gd name="T73" fmla="*/ 183 h 477"/>
                <a:gd name="T74" fmla="*/ 739 w 1169"/>
                <a:gd name="T75" fmla="*/ 175 h 477"/>
                <a:gd name="T76" fmla="*/ 759 w 1169"/>
                <a:gd name="T77" fmla="*/ 167 h 477"/>
                <a:gd name="T78" fmla="*/ 778 w 1169"/>
                <a:gd name="T79" fmla="*/ 159 h 477"/>
                <a:gd name="T80" fmla="*/ 798 w 1169"/>
                <a:gd name="T81" fmla="*/ 151 h 477"/>
                <a:gd name="T82" fmla="*/ 817 w 1169"/>
                <a:gd name="T83" fmla="*/ 143 h 477"/>
                <a:gd name="T84" fmla="*/ 837 w 1169"/>
                <a:gd name="T85" fmla="*/ 135 h 477"/>
                <a:gd name="T86" fmla="*/ 856 w 1169"/>
                <a:gd name="T87" fmla="*/ 127 h 477"/>
                <a:gd name="T88" fmla="*/ 876 w 1169"/>
                <a:gd name="T89" fmla="*/ 119 h 477"/>
                <a:gd name="T90" fmla="*/ 896 w 1169"/>
                <a:gd name="T91" fmla="*/ 111 h 477"/>
                <a:gd name="T92" fmla="*/ 915 w 1169"/>
                <a:gd name="T93" fmla="*/ 103 h 477"/>
                <a:gd name="T94" fmla="*/ 935 w 1169"/>
                <a:gd name="T95" fmla="*/ 95 h 477"/>
                <a:gd name="T96" fmla="*/ 954 w 1169"/>
                <a:gd name="T97" fmla="*/ 87 h 477"/>
                <a:gd name="T98" fmla="*/ 974 w 1169"/>
                <a:gd name="T99" fmla="*/ 79 h 477"/>
                <a:gd name="T100" fmla="*/ 993 w 1169"/>
                <a:gd name="T101" fmla="*/ 71 h 477"/>
                <a:gd name="T102" fmla="*/ 1013 w 1169"/>
                <a:gd name="T103" fmla="*/ 63 h 477"/>
                <a:gd name="T104" fmla="*/ 1032 w 1169"/>
                <a:gd name="T105" fmla="*/ 55 h 477"/>
                <a:gd name="T106" fmla="*/ 1052 w 1169"/>
                <a:gd name="T107" fmla="*/ 47 h 477"/>
                <a:gd name="T108" fmla="*/ 1072 w 1169"/>
                <a:gd name="T109" fmla="*/ 39 h 477"/>
                <a:gd name="T110" fmla="*/ 1091 w 1169"/>
                <a:gd name="T111" fmla="*/ 31 h 477"/>
                <a:gd name="T112" fmla="*/ 1111 w 1169"/>
                <a:gd name="T113" fmla="*/ 23 h 477"/>
                <a:gd name="T114" fmla="*/ 1130 w 1169"/>
                <a:gd name="T115" fmla="*/ 16 h 477"/>
                <a:gd name="T116" fmla="*/ 1150 w 1169"/>
                <a:gd name="T117" fmla="*/ 8 h 477"/>
                <a:gd name="T118" fmla="*/ 1169 w 1169"/>
                <a:gd name="T1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477">
                  <a:moveTo>
                    <a:pt x="0" y="477"/>
                  </a:moveTo>
                  <a:lnTo>
                    <a:pt x="4" y="476"/>
                  </a:lnTo>
                  <a:lnTo>
                    <a:pt x="8" y="474"/>
                  </a:lnTo>
                  <a:lnTo>
                    <a:pt x="12" y="473"/>
                  </a:lnTo>
                  <a:lnTo>
                    <a:pt x="16" y="471"/>
                  </a:lnTo>
                  <a:lnTo>
                    <a:pt x="20" y="469"/>
                  </a:lnTo>
                  <a:lnTo>
                    <a:pt x="24" y="468"/>
                  </a:lnTo>
                  <a:lnTo>
                    <a:pt x="27" y="466"/>
                  </a:lnTo>
                  <a:lnTo>
                    <a:pt x="31" y="465"/>
                  </a:lnTo>
                  <a:lnTo>
                    <a:pt x="35" y="463"/>
                  </a:lnTo>
                  <a:lnTo>
                    <a:pt x="39" y="461"/>
                  </a:lnTo>
                  <a:lnTo>
                    <a:pt x="43" y="460"/>
                  </a:lnTo>
                  <a:lnTo>
                    <a:pt x="47" y="458"/>
                  </a:lnTo>
                  <a:lnTo>
                    <a:pt x="51" y="457"/>
                  </a:lnTo>
                  <a:lnTo>
                    <a:pt x="55" y="455"/>
                  </a:lnTo>
                  <a:lnTo>
                    <a:pt x="59" y="453"/>
                  </a:lnTo>
                  <a:lnTo>
                    <a:pt x="63" y="452"/>
                  </a:lnTo>
                  <a:lnTo>
                    <a:pt x="67" y="450"/>
                  </a:lnTo>
                  <a:lnTo>
                    <a:pt x="71" y="449"/>
                  </a:lnTo>
                  <a:lnTo>
                    <a:pt x="74" y="447"/>
                  </a:lnTo>
                  <a:lnTo>
                    <a:pt x="78" y="445"/>
                  </a:lnTo>
                  <a:lnTo>
                    <a:pt x="82" y="444"/>
                  </a:lnTo>
                  <a:lnTo>
                    <a:pt x="86" y="442"/>
                  </a:lnTo>
                  <a:lnTo>
                    <a:pt x="90" y="441"/>
                  </a:lnTo>
                  <a:lnTo>
                    <a:pt x="94" y="439"/>
                  </a:lnTo>
                  <a:lnTo>
                    <a:pt x="98" y="437"/>
                  </a:lnTo>
                  <a:lnTo>
                    <a:pt x="102" y="436"/>
                  </a:lnTo>
                  <a:lnTo>
                    <a:pt x="106" y="434"/>
                  </a:lnTo>
                  <a:lnTo>
                    <a:pt x="110" y="433"/>
                  </a:lnTo>
                  <a:lnTo>
                    <a:pt x="114" y="431"/>
                  </a:lnTo>
                  <a:lnTo>
                    <a:pt x="117" y="429"/>
                  </a:lnTo>
                  <a:lnTo>
                    <a:pt x="121" y="428"/>
                  </a:lnTo>
                  <a:lnTo>
                    <a:pt x="125" y="426"/>
                  </a:lnTo>
                  <a:lnTo>
                    <a:pt x="129" y="425"/>
                  </a:lnTo>
                  <a:lnTo>
                    <a:pt x="133" y="423"/>
                  </a:lnTo>
                  <a:lnTo>
                    <a:pt x="137" y="421"/>
                  </a:lnTo>
                  <a:lnTo>
                    <a:pt x="141" y="420"/>
                  </a:lnTo>
                  <a:lnTo>
                    <a:pt x="145" y="418"/>
                  </a:lnTo>
                  <a:lnTo>
                    <a:pt x="149" y="417"/>
                  </a:lnTo>
                  <a:lnTo>
                    <a:pt x="153" y="415"/>
                  </a:lnTo>
                  <a:lnTo>
                    <a:pt x="157" y="413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9"/>
                  </a:lnTo>
                  <a:lnTo>
                    <a:pt x="172" y="407"/>
                  </a:lnTo>
                  <a:lnTo>
                    <a:pt x="176" y="405"/>
                  </a:lnTo>
                  <a:lnTo>
                    <a:pt x="180" y="404"/>
                  </a:lnTo>
                  <a:lnTo>
                    <a:pt x="184" y="402"/>
                  </a:lnTo>
                  <a:lnTo>
                    <a:pt x="188" y="401"/>
                  </a:lnTo>
                  <a:lnTo>
                    <a:pt x="192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03" y="394"/>
                  </a:lnTo>
                  <a:lnTo>
                    <a:pt x="207" y="393"/>
                  </a:lnTo>
                  <a:lnTo>
                    <a:pt x="211" y="391"/>
                  </a:lnTo>
                  <a:lnTo>
                    <a:pt x="215" y="389"/>
                  </a:lnTo>
                  <a:lnTo>
                    <a:pt x="219" y="388"/>
                  </a:lnTo>
                  <a:lnTo>
                    <a:pt x="223" y="386"/>
                  </a:lnTo>
                  <a:lnTo>
                    <a:pt x="227" y="385"/>
                  </a:lnTo>
                  <a:lnTo>
                    <a:pt x="231" y="383"/>
                  </a:lnTo>
                  <a:lnTo>
                    <a:pt x="235" y="381"/>
                  </a:lnTo>
                  <a:lnTo>
                    <a:pt x="239" y="380"/>
                  </a:lnTo>
                  <a:lnTo>
                    <a:pt x="243" y="378"/>
                  </a:lnTo>
                  <a:lnTo>
                    <a:pt x="246" y="377"/>
                  </a:lnTo>
                  <a:lnTo>
                    <a:pt x="250" y="375"/>
                  </a:lnTo>
                  <a:lnTo>
                    <a:pt x="254" y="373"/>
                  </a:lnTo>
                  <a:lnTo>
                    <a:pt x="258" y="372"/>
                  </a:lnTo>
                  <a:lnTo>
                    <a:pt x="262" y="370"/>
                  </a:lnTo>
                  <a:lnTo>
                    <a:pt x="266" y="369"/>
                  </a:lnTo>
                  <a:lnTo>
                    <a:pt x="270" y="367"/>
                  </a:lnTo>
                  <a:lnTo>
                    <a:pt x="274" y="365"/>
                  </a:lnTo>
                  <a:lnTo>
                    <a:pt x="278" y="364"/>
                  </a:lnTo>
                  <a:lnTo>
                    <a:pt x="282" y="362"/>
                  </a:lnTo>
                  <a:lnTo>
                    <a:pt x="286" y="361"/>
                  </a:lnTo>
                  <a:lnTo>
                    <a:pt x="289" y="359"/>
                  </a:lnTo>
                  <a:lnTo>
                    <a:pt x="293" y="358"/>
                  </a:lnTo>
                  <a:lnTo>
                    <a:pt x="297" y="356"/>
                  </a:lnTo>
                  <a:lnTo>
                    <a:pt x="301" y="354"/>
                  </a:lnTo>
                  <a:lnTo>
                    <a:pt x="305" y="353"/>
                  </a:lnTo>
                  <a:lnTo>
                    <a:pt x="309" y="351"/>
                  </a:lnTo>
                  <a:lnTo>
                    <a:pt x="313" y="350"/>
                  </a:lnTo>
                  <a:lnTo>
                    <a:pt x="317" y="348"/>
                  </a:lnTo>
                  <a:lnTo>
                    <a:pt x="321" y="346"/>
                  </a:lnTo>
                  <a:lnTo>
                    <a:pt x="325" y="345"/>
                  </a:lnTo>
                  <a:lnTo>
                    <a:pt x="329" y="343"/>
                  </a:lnTo>
                  <a:lnTo>
                    <a:pt x="332" y="342"/>
                  </a:lnTo>
                  <a:lnTo>
                    <a:pt x="336" y="340"/>
                  </a:lnTo>
                  <a:lnTo>
                    <a:pt x="340" y="338"/>
                  </a:lnTo>
                  <a:lnTo>
                    <a:pt x="344" y="337"/>
                  </a:lnTo>
                  <a:lnTo>
                    <a:pt x="348" y="335"/>
                  </a:lnTo>
                  <a:lnTo>
                    <a:pt x="352" y="334"/>
                  </a:lnTo>
                  <a:lnTo>
                    <a:pt x="356" y="332"/>
                  </a:lnTo>
                  <a:lnTo>
                    <a:pt x="360" y="330"/>
                  </a:lnTo>
                  <a:lnTo>
                    <a:pt x="364" y="329"/>
                  </a:lnTo>
                  <a:lnTo>
                    <a:pt x="368" y="327"/>
                  </a:lnTo>
                  <a:lnTo>
                    <a:pt x="372" y="326"/>
                  </a:lnTo>
                  <a:lnTo>
                    <a:pt x="375" y="324"/>
                  </a:lnTo>
                  <a:lnTo>
                    <a:pt x="379" y="322"/>
                  </a:lnTo>
                  <a:lnTo>
                    <a:pt x="383" y="321"/>
                  </a:lnTo>
                  <a:lnTo>
                    <a:pt x="387" y="319"/>
                  </a:lnTo>
                  <a:lnTo>
                    <a:pt x="391" y="318"/>
                  </a:lnTo>
                  <a:lnTo>
                    <a:pt x="395" y="316"/>
                  </a:lnTo>
                  <a:lnTo>
                    <a:pt x="399" y="314"/>
                  </a:lnTo>
                  <a:lnTo>
                    <a:pt x="403" y="313"/>
                  </a:lnTo>
                  <a:lnTo>
                    <a:pt x="407" y="311"/>
                  </a:lnTo>
                  <a:lnTo>
                    <a:pt x="411" y="310"/>
                  </a:lnTo>
                  <a:lnTo>
                    <a:pt x="415" y="308"/>
                  </a:lnTo>
                  <a:lnTo>
                    <a:pt x="419" y="306"/>
                  </a:lnTo>
                  <a:lnTo>
                    <a:pt x="422" y="305"/>
                  </a:lnTo>
                  <a:lnTo>
                    <a:pt x="426" y="303"/>
                  </a:lnTo>
                  <a:lnTo>
                    <a:pt x="430" y="302"/>
                  </a:lnTo>
                  <a:lnTo>
                    <a:pt x="434" y="300"/>
                  </a:lnTo>
                  <a:lnTo>
                    <a:pt x="438" y="298"/>
                  </a:lnTo>
                  <a:lnTo>
                    <a:pt x="442" y="297"/>
                  </a:lnTo>
                  <a:lnTo>
                    <a:pt x="446" y="295"/>
                  </a:lnTo>
                  <a:lnTo>
                    <a:pt x="450" y="294"/>
                  </a:lnTo>
                  <a:lnTo>
                    <a:pt x="454" y="292"/>
                  </a:lnTo>
                  <a:lnTo>
                    <a:pt x="458" y="290"/>
                  </a:lnTo>
                  <a:lnTo>
                    <a:pt x="462" y="289"/>
                  </a:lnTo>
                  <a:lnTo>
                    <a:pt x="465" y="287"/>
                  </a:lnTo>
                  <a:lnTo>
                    <a:pt x="469" y="286"/>
                  </a:lnTo>
                  <a:lnTo>
                    <a:pt x="473" y="284"/>
                  </a:lnTo>
                  <a:lnTo>
                    <a:pt x="477" y="282"/>
                  </a:lnTo>
                  <a:lnTo>
                    <a:pt x="481" y="281"/>
                  </a:lnTo>
                  <a:lnTo>
                    <a:pt x="485" y="279"/>
                  </a:lnTo>
                  <a:lnTo>
                    <a:pt x="489" y="278"/>
                  </a:lnTo>
                  <a:lnTo>
                    <a:pt x="493" y="276"/>
                  </a:lnTo>
                  <a:lnTo>
                    <a:pt x="497" y="274"/>
                  </a:lnTo>
                  <a:lnTo>
                    <a:pt x="501" y="273"/>
                  </a:lnTo>
                  <a:lnTo>
                    <a:pt x="505" y="271"/>
                  </a:lnTo>
                  <a:lnTo>
                    <a:pt x="508" y="270"/>
                  </a:lnTo>
                  <a:lnTo>
                    <a:pt x="512" y="268"/>
                  </a:lnTo>
                  <a:lnTo>
                    <a:pt x="516" y="266"/>
                  </a:lnTo>
                  <a:lnTo>
                    <a:pt x="520" y="265"/>
                  </a:lnTo>
                  <a:lnTo>
                    <a:pt x="524" y="263"/>
                  </a:lnTo>
                  <a:lnTo>
                    <a:pt x="528" y="262"/>
                  </a:lnTo>
                  <a:lnTo>
                    <a:pt x="532" y="260"/>
                  </a:lnTo>
                  <a:lnTo>
                    <a:pt x="536" y="258"/>
                  </a:lnTo>
                  <a:lnTo>
                    <a:pt x="540" y="257"/>
                  </a:lnTo>
                  <a:lnTo>
                    <a:pt x="544" y="255"/>
                  </a:lnTo>
                  <a:lnTo>
                    <a:pt x="548" y="254"/>
                  </a:lnTo>
                  <a:lnTo>
                    <a:pt x="551" y="252"/>
                  </a:lnTo>
                  <a:lnTo>
                    <a:pt x="555" y="250"/>
                  </a:lnTo>
                  <a:lnTo>
                    <a:pt x="559" y="249"/>
                  </a:lnTo>
                  <a:lnTo>
                    <a:pt x="563" y="247"/>
                  </a:lnTo>
                  <a:lnTo>
                    <a:pt x="567" y="246"/>
                  </a:lnTo>
                  <a:lnTo>
                    <a:pt x="571" y="244"/>
                  </a:lnTo>
                  <a:lnTo>
                    <a:pt x="575" y="242"/>
                  </a:lnTo>
                  <a:lnTo>
                    <a:pt x="579" y="241"/>
                  </a:lnTo>
                  <a:lnTo>
                    <a:pt x="583" y="239"/>
                  </a:lnTo>
                  <a:lnTo>
                    <a:pt x="587" y="238"/>
                  </a:lnTo>
                  <a:lnTo>
                    <a:pt x="591" y="236"/>
                  </a:lnTo>
                  <a:lnTo>
                    <a:pt x="594" y="234"/>
                  </a:lnTo>
                  <a:lnTo>
                    <a:pt x="598" y="233"/>
                  </a:lnTo>
                  <a:lnTo>
                    <a:pt x="602" y="231"/>
                  </a:lnTo>
                  <a:lnTo>
                    <a:pt x="606" y="230"/>
                  </a:lnTo>
                  <a:lnTo>
                    <a:pt x="610" y="228"/>
                  </a:lnTo>
                  <a:lnTo>
                    <a:pt x="614" y="226"/>
                  </a:lnTo>
                  <a:lnTo>
                    <a:pt x="618" y="225"/>
                  </a:lnTo>
                  <a:lnTo>
                    <a:pt x="622" y="223"/>
                  </a:lnTo>
                  <a:lnTo>
                    <a:pt x="626" y="222"/>
                  </a:lnTo>
                  <a:lnTo>
                    <a:pt x="630" y="220"/>
                  </a:lnTo>
                  <a:lnTo>
                    <a:pt x="634" y="218"/>
                  </a:lnTo>
                  <a:lnTo>
                    <a:pt x="637" y="217"/>
                  </a:lnTo>
                  <a:lnTo>
                    <a:pt x="641" y="215"/>
                  </a:lnTo>
                  <a:lnTo>
                    <a:pt x="645" y="214"/>
                  </a:lnTo>
                  <a:lnTo>
                    <a:pt x="649" y="212"/>
                  </a:lnTo>
                  <a:lnTo>
                    <a:pt x="653" y="210"/>
                  </a:lnTo>
                  <a:lnTo>
                    <a:pt x="657" y="209"/>
                  </a:lnTo>
                  <a:lnTo>
                    <a:pt x="661" y="207"/>
                  </a:lnTo>
                  <a:lnTo>
                    <a:pt x="665" y="206"/>
                  </a:lnTo>
                  <a:lnTo>
                    <a:pt x="669" y="204"/>
                  </a:lnTo>
                  <a:lnTo>
                    <a:pt x="673" y="202"/>
                  </a:lnTo>
                  <a:lnTo>
                    <a:pt x="677" y="201"/>
                  </a:lnTo>
                  <a:lnTo>
                    <a:pt x="681" y="199"/>
                  </a:lnTo>
                  <a:lnTo>
                    <a:pt x="684" y="198"/>
                  </a:lnTo>
                  <a:lnTo>
                    <a:pt x="688" y="196"/>
                  </a:lnTo>
                  <a:lnTo>
                    <a:pt x="692" y="194"/>
                  </a:lnTo>
                  <a:lnTo>
                    <a:pt x="696" y="193"/>
                  </a:lnTo>
                  <a:lnTo>
                    <a:pt x="700" y="191"/>
                  </a:lnTo>
                  <a:lnTo>
                    <a:pt x="704" y="190"/>
                  </a:lnTo>
                  <a:lnTo>
                    <a:pt x="708" y="188"/>
                  </a:lnTo>
                  <a:lnTo>
                    <a:pt x="712" y="187"/>
                  </a:lnTo>
                  <a:lnTo>
                    <a:pt x="716" y="185"/>
                  </a:lnTo>
                  <a:lnTo>
                    <a:pt x="720" y="183"/>
                  </a:lnTo>
                  <a:lnTo>
                    <a:pt x="723" y="182"/>
                  </a:lnTo>
                  <a:lnTo>
                    <a:pt x="727" y="180"/>
                  </a:lnTo>
                  <a:lnTo>
                    <a:pt x="731" y="179"/>
                  </a:lnTo>
                  <a:lnTo>
                    <a:pt x="735" y="177"/>
                  </a:lnTo>
                  <a:lnTo>
                    <a:pt x="739" y="175"/>
                  </a:lnTo>
                  <a:lnTo>
                    <a:pt x="743" y="174"/>
                  </a:lnTo>
                  <a:lnTo>
                    <a:pt x="747" y="172"/>
                  </a:lnTo>
                  <a:lnTo>
                    <a:pt x="751" y="171"/>
                  </a:lnTo>
                  <a:lnTo>
                    <a:pt x="755" y="169"/>
                  </a:lnTo>
                  <a:lnTo>
                    <a:pt x="759" y="167"/>
                  </a:lnTo>
                  <a:lnTo>
                    <a:pt x="763" y="166"/>
                  </a:lnTo>
                  <a:lnTo>
                    <a:pt x="767" y="164"/>
                  </a:lnTo>
                  <a:lnTo>
                    <a:pt x="770" y="163"/>
                  </a:lnTo>
                  <a:lnTo>
                    <a:pt x="774" y="161"/>
                  </a:lnTo>
                  <a:lnTo>
                    <a:pt x="778" y="159"/>
                  </a:lnTo>
                  <a:lnTo>
                    <a:pt x="782" y="158"/>
                  </a:lnTo>
                  <a:lnTo>
                    <a:pt x="786" y="156"/>
                  </a:lnTo>
                  <a:lnTo>
                    <a:pt x="790" y="155"/>
                  </a:lnTo>
                  <a:lnTo>
                    <a:pt x="794" y="153"/>
                  </a:lnTo>
                  <a:lnTo>
                    <a:pt x="798" y="151"/>
                  </a:lnTo>
                  <a:lnTo>
                    <a:pt x="802" y="150"/>
                  </a:lnTo>
                  <a:lnTo>
                    <a:pt x="806" y="148"/>
                  </a:lnTo>
                  <a:lnTo>
                    <a:pt x="810" y="147"/>
                  </a:lnTo>
                  <a:lnTo>
                    <a:pt x="813" y="145"/>
                  </a:lnTo>
                  <a:lnTo>
                    <a:pt x="817" y="143"/>
                  </a:lnTo>
                  <a:lnTo>
                    <a:pt x="821" y="142"/>
                  </a:lnTo>
                  <a:lnTo>
                    <a:pt x="825" y="140"/>
                  </a:lnTo>
                  <a:lnTo>
                    <a:pt x="829" y="139"/>
                  </a:lnTo>
                  <a:lnTo>
                    <a:pt x="833" y="137"/>
                  </a:lnTo>
                  <a:lnTo>
                    <a:pt x="837" y="135"/>
                  </a:lnTo>
                  <a:lnTo>
                    <a:pt x="841" y="134"/>
                  </a:lnTo>
                  <a:lnTo>
                    <a:pt x="845" y="132"/>
                  </a:lnTo>
                  <a:lnTo>
                    <a:pt x="849" y="131"/>
                  </a:lnTo>
                  <a:lnTo>
                    <a:pt x="853" y="129"/>
                  </a:lnTo>
                  <a:lnTo>
                    <a:pt x="856" y="127"/>
                  </a:lnTo>
                  <a:lnTo>
                    <a:pt x="860" y="126"/>
                  </a:lnTo>
                  <a:lnTo>
                    <a:pt x="864" y="124"/>
                  </a:lnTo>
                  <a:lnTo>
                    <a:pt x="868" y="123"/>
                  </a:lnTo>
                  <a:lnTo>
                    <a:pt x="872" y="121"/>
                  </a:lnTo>
                  <a:lnTo>
                    <a:pt x="876" y="119"/>
                  </a:lnTo>
                  <a:lnTo>
                    <a:pt x="880" y="118"/>
                  </a:lnTo>
                  <a:lnTo>
                    <a:pt x="884" y="116"/>
                  </a:lnTo>
                  <a:lnTo>
                    <a:pt x="888" y="115"/>
                  </a:lnTo>
                  <a:lnTo>
                    <a:pt x="892" y="113"/>
                  </a:lnTo>
                  <a:lnTo>
                    <a:pt x="896" y="111"/>
                  </a:lnTo>
                  <a:lnTo>
                    <a:pt x="899" y="110"/>
                  </a:lnTo>
                  <a:lnTo>
                    <a:pt x="903" y="108"/>
                  </a:lnTo>
                  <a:lnTo>
                    <a:pt x="907" y="107"/>
                  </a:lnTo>
                  <a:lnTo>
                    <a:pt x="911" y="105"/>
                  </a:lnTo>
                  <a:lnTo>
                    <a:pt x="915" y="103"/>
                  </a:lnTo>
                  <a:lnTo>
                    <a:pt x="919" y="102"/>
                  </a:lnTo>
                  <a:lnTo>
                    <a:pt x="923" y="100"/>
                  </a:lnTo>
                  <a:lnTo>
                    <a:pt x="927" y="99"/>
                  </a:lnTo>
                  <a:lnTo>
                    <a:pt x="931" y="97"/>
                  </a:lnTo>
                  <a:lnTo>
                    <a:pt x="935" y="95"/>
                  </a:lnTo>
                  <a:lnTo>
                    <a:pt x="939" y="94"/>
                  </a:lnTo>
                  <a:lnTo>
                    <a:pt x="942" y="92"/>
                  </a:lnTo>
                  <a:lnTo>
                    <a:pt x="946" y="91"/>
                  </a:lnTo>
                  <a:lnTo>
                    <a:pt x="950" y="89"/>
                  </a:lnTo>
                  <a:lnTo>
                    <a:pt x="954" y="87"/>
                  </a:lnTo>
                  <a:lnTo>
                    <a:pt x="958" y="86"/>
                  </a:lnTo>
                  <a:lnTo>
                    <a:pt x="962" y="84"/>
                  </a:lnTo>
                  <a:lnTo>
                    <a:pt x="966" y="83"/>
                  </a:lnTo>
                  <a:lnTo>
                    <a:pt x="970" y="81"/>
                  </a:lnTo>
                  <a:lnTo>
                    <a:pt x="974" y="79"/>
                  </a:lnTo>
                  <a:lnTo>
                    <a:pt x="978" y="78"/>
                  </a:lnTo>
                  <a:lnTo>
                    <a:pt x="982" y="76"/>
                  </a:lnTo>
                  <a:lnTo>
                    <a:pt x="985" y="75"/>
                  </a:lnTo>
                  <a:lnTo>
                    <a:pt x="989" y="73"/>
                  </a:lnTo>
                  <a:lnTo>
                    <a:pt x="993" y="71"/>
                  </a:lnTo>
                  <a:lnTo>
                    <a:pt x="997" y="70"/>
                  </a:lnTo>
                  <a:lnTo>
                    <a:pt x="1001" y="68"/>
                  </a:lnTo>
                  <a:lnTo>
                    <a:pt x="1005" y="67"/>
                  </a:lnTo>
                  <a:lnTo>
                    <a:pt x="1009" y="65"/>
                  </a:lnTo>
                  <a:lnTo>
                    <a:pt x="1013" y="63"/>
                  </a:lnTo>
                  <a:lnTo>
                    <a:pt x="1017" y="62"/>
                  </a:lnTo>
                  <a:lnTo>
                    <a:pt x="1021" y="60"/>
                  </a:lnTo>
                  <a:lnTo>
                    <a:pt x="1025" y="59"/>
                  </a:lnTo>
                  <a:lnTo>
                    <a:pt x="1028" y="57"/>
                  </a:lnTo>
                  <a:lnTo>
                    <a:pt x="1032" y="55"/>
                  </a:lnTo>
                  <a:lnTo>
                    <a:pt x="1036" y="54"/>
                  </a:lnTo>
                  <a:lnTo>
                    <a:pt x="1040" y="52"/>
                  </a:lnTo>
                  <a:lnTo>
                    <a:pt x="1044" y="51"/>
                  </a:lnTo>
                  <a:lnTo>
                    <a:pt x="1048" y="49"/>
                  </a:lnTo>
                  <a:lnTo>
                    <a:pt x="1052" y="47"/>
                  </a:lnTo>
                  <a:lnTo>
                    <a:pt x="1056" y="46"/>
                  </a:lnTo>
                  <a:lnTo>
                    <a:pt x="1060" y="44"/>
                  </a:lnTo>
                  <a:lnTo>
                    <a:pt x="1064" y="43"/>
                  </a:lnTo>
                  <a:lnTo>
                    <a:pt x="1068" y="41"/>
                  </a:lnTo>
                  <a:lnTo>
                    <a:pt x="1072" y="39"/>
                  </a:lnTo>
                  <a:lnTo>
                    <a:pt x="1075" y="38"/>
                  </a:lnTo>
                  <a:lnTo>
                    <a:pt x="1079" y="36"/>
                  </a:lnTo>
                  <a:lnTo>
                    <a:pt x="1083" y="35"/>
                  </a:lnTo>
                  <a:lnTo>
                    <a:pt x="1087" y="33"/>
                  </a:lnTo>
                  <a:lnTo>
                    <a:pt x="1091" y="31"/>
                  </a:lnTo>
                  <a:lnTo>
                    <a:pt x="1095" y="30"/>
                  </a:lnTo>
                  <a:lnTo>
                    <a:pt x="1099" y="28"/>
                  </a:lnTo>
                  <a:lnTo>
                    <a:pt x="1103" y="27"/>
                  </a:lnTo>
                  <a:lnTo>
                    <a:pt x="1107" y="25"/>
                  </a:lnTo>
                  <a:lnTo>
                    <a:pt x="1111" y="23"/>
                  </a:lnTo>
                  <a:lnTo>
                    <a:pt x="1114" y="22"/>
                  </a:lnTo>
                  <a:lnTo>
                    <a:pt x="1118" y="20"/>
                  </a:lnTo>
                  <a:lnTo>
                    <a:pt x="1122" y="19"/>
                  </a:lnTo>
                  <a:lnTo>
                    <a:pt x="1126" y="17"/>
                  </a:lnTo>
                  <a:lnTo>
                    <a:pt x="1130" y="16"/>
                  </a:lnTo>
                  <a:lnTo>
                    <a:pt x="1134" y="14"/>
                  </a:lnTo>
                  <a:lnTo>
                    <a:pt x="1138" y="12"/>
                  </a:lnTo>
                  <a:lnTo>
                    <a:pt x="1142" y="11"/>
                  </a:lnTo>
                  <a:lnTo>
                    <a:pt x="1146" y="9"/>
                  </a:lnTo>
                  <a:lnTo>
                    <a:pt x="1150" y="8"/>
                  </a:lnTo>
                  <a:lnTo>
                    <a:pt x="1154" y="6"/>
                  </a:lnTo>
                  <a:lnTo>
                    <a:pt x="1158" y="4"/>
                  </a:lnTo>
                  <a:lnTo>
                    <a:pt x="1161" y="3"/>
                  </a:lnTo>
                  <a:lnTo>
                    <a:pt x="1165" y="1"/>
                  </a:lnTo>
                  <a:lnTo>
                    <a:pt x="1169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38"/>
            <p:cNvSpPr>
              <a:spLocks/>
            </p:cNvSpPr>
            <p:nvPr/>
          </p:nvSpPr>
          <p:spPr bwMode="auto">
            <a:xfrm>
              <a:off x="967" y="1029"/>
              <a:ext cx="4081" cy="1288"/>
            </a:xfrm>
            <a:custGeom>
              <a:avLst/>
              <a:gdLst>
                <a:gd name="T0" fmla="*/ 16 w 1169"/>
                <a:gd name="T1" fmla="*/ 364 h 369"/>
                <a:gd name="T2" fmla="*/ 35 w 1169"/>
                <a:gd name="T3" fmla="*/ 358 h 369"/>
                <a:gd name="T4" fmla="*/ 55 w 1169"/>
                <a:gd name="T5" fmla="*/ 351 h 369"/>
                <a:gd name="T6" fmla="*/ 74 w 1169"/>
                <a:gd name="T7" fmla="*/ 345 h 369"/>
                <a:gd name="T8" fmla="*/ 94 w 1169"/>
                <a:gd name="T9" fmla="*/ 339 h 369"/>
                <a:gd name="T10" fmla="*/ 114 w 1169"/>
                <a:gd name="T11" fmla="*/ 333 h 369"/>
                <a:gd name="T12" fmla="*/ 133 w 1169"/>
                <a:gd name="T13" fmla="*/ 327 h 369"/>
                <a:gd name="T14" fmla="*/ 153 w 1169"/>
                <a:gd name="T15" fmla="*/ 321 h 369"/>
                <a:gd name="T16" fmla="*/ 172 w 1169"/>
                <a:gd name="T17" fmla="*/ 314 h 369"/>
                <a:gd name="T18" fmla="*/ 192 w 1169"/>
                <a:gd name="T19" fmla="*/ 308 h 369"/>
                <a:gd name="T20" fmla="*/ 211 w 1169"/>
                <a:gd name="T21" fmla="*/ 302 h 369"/>
                <a:gd name="T22" fmla="*/ 231 w 1169"/>
                <a:gd name="T23" fmla="*/ 296 h 369"/>
                <a:gd name="T24" fmla="*/ 250 w 1169"/>
                <a:gd name="T25" fmla="*/ 290 h 369"/>
                <a:gd name="T26" fmla="*/ 270 w 1169"/>
                <a:gd name="T27" fmla="*/ 284 h 369"/>
                <a:gd name="T28" fmla="*/ 289 w 1169"/>
                <a:gd name="T29" fmla="*/ 277 h 369"/>
                <a:gd name="T30" fmla="*/ 309 w 1169"/>
                <a:gd name="T31" fmla="*/ 271 h 369"/>
                <a:gd name="T32" fmla="*/ 329 w 1169"/>
                <a:gd name="T33" fmla="*/ 265 h 369"/>
                <a:gd name="T34" fmla="*/ 348 w 1169"/>
                <a:gd name="T35" fmla="*/ 259 h 369"/>
                <a:gd name="T36" fmla="*/ 368 w 1169"/>
                <a:gd name="T37" fmla="*/ 253 h 369"/>
                <a:gd name="T38" fmla="*/ 387 w 1169"/>
                <a:gd name="T39" fmla="*/ 247 h 369"/>
                <a:gd name="T40" fmla="*/ 407 w 1169"/>
                <a:gd name="T41" fmla="*/ 240 h 369"/>
                <a:gd name="T42" fmla="*/ 426 w 1169"/>
                <a:gd name="T43" fmla="*/ 234 h 369"/>
                <a:gd name="T44" fmla="*/ 446 w 1169"/>
                <a:gd name="T45" fmla="*/ 228 h 369"/>
                <a:gd name="T46" fmla="*/ 465 w 1169"/>
                <a:gd name="T47" fmla="*/ 222 h 369"/>
                <a:gd name="T48" fmla="*/ 485 w 1169"/>
                <a:gd name="T49" fmla="*/ 216 h 369"/>
                <a:gd name="T50" fmla="*/ 505 w 1169"/>
                <a:gd name="T51" fmla="*/ 210 h 369"/>
                <a:gd name="T52" fmla="*/ 524 w 1169"/>
                <a:gd name="T53" fmla="*/ 204 h 369"/>
                <a:gd name="T54" fmla="*/ 544 w 1169"/>
                <a:gd name="T55" fmla="*/ 197 h 369"/>
                <a:gd name="T56" fmla="*/ 563 w 1169"/>
                <a:gd name="T57" fmla="*/ 191 h 369"/>
                <a:gd name="T58" fmla="*/ 583 w 1169"/>
                <a:gd name="T59" fmla="*/ 185 h 369"/>
                <a:gd name="T60" fmla="*/ 602 w 1169"/>
                <a:gd name="T61" fmla="*/ 179 h 369"/>
                <a:gd name="T62" fmla="*/ 622 w 1169"/>
                <a:gd name="T63" fmla="*/ 173 h 369"/>
                <a:gd name="T64" fmla="*/ 641 w 1169"/>
                <a:gd name="T65" fmla="*/ 167 h 369"/>
                <a:gd name="T66" fmla="*/ 661 w 1169"/>
                <a:gd name="T67" fmla="*/ 160 h 369"/>
                <a:gd name="T68" fmla="*/ 681 w 1169"/>
                <a:gd name="T69" fmla="*/ 154 h 369"/>
                <a:gd name="T70" fmla="*/ 700 w 1169"/>
                <a:gd name="T71" fmla="*/ 148 h 369"/>
                <a:gd name="T72" fmla="*/ 720 w 1169"/>
                <a:gd name="T73" fmla="*/ 142 h 369"/>
                <a:gd name="T74" fmla="*/ 739 w 1169"/>
                <a:gd name="T75" fmla="*/ 136 h 369"/>
                <a:gd name="T76" fmla="*/ 759 w 1169"/>
                <a:gd name="T77" fmla="*/ 130 h 369"/>
                <a:gd name="T78" fmla="*/ 778 w 1169"/>
                <a:gd name="T79" fmla="*/ 123 h 369"/>
                <a:gd name="T80" fmla="*/ 798 w 1169"/>
                <a:gd name="T81" fmla="*/ 117 h 369"/>
                <a:gd name="T82" fmla="*/ 817 w 1169"/>
                <a:gd name="T83" fmla="*/ 111 h 369"/>
                <a:gd name="T84" fmla="*/ 837 w 1169"/>
                <a:gd name="T85" fmla="*/ 105 h 369"/>
                <a:gd name="T86" fmla="*/ 856 w 1169"/>
                <a:gd name="T87" fmla="*/ 99 h 369"/>
                <a:gd name="T88" fmla="*/ 876 w 1169"/>
                <a:gd name="T89" fmla="*/ 93 h 369"/>
                <a:gd name="T90" fmla="*/ 896 w 1169"/>
                <a:gd name="T91" fmla="*/ 86 h 369"/>
                <a:gd name="T92" fmla="*/ 915 w 1169"/>
                <a:gd name="T93" fmla="*/ 80 h 369"/>
                <a:gd name="T94" fmla="*/ 935 w 1169"/>
                <a:gd name="T95" fmla="*/ 74 h 369"/>
                <a:gd name="T96" fmla="*/ 954 w 1169"/>
                <a:gd name="T97" fmla="*/ 68 h 369"/>
                <a:gd name="T98" fmla="*/ 974 w 1169"/>
                <a:gd name="T99" fmla="*/ 62 h 369"/>
                <a:gd name="T100" fmla="*/ 993 w 1169"/>
                <a:gd name="T101" fmla="*/ 56 h 369"/>
                <a:gd name="T102" fmla="*/ 1013 w 1169"/>
                <a:gd name="T103" fmla="*/ 49 h 369"/>
                <a:gd name="T104" fmla="*/ 1032 w 1169"/>
                <a:gd name="T105" fmla="*/ 43 h 369"/>
                <a:gd name="T106" fmla="*/ 1052 w 1169"/>
                <a:gd name="T107" fmla="*/ 37 h 369"/>
                <a:gd name="T108" fmla="*/ 1072 w 1169"/>
                <a:gd name="T109" fmla="*/ 31 h 369"/>
                <a:gd name="T110" fmla="*/ 1091 w 1169"/>
                <a:gd name="T111" fmla="*/ 25 h 369"/>
                <a:gd name="T112" fmla="*/ 1111 w 1169"/>
                <a:gd name="T113" fmla="*/ 19 h 369"/>
                <a:gd name="T114" fmla="*/ 1130 w 1169"/>
                <a:gd name="T115" fmla="*/ 12 h 369"/>
                <a:gd name="T116" fmla="*/ 1150 w 1169"/>
                <a:gd name="T117" fmla="*/ 6 h 369"/>
                <a:gd name="T118" fmla="*/ 1169 w 1169"/>
                <a:gd name="T1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369">
                  <a:moveTo>
                    <a:pt x="0" y="369"/>
                  </a:moveTo>
                  <a:lnTo>
                    <a:pt x="4" y="367"/>
                  </a:lnTo>
                  <a:lnTo>
                    <a:pt x="8" y="366"/>
                  </a:lnTo>
                  <a:lnTo>
                    <a:pt x="12" y="365"/>
                  </a:lnTo>
                  <a:lnTo>
                    <a:pt x="16" y="364"/>
                  </a:lnTo>
                  <a:lnTo>
                    <a:pt x="20" y="363"/>
                  </a:lnTo>
                  <a:lnTo>
                    <a:pt x="24" y="361"/>
                  </a:lnTo>
                  <a:lnTo>
                    <a:pt x="27" y="360"/>
                  </a:lnTo>
                  <a:lnTo>
                    <a:pt x="31" y="359"/>
                  </a:lnTo>
                  <a:lnTo>
                    <a:pt x="35" y="358"/>
                  </a:lnTo>
                  <a:lnTo>
                    <a:pt x="39" y="356"/>
                  </a:lnTo>
                  <a:lnTo>
                    <a:pt x="43" y="355"/>
                  </a:lnTo>
                  <a:lnTo>
                    <a:pt x="47" y="354"/>
                  </a:lnTo>
                  <a:lnTo>
                    <a:pt x="51" y="353"/>
                  </a:lnTo>
                  <a:lnTo>
                    <a:pt x="55" y="351"/>
                  </a:lnTo>
                  <a:lnTo>
                    <a:pt x="59" y="350"/>
                  </a:lnTo>
                  <a:lnTo>
                    <a:pt x="63" y="349"/>
                  </a:lnTo>
                  <a:lnTo>
                    <a:pt x="67" y="348"/>
                  </a:lnTo>
                  <a:lnTo>
                    <a:pt x="71" y="346"/>
                  </a:lnTo>
                  <a:lnTo>
                    <a:pt x="74" y="345"/>
                  </a:lnTo>
                  <a:lnTo>
                    <a:pt x="78" y="344"/>
                  </a:lnTo>
                  <a:lnTo>
                    <a:pt x="82" y="343"/>
                  </a:lnTo>
                  <a:lnTo>
                    <a:pt x="86" y="342"/>
                  </a:lnTo>
                  <a:lnTo>
                    <a:pt x="90" y="340"/>
                  </a:lnTo>
                  <a:lnTo>
                    <a:pt x="94" y="339"/>
                  </a:lnTo>
                  <a:lnTo>
                    <a:pt x="98" y="338"/>
                  </a:lnTo>
                  <a:lnTo>
                    <a:pt x="102" y="337"/>
                  </a:lnTo>
                  <a:lnTo>
                    <a:pt x="106" y="335"/>
                  </a:lnTo>
                  <a:lnTo>
                    <a:pt x="110" y="334"/>
                  </a:lnTo>
                  <a:lnTo>
                    <a:pt x="114" y="333"/>
                  </a:lnTo>
                  <a:lnTo>
                    <a:pt x="117" y="332"/>
                  </a:lnTo>
                  <a:lnTo>
                    <a:pt x="121" y="330"/>
                  </a:lnTo>
                  <a:lnTo>
                    <a:pt x="125" y="329"/>
                  </a:lnTo>
                  <a:lnTo>
                    <a:pt x="129" y="328"/>
                  </a:lnTo>
                  <a:lnTo>
                    <a:pt x="133" y="327"/>
                  </a:lnTo>
                  <a:lnTo>
                    <a:pt x="137" y="326"/>
                  </a:lnTo>
                  <a:lnTo>
                    <a:pt x="141" y="324"/>
                  </a:lnTo>
                  <a:lnTo>
                    <a:pt x="145" y="323"/>
                  </a:lnTo>
                  <a:lnTo>
                    <a:pt x="149" y="322"/>
                  </a:lnTo>
                  <a:lnTo>
                    <a:pt x="153" y="321"/>
                  </a:lnTo>
                  <a:lnTo>
                    <a:pt x="157" y="319"/>
                  </a:lnTo>
                  <a:lnTo>
                    <a:pt x="160" y="318"/>
                  </a:lnTo>
                  <a:lnTo>
                    <a:pt x="164" y="317"/>
                  </a:lnTo>
                  <a:lnTo>
                    <a:pt x="168" y="316"/>
                  </a:lnTo>
                  <a:lnTo>
                    <a:pt x="172" y="314"/>
                  </a:lnTo>
                  <a:lnTo>
                    <a:pt x="176" y="313"/>
                  </a:lnTo>
                  <a:lnTo>
                    <a:pt x="180" y="312"/>
                  </a:lnTo>
                  <a:lnTo>
                    <a:pt x="184" y="311"/>
                  </a:lnTo>
                  <a:lnTo>
                    <a:pt x="188" y="310"/>
                  </a:lnTo>
                  <a:lnTo>
                    <a:pt x="192" y="308"/>
                  </a:lnTo>
                  <a:lnTo>
                    <a:pt x="196" y="307"/>
                  </a:lnTo>
                  <a:lnTo>
                    <a:pt x="200" y="306"/>
                  </a:lnTo>
                  <a:lnTo>
                    <a:pt x="203" y="305"/>
                  </a:lnTo>
                  <a:lnTo>
                    <a:pt x="207" y="303"/>
                  </a:lnTo>
                  <a:lnTo>
                    <a:pt x="211" y="302"/>
                  </a:lnTo>
                  <a:lnTo>
                    <a:pt x="215" y="301"/>
                  </a:lnTo>
                  <a:lnTo>
                    <a:pt x="219" y="300"/>
                  </a:lnTo>
                  <a:lnTo>
                    <a:pt x="223" y="298"/>
                  </a:lnTo>
                  <a:lnTo>
                    <a:pt x="227" y="297"/>
                  </a:lnTo>
                  <a:lnTo>
                    <a:pt x="231" y="296"/>
                  </a:lnTo>
                  <a:lnTo>
                    <a:pt x="235" y="295"/>
                  </a:lnTo>
                  <a:lnTo>
                    <a:pt x="239" y="293"/>
                  </a:lnTo>
                  <a:lnTo>
                    <a:pt x="243" y="292"/>
                  </a:lnTo>
                  <a:lnTo>
                    <a:pt x="246" y="291"/>
                  </a:lnTo>
                  <a:lnTo>
                    <a:pt x="250" y="290"/>
                  </a:lnTo>
                  <a:lnTo>
                    <a:pt x="254" y="289"/>
                  </a:lnTo>
                  <a:lnTo>
                    <a:pt x="258" y="287"/>
                  </a:lnTo>
                  <a:lnTo>
                    <a:pt x="262" y="286"/>
                  </a:lnTo>
                  <a:lnTo>
                    <a:pt x="266" y="285"/>
                  </a:lnTo>
                  <a:lnTo>
                    <a:pt x="270" y="284"/>
                  </a:lnTo>
                  <a:lnTo>
                    <a:pt x="274" y="282"/>
                  </a:lnTo>
                  <a:lnTo>
                    <a:pt x="278" y="281"/>
                  </a:lnTo>
                  <a:lnTo>
                    <a:pt x="282" y="280"/>
                  </a:lnTo>
                  <a:lnTo>
                    <a:pt x="286" y="279"/>
                  </a:lnTo>
                  <a:lnTo>
                    <a:pt x="289" y="277"/>
                  </a:lnTo>
                  <a:lnTo>
                    <a:pt x="293" y="276"/>
                  </a:lnTo>
                  <a:lnTo>
                    <a:pt x="297" y="275"/>
                  </a:lnTo>
                  <a:lnTo>
                    <a:pt x="301" y="274"/>
                  </a:lnTo>
                  <a:lnTo>
                    <a:pt x="305" y="273"/>
                  </a:lnTo>
                  <a:lnTo>
                    <a:pt x="309" y="271"/>
                  </a:lnTo>
                  <a:lnTo>
                    <a:pt x="313" y="270"/>
                  </a:lnTo>
                  <a:lnTo>
                    <a:pt x="317" y="269"/>
                  </a:lnTo>
                  <a:lnTo>
                    <a:pt x="321" y="268"/>
                  </a:lnTo>
                  <a:lnTo>
                    <a:pt x="325" y="266"/>
                  </a:lnTo>
                  <a:lnTo>
                    <a:pt x="329" y="265"/>
                  </a:lnTo>
                  <a:lnTo>
                    <a:pt x="332" y="264"/>
                  </a:lnTo>
                  <a:lnTo>
                    <a:pt x="336" y="263"/>
                  </a:lnTo>
                  <a:lnTo>
                    <a:pt x="340" y="261"/>
                  </a:lnTo>
                  <a:lnTo>
                    <a:pt x="344" y="260"/>
                  </a:lnTo>
                  <a:lnTo>
                    <a:pt x="348" y="259"/>
                  </a:lnTo>
                  <a:lnTo>
                    <a:pt x="352" y="258"/>
                  </a:lnTo>
                  <a:lnTo>
                    <a:pt x="356" y="256"/>
                  </a:lnTo>
                  <a:lnTo>
                    <a:pt x="360" y="255"/>
                  </a:lnTo>
                  <a:lnTo>
                    <a:pt x="364" y="254"/>
                  </a:lnTo>
                  <a:lnTo>
                    <a:pt x="368" y="253"/>
                  </a:lnTo>
                  <a:lnTo>
                    <a:pt x="372" y="252"/>
                  </a:lnTo>
                  <a:lnTo>
                    <a:pt x="375" y="250"/>
                  </a:lnTo>
                  <a:lnTo>
                    <a:pt x="379" y="249"/>
                  </a:lnTo>
                  <a:lnTo>
                    <a:pt x="383" y="248"/>
                  </a:lnTo>
                  <a:lnTo>
                    <a:pt x="387" y="247"/>
                  </a:lnTo>
                  <a:lnTo>
                    <a:pt x="391" y="245"/>
                  </a:lnTo>
                  <a:lnTo>
                    <a:pt x="395" y="244"/>
                  </a:lnTo>
                  <a:lnTo>
                    <a:pt x="399" y="243"/>
                  </a:lnTo>
                  <a:lnTo>
                    <a:pt x="403" y="242"/>
                  </a:lnTo>
                  <a:lnTo>
                    <a:pt x="407" y="240"/>
                  </a:lnTo>
                  <a:lnTo>
                    <a:pt x="411" y="239"/>
                  </a:lnTo>
                  <a:lnTo>
                    <a:pt x="415" y="238"/>
                  </a:lnTo>
                  <a:lnTo>
                    <a:pt x="419" y="237"/>
                  </a:lnTo>
                  <a:lnTo>
                    <a:pt x="422" y="236"/>
                  </a:lnTo>
                  <a:lnTo>
                    <a:pt x="426" y="234"/>
                  </a:lnTo>
                  <a:lnTo>
                    <a:pt x="430" y="233"/>
                  </a:lnTo>
                  <a:lnTo>
                    <a:pt x="434" y="232"/>
                  </a:lnTo>
                  <a:lnTo>
                    <a:pt x="438" y="231"/>
                  </a:lnTo>
                  <a:lnTo>
                    <a:pt x="442" y="229"/>
                  </a:lnTo>
                  <a:lnTo>
                    <a:pt x="446" y="228"/>
                  </a:lnTo>
                  <a:lnTo>
                    <a:pt x="450" y="227"/>
                  </a:lnTo>
                  <a:lnTo>
                    <a:pt x="454" y="226"/>
                  </a:lnTo>
                  <a:lnTo>
                    <a:pt x="458" y="224"/>
                  </a:lnTo>
                  <a:lnTo>
                    <a:pt x="462" y="223"/>
                  </a:lnTo>
                  <a:lnTo>
                    <a:pt x="465" y="222"/>
                  </a:lnTo>
                  <a:lnTo>
                    <a:pt x="469" y="221"/>
                  </a:lnTo>
                  <a:lnTo>
                    <a:pt x="473" y="220"/>
                  </a:lnTo>
                  <a:lnTo>
                    <a:pt x="477" y="218"/>
                  </a:lnTo>
                  <a:lnTo>
                    <a:pt x="481" y="217"/>
                  </a:lnTo>
                  <a:lnTo>
                    <a:pt x="485" y="216"/>
                  </a:lnTo>
                  <a:lnTo>
                    <a:pt x="489" y="215"/>
                  </a:lnTo>
                  <a:lnTo>
                    <a:pt x="493" y="213"/>
                  </a:lnTo>
                  <a:lnTo>
                    <a:pt x="497" y="212"/>
                  </a:lnTo>
                  <a:lnTo>
                    <a:pt x="501" y="211"/>
                  </a:lnTo>
                  <a:lnTo>
                    <a:pt x="505" y="210"/>
                  </a:lnTo>
                  <a:lnTo>
                    <a:pt x="508" y="208"/>
                  </a:lnTo>
                  <a:lnTo>
                    <a:pt x="512" y="207"/>
                  </a:lnTo>
                  <a:lnTo>
                    <a:pt x="516" y="206"/>
                  </a:lnTo>
                  <a:lnTo>
                    <a:pt x="520" y="205"/>
                  </a:lnTo>
                  <a:lnTo>
                    <a:pt x="524" y="204"/>
                  </a:lnTo>
                  <a:lnTo>
                    <a:pt x="528" y="202"/>
                  </a:lnTo>
                  <a:lnTo>
                    <a:pt x="532" y="201"/>
                  </a:lnTo>
                  <a:lnTo>
                    <a:pt x="536" y="200"/>
                  </a:lnTo>
                  <a:lnTo>
                    <a:pt x="540" y="199"/>
                  </a:lnTo>
                  <a:lnTo>
                    <a:pt x="544" y="197"/>
                  </a:lnTo>
                  <a:lnTo>
                    <a:pt x="548" y="196"/>
                  </a:lnTo>
                  <a:lnTo>
                    <a:pt x="551" y="195"/>
                  </a:lnTo>
                  <a:lnTo>
                    <a:pt x="555" y="194"/>
                  </a:lnTo>
                  <a:lnTo>
                    <a:pt x="559" y="192"/>
                  </a:lnTo>
                  <a:lnTo>
                    <a:pt x="563" y="191"/>
                  </a:lnTo>
                  <a:lnTo>
                    <a:pt x="567" y="190"/>
                  </a:lnTo>
                  <a:lnTo>
                    <a:pt x="571" y="189"/>
                  </a:lnTo>
                  <a:lnTo>
                    <a:pt x="575" y="187"/>
                  </a:lnTo>
                  <a:lnTo>
                    <a:pt x="579" y="186"/>
                  </a:lnTo>
                  <a:lnTo>
                    <a:pt x="583" y="185"/>
                  </a:lnTo>
                  <a:lnTo>
                    <a:pt x="587" y="184"/>
                  </a:lnTo>
                  <a:lnTo>
                    <a:pt x="591" y="183"/>
                  </a:lnTo>
                  <a:lnTo>
                    <a:pt x="594" y="181"/>
                  </a:lnTo>
                  <a:lnTo>
                    <a:pt x="598" y="180"/>
                  </a:lnTo>
                  <a:lnTo>
                    <a:pt x="602" y="179"/>
                  </a:lnTo>
                  <a:lnTo>
                    <a:pt x="606" y="178"/>
                  </a:lnTo>
                  <a:lnTo>
                    <a:pt x="610" y="176"/>
                  </a:lnTo>
                  <a:lnTo>
                    <a:pt x="614" y="175"/>
                  </a:lnTo>
                  <a:lnTo>
                    <a:pt x="618" y="174"/>
                  </a:lnTo>
                  <a:lnTo>
                    <a:pt x="622" y="173"/>
                  </a:lnTo>
                  <a:lnTo>
                    <a:pt x="626" y="171"/>
                  </a:lnTo>
                  <a:lnTo>
                    <a:pt x="630" y="170"/>
                  </a:lnTo>
                  <a:lnTo>
                    <a:pt x="634" y="169"/>
                  </a:lnTo>
                  <a:lnTo>
                    <a:pt x="637" y="168"/>
                  </a:lnTo>
                  <a:lnTo>
                    <a:pt x="641" y="167"/>
                  </a:lnTo>
                  <a:lnTo>
                    <a:pt x="645" y="165"/>
                  </a:lnTo>
                  <a:lnTo>
                    <a:pt x="649" y="164"/>
                  </a:lnTo>
                  <a:lnTo>
                    <a:pt x="653" y="163"/>
                  </a:lnTo>
                  <a:lnTo>
                    <a:pt x="657" y="162"/>
                  </a:lnTo>
                  <a:lnTo>
                    <a:pt x="661" y="160"/>
                  </a:lnTo>
                  <a:lnTo>
                    <a:pt x="665" y="159"/>
                  </a:lnTo>
                  <a:lnTo>
                    <a:pt x="669" y="158"/>
                  </a:lnTo>
                  <a:lnTo>
                    <a:pt x="673" y="157"/>
                  </a:lnTo>
                  <a:lnTo>
                    <a:pt x="677" y="155"/>
                  </a:lnTo>
                  <a:lnTo>
                    <a:pt x="681" y="154"/>
                  </a:lnTo>
                  <a:lnTo>
                    <a:pt x="684" y="153"/>
                  </a:lnTo>
                  <a:lnTo>
                    <a:pt x="688" y="152"/>
                  </a:lnTo>
                  <a:lnTo>
                    <a:pt x="692" y="151"/>
                  </a:lnTo>
                  <a:lnTo>
                    <a:pt x="696" y="149"/>
                  </a:lnTo>
                  <a:lnTo>
                    <a:pt x="700" y="148"/>
                  </a:lnTo>
                  <a:lnTo>
                    <a:pt x="704" y="147"/>
                  </a:lnTo>
                  <a:lnTo>
                    <a:pt x="708" y="146"/>
                  </a:lnTo>
                  <a:lnTo>
                    <a:pt x="712" y="144"/>
                  </a:lnTo>
                  <a:lnTo>
                    <a:pt x="716" y="143"/>
                  </a:lnTo>
                  <a:lnTo>
                    <a:pt x="720" y="142"/>
                  </a:lnTo>
                  <a:lnTo>
                    <a:pt x="723" y="141"/>
                  </a:lnTo>
                  <a:lnTo>
                    <a:pt x="727" y="139"/>
                  </a:lnTo>
                  <a:lnTo>
                    <a:pt x="731" y="138"/>
                  </a:lnTo>
                  <a:lnTo>
                    <a:pt x="735" y="137"/>
                  </a:lnTo>
                  <a:lnTo>
                    <a:pt x="739" y="136"/>
                  </a:lnTo>
                  <a:lnTo>
                    <a:pt x="743" y="134"/>
                  </a:lnTo>
                  <a:lnTo>
                    <a:pt x="747" y="133"/>
                  </a:lnTo>
                  <a:lnTo>
                    <a:pt x="751" y="132"/>
                  </a:lnTo>
                  <a:lnTo>
                    <a:pt x="755" y="131"/>
                  </a:lnTo>
                  <a:lnTo>
                    <a:pt x="759" y="130"/>
                  </a:lnTo>
                  <a:lnTo>
                    <a:pt x="763" y="128"/>
                  </a:lnTo>
                  <a:lnTo>
                    <a:pt x="767" y="127"/>
                  </a:lnTo>
                  <a:lnTo>
                    <a:pt x="770" y="126"/>
                  </a:lnTo>
                  <a:lnTo>
                    <a:pt x="774" y="125"/>
                  </a:lnTo>
                  <a:lnTo>
                    <a:pt x="778" y="123"/>
                  </a:lnTo>
                  <a:lnTo>
                    <a:pt x="782" y="122"/>
                  </a:lnTo>
                  <a:lnTo>
                    <a:pt x="786" y="121"/>
                  </a:lnTo>
                  <a:lnTo>
                    <a:pt x="790" y="120"/>
                  </a:lnTo>
                  <a:lnTo>
                    <a:pt x="794" y="118"/>
                  </a:lnTo>
                  <a:lnTo>
                    <a:pt x="798" y="117"/>
                  </a:lnTo>
                  <a:lnTo>
                    <a:pt x="802" y="116"/>
                  </a:lnTo>
                  <a:lnTo>
                    <a:pt x="806" y="115"/>
                  </a:lnTo>
                  <a:lnTo>
                    <a:pt x="810" y="114"/>
                  </a:lnTo>
                  <a:lnTo>
                    <a:pt x="813" y="112"/>
                  </a:lnTo>
                  <a:lnTo>
                    <a:pt x="817" y="111"/>
                  </a:lnTo>
                  <a:lnTo>
                    <a:pt x="821" y="110"/>
                  </a:lnTo>
                  <a:lnTo>
                    <a:pt x="825" y="109"/>
                  </a:lnTo>
                  <a:lnTo>
                    <a:pt x="829" y="107"/>
                  </a:lnTo>
                  <a:lnTo>
                    <a:pt x="833" y="106"/>
                  </a:lnTo>
                  <a:lnTo>
                    <a:pt x="837" y="105"/>
                  </a:lnTo>
                  <a:lnTo>
                    <a:pt x="841" y="104"/>
                  </a:lnTo>
                  <a:lnTo>
                    <a:pt x="845" y="102"/>
                  </a:lnTo>
                  <a:lnTo>
                    <a:pt x="849" y="101"/>
                  </a:lnTo>
                  <a:lnTo>
                    <a:pt x="853" y="100"/>
                  </a:lnTo>
                  <a:lnTo>
                    <a:pt x="856" y="99"/>
                  </a:lnTo>
                  <a:lnTo>
                    <a:pt x="860" y="97"/>
                  </a:lnTo>
                  <a:lnTo>
                    <a:pt x="864" y="96"/>
                  </a:lnTo>
                  <a:lnTo>
                    <a:pt x="868" y="95"/>
                  </a:lnTo>
                  <a:lnTo>
                    <a:pt x="872" y="94"/>
                  </a:lnTo>
                  <a:lnTo>
                    <a:pt x="876" y="93"/>
                  </a:lnTo>
                  <a:lnTo>
                    <a:pt x="880" y="91"/>
                  </a:lnTo>
                  <a:lnTo>
                    <a:pt x="884" y="90"/>
                  </a:lnTo>
                  <a:lnTo>
                    <a:pt x="888" y="89"/>
                  </a:lnTo>
                  <a:lnTo>
                    <a:pt x="892" y="88"/>
                  </a:lnTo>
                  <a:lnTo>
                    <a:pt x="896" y="86"/>
                  </a:lnTo>
                  <a:lnTo>
                    <a:pt x="899" y="85"/>
                  </a:lnTo>
                  <a:lnTo>
                    <a:pt x="903" y="84"/>
                  </a:lnTo>
                  <a:lnTo>
                    <a:pt x="907" y="83"/>
                  </a:lnTo>
                  <a:lnTo>
                    <a:pt x="911" y="81"/>
                  </a:lnTo>
                  <a:lnTo>
                    <a:pt x="915" y="80"/>
                  </a:lnTo>
                  <a:lnTo>
                    <a:pt x="919" y="79"/>
                  </a:lnTo>
                  <a:lnTo>
                    <a:pt x="923" y="78"/>
                  </a:lnTo>
                  <a:lnTo>
                    <a:pt x="927" y="77"/>
                  </a:lnTo>
                  <a:lnTo>
                    <a:pt x="931" y="75"/>
                  </a:lnTo>
                  <a:lnTo>
                    <a:pt x="935" y="74"/>
                  </a:lnTo>
                  <a:lnTo>
                    <a:pt x="939" y="73"/>
                  </a:lnTo>
                  <a:lnTo>
                    <a:pt x="942" y="72"/>
                  </a:lnTo>
                  <a:lnTo>
                    <a:pt x="946" y="70"/>
                  </a:lnTo>
                  <a:lnTo>
                    <a:pt x="950" y="69"/>
                  </a:lnTo>
                  <a:lnTo>
                    <a:pt x="954" y="68"/>
                  </a:lnTo>
                  <a:lnTo>
                    <a:pt x="958" y="67"/>
                  </a:lnTo>
                  <a:lnTo>
                    <a:pt x="962" y="65"/>
                  </a:lnTo>
                  <a:lnTo>
                    <a:pt x="966" y="64"/>
                  </a:lnTo>
                  <a:lnTo>
                    <a:pt x="970" y="63"/>
                  </a:lnTo>
                  <a:lnTo>
                    <a:pt x="974" y="62"/>
                  </a:lnTo>
                  <a:lnTo>
                    <a:pt x="978" y="61"/>
                  </a:lnTo>
                  <a:lnTo>
                    <a:pt x="982" y="59"/>
                  </a:lnTo>
                  <a:lnTo>
                    <a:pt x="985" y="58"/>
                  </a:lnTo>
                  <a:lnTo>
                    <a:pt x="989" y="57"/>
                  </a:lnTo>
                  <a:lnTo>
                    <a:pt x="993" y="56"/>
                  </a:lnTo>
                  <a:lnTo>
                    <a:pt x="997" y="54"/>
                  </a:lnTo>
                  <a:lnTo>
                    <a:pt x="1001" y="53"/>
                  </a:lnTo>
                  <a:lnTo>
                    <a:pt x="1005" y="52"/>
                  </a:lnTo>
                  <a:lnTo>
                    <a:pt x="1009" y="51"/>
                  </a:lnTo>
                  <a:lnTo>
                    <a:pt x="1013" y="49"/>
                  </a:lnTo>
                  <a:lnTo>
                    <a:pt x="1017" y="48"/>
                  </a:lnTo>
                  <a:lnTo>
                    <a:pt x="1021" y="47"/>
                  </a:lnTo>
                  <a:lnTo>
                    <a:pt x="1025" y="46"/>
                  </a:lnTo>
                  <a:lnTo>
                    <a:pt x="1028" y="44"/>
                  </a:lnTo>
                  <a:lnTo>
                    <a:pt x="1032" y="43"/>
                  </a:lnTo>
                  <a:lnTo>
                    <a:pt x="1036" y="42"/>
                  </a:lnTo>
                  <a:lnTo>
                    <a:pt x="1040" y="41"/>
                  </a:lnTo>
                  <a:lnTo>
                    <a:pt x="1044" y="40"/>
                  </a:lnTo>
                  <a:lnTo>
                    <a:pt x="1048" y="38"/>
                  </a:lnTo>
                  <a:lnTo>
                    <a:pt x="1052" y="37"/>
                  </a:lnTo>
                  <a:lnTo>
                    <a:pt x="1056" y="36"/>
                  </a:lnTo>
                  <a:lnTo>
                    <a:pt x="1060" y="35"/>
                  </a:lnTo>
                  <a:lnTo>
                    <a:pt x="1064" y="33"/>
                  </a:lnTo>
                  <a:lnTo>
                    <a:pt x="1068" y="32"/>
                  </a:lnTo>
                  <a:lnTo>
                    <a:pt x="1072" y="31"/>
                  </a:lnTo>
                  <a:lnTo>
                    <a:pt x="1075" y="30"/>
                  </a:lnTo>
                  <a:lnTo>
                    <a:pt x="1079" y="28"/>
                  </a:lnTo>
                  <a:lnTo>
                    <a:pt x="1083" y="27"/>
                  </a:lnTo>
                  <a:lnTo>
                    <a:pt x="1087" y="26"/>
                  </a:lnTo>
                  <a:lnTo>
                    <a:pt x="1091" y="25"/>
                  </a:lnTo>
                  <a:lnTo>
                    <a:pt x="1095" y="24"/>
                  </a:lnTo>
                  <a:lnTo>
                    <a:pt x="1099" y="22"/>
                  </a:lnTo>
                  <a:lnTo>
                    <a:pt x="1103" y="21"/>
                  </a:lnTo>
                  <a:lnTo>
                    <a:pt x="1107" y="20"/>
                  </a:lnTo>
                  <a:lnTo>
                    <a:pt x="1111" y="19"/>
                  </a:lnTo>
                  <a:lnTo>
                    <a:pt x="1114" y="17"/>
                  </a:lnTo>
                  <a:lnTo>
                    <a:pt x="1118" y="16"/>
                  </a:lnTo>
                  <a:lnTo>
                    <a:pt x="1122" y="15"/>
                  </a:lnTo>
                  <a:lnTo>
                    <a:pt x="1126" y="14"/>
                  </a:lnTo>
                  <a:lnTo>
                    <a:pt x="1130" y="12"/>
                  </a:lnTo>
                  <a:lnTo>
                    <a:pt x="1134" y="11"/>
                  </a:lnTo>
                  <a:lnTo>
                    <a:pt x="1138" y="10"/>
                  </a:lnTo>
                  <a:lnTo>
                    <a:pt x="1142" y="9"/>
                  </a:lnTo>
                  <a:lnTo>
                    <a:pt x="1146" y="7"/>
                  </a:lnTo>
                  <a:lnTo>
                    <a:pt x="1150" y="6"/>
                  </a:lnTo>
                  <a:lnTo>
                    <a:pt x="1154" y="5"/>
                  </a:lnTo>
                  <a:lnTo>
                    <a:pt x="1158" y="4"/>
                  </a:lnTo>
                  <a:lnTo>
                    <a:pt x="1161" y="3"/>
                  </a:lnTo>
                  <a:lnTo>
                    <a:pt x="1165" y="1"/>
                  </a:lnTo>
                  <a:lnTo>
                    <a:pt x="1169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39"/>
            <p:cNvSpPr>
              <a:spLocks/>
            </p:cNvSpPr>
            <p:nvPr/>
          </p:nvSpPr>
          <p:spPr bwMode="auto">
            <a:xfrm>
              <a:off x="967" y="1528"/>
              <a:ext cx="4081" cy="1376"/>
            </a:xfrm>
            <a:custGeom>
              <a:avLst/>
              <a:gdLst>
                <a:gd name="T0" fmla="*/ 16 w 1169"/>
                <a:gd name="T1" fmla="*/ 388 h 394"/>
                <a:gd name="T2" fmla="*/ 35 w 1169"/>
                <a:gd name="T3" fmla="*/ 382 h 394"/>
                <a:gd name="T4" fmla="*/ 55 w 1169"/>
                <a:gd name="T5" fmla="*/ 375 h 394"/>
                <a:gd name="T6" fmla="*/ 74 w 1169"/>
                <a:gd name="T7" fmla="*/ 369 h 394"/>
                <a:gd name="T8" fmla="*/ 94 w 1169"/>
                <a:gd name="T9" fmla="*/ 362 h 394"/>
                <a:gd name="T10" fmla="*/ 114 w 1169"/>
                <a:gd name="T11" fmla="*/ 355 h 394"/>
                <a:gd name="T12" fmla="*/ 133 w 1169"/>
                <a:gd name="T13" fmla="*/ 349 h 394"/>
                <a:gd name="T14" fmla="*/ 153 w 1169"/>
                <a:gd name="T15" fmla="*/ 342 h 394"/>
                <a:gd name="T16" fmla="*/ 172 w 1169"/>
                <a:gd name="T17" fmla="*/ 336 h 394"/>
                <a:gd name="T18" fmla="*/ 192 w 1169"/>
                <a:gd name="T19" fmla="*/ 329 h 394"/>
                <a:gd name="T20" fmla="*/ 211 w 1169"/>
                <a:gd name="T21" fmla="*/ 322 h 394"/>
                <a:gd name="T22" fmla="*/ 231 w 1169"/>
                <a:gd name="T23" fmla="*/ 316 h 394"/>
                <a:gd name="T24" fmla="*/ 250 w 1169"/>
                <a:gd name="T25" fmla="*/ 309 h 394"/>
                <a:gd name="T26" fmla="*/ 270 w 1169"/>
                <a:gd name="T27" fmla="*/ 303 h 394"/>
                <a:gd name="T28" fmla="*/ 289 w 1169"/>
                <a:gd name="T29" fmla="*/ 296 h 394"/>
                <a:gd name="T30" fmla="*/ 309 w 1169"/>
                <a:gd name="T31" fmla="*/ 290 h 394"/>
                <a:gd name="T32" fmla="*/ 329 w 1169"/>
                <a:gd name="T33" fmla="*/ 283 h 394"/>
                <a:gd name="T34" fmla="*/ 348 w 1169"/>
                <a:gd name="T35" fmla="*/ 276 h 394"/>
                <a:gd name="T36" fmla="*/ 368 w 1169"/>
                <a:gd name="T37" fmla="*/ 270 h 394"/>
                <a:gd name="T38" fmla="*/ 387 w 1169"/>
                <a:gd name="T39" fmla="*/ 263 h 394"/>
                <a:gd name="T40" fmla="*/ 407 w 1169"/>
                <a:gd name="T41" fmla="*/ 257 h 394"/>
                <a:gd name="T42" fmla="*/ 426 w 1169"/>
                <a:gd name="T43" fmla="*/ 250 h 394"/>
                <a:gd name="T44" fmla="*/ 446 w 1169"/>
                <a:gd name="T45" fmla="*/ 243 h 394"/>
                <a:gd name="T46" fmla="*/ 465 w 1169"/>
                <a:gd name="T47" fmla="*/ 237 h 394"/>
                <a:gd name="T48" fmla="*/ 485 w 1169"/>
                <a:gd name="T49" fmla="*/ 230 h 394"/>
                <a:gd name="T50" fmla="*/ 505 w 1169"/>
                <a:gd name="T51" fmla="*/ 224 h 394"/>
                <a:gd name="T52" fmla="*/ 524 w 1169"/>
                <a:gd name="T53" fmla="*/ 217 h 394"/>
                <a:gd name="T54" fmla="*/ 544 w 1169"/>
                <a:gd name="T55" fmla="*/ 211 h 394"/>
                <a:gd name="T56" fmla="*/ 563 w 1169"/>
                <a:gd name="T57" fmla="*/ 204 h 394"/>
                <a:gd name="T58" fmla="*/ 583 w 1169"/>
                <a:gd name="T59" fmla="*/ 197 h 394"/>
                <a:gd name="T60" fmla="*/ 602 w 1169"/>
                <a:gd name="T61" fmla="*/ 191 h 394"/>
                <a:gd name="T62" fmla="*/ 622 w 1169"/>
                <a:gd name="T63" fmla="*/ 184 h 394"/>
                <a:gd name="T64" fmla="*/ 641 w 1169"/>
                <a:gd name="T65" fmla="*/ 178 h 394"/>
                <a:gd name="T66" fmla="*/ 661 w 1169"/>
                <a:gd name="T67" fmla="*/ 171 h 394"/>
                <a:gd name="T68" fmla="*/ 681 w 1169"/>
                <a:gd name="T69" fmla="*/ 164 h 394"/>
                <a:gd name="T70" fmla="*/ 700 w 1169"/>
                <a:gd name="T71" fmla="*/ 158 h 394"/>
                <a:gd name="T72" fmla="*/ 720 w 1169"/>
                <a:gd name="T73" fmla="*/ 151 h 394"/>
                <a:gd name="T74" fmla="*/ 739 w 1169"/>
                <a:gd name="T75" fmla="*/ 145 h 394"/>
                <a:gd name="T76" fmla="*/ 759 w 1169"/>
                <a:gd name="T77" fmla="*/ 138 h 394"/>
                <a:gd name="T78" fmla="*/ 778 w 1169"/>
                <a:gd name="T79" fmla="*/ 131 h 394"/>
                <a:gd name="T80" fmla="*/ 798 w 1169"/>
                <a:gd name="T81" fmla="*/ 125 h 394"/>
                <a:gd name="T82" fmla="*/ 817 w 1169"/>
                <a:gd name="T83" fmla="*/ 118 h 394"/>
                <a:gd name="T84" fmla="*/ 837 w 1169"/>
                <a:gd name="T85" fmla="*/ 112 h 394"/>
                <a:gd name="T86" fmla="*/ 856 w 1169"/>
                <a:gd name="T87" fmla="*/ 105 h 394"/>
                <a:gd name="T88" fmla="*/ 876 w 1169"/>
                <a:gd name="T89" fmla="*/ 99 h 394"/>
                <a:gd name="T90" fmla="*/ 896 w 1169"/>
                <a:gd name="T91" fmla="*/ 92 h 394"/>
                <a:gd name="T92" fmla="*/ 915 w 1169"/>
                <a:gd name="T93" fmla="*/ 85 h 394"/>
                <a:gd name="T94" fmla="*/ 935 w 1169"/>
                <a:gd name="T95" fmla="*/ 79 h 394"/>
                <a:gd name="T96" fmla="*/ 954 w 1169"/>
                <a:gd name="T97" fmla="*/ 72 h 394"/>
                <a:gd name="T98" fmla="*/ 974 w 1169"/>
                <a:gd name="T99" fmla="*/ 66 h 394"/>
                <a:gd name="T100" fmla="*/ 993 w 1169"/>
                <a:gd name="T101" fmla="*/ 59 h 394"/>
                <a:gd name="T102" fmla="*/ 1013 w 1169"/>
                <a:gd name="T103" fmla="*/ 52 h 394"/>
                <a:gd name="T104" fmla="*/ 1032 w 1169"/>
                <a:gd name="T105" fmla="*/ 46 h 394"/>
                <a:gd name="T106" fmla="*/ 1052 w 1169"/>
                <a:gd name="T107" fmla="*/ 39 h 394"/>
                <a:gd name="T108" fmla="*/ 1072 w 1169"/>
                <a:gd name="T109" fmla="*/ 33 h 394"/>
                <a:gd name="T110" fmla="*/ 1091 w 1169"/>
                <a:gd name="T111" fmla="*/ 26 h 394"/>
                <a:gd name="T112" fmla="*/ 1111 w 1169"/>
                <a:gd name="T113" fmla="*/ 19 h 394"/>
                <a:gd name="T114" fmla="*/ 1130 w 1169"/>
                <a:gd name="T115" fmla="*/ 13 h 394"/>
                <a:gd name="T116" fmla="*/ 1150 w 1169"/>
                <a:gd name="T117" fmla="*/ 6 h 394"/>
                <a:gd name="T118" fmla="*/ 1169 w 1169"/>
                <a:gd name="T11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394">
                  <a:moveTo>
                    <a:pt x="0" y="394"/>
                  </a:moveTo>
                  <a:lnTo>
                    <a:pt x="4" y="392"/>
                  </a:lnTo>
                  <a:lnTo>
                    <a:pt x="8" y="391"/>
                  </a:lnTo>
                  <a:lnTo>
                    <a:pt x="12" y="390"/>
                  </a:lnTo>
                  <a:lnTo>
                    <a:pt x="16" y="388"/>
                  </a:lnTo>
                  <a:lnTo>
                    <a:pt x="20" y="387"/>
                  </a:lnTo>
                  <a:lnTo>
                    <a:pt x="24" y="386"/>
                  </a:lnTo>
                  <a:lnTo>
                    <a:pt x="27" y="384"/>
                  </a:lnTo>
                  <a:lnTo>
                    <a:pt x="31" y="383"/>
                  </a:lnTo>
                  <a:lnTo>
                    <a:pt x="35" y="382"/>
                  </a:lnTo>
                  <a:lnTo>
                    <a:pt x="39" y="380"/>
                  </a:lnTo>
                  <a:lnTo>
                    <a:pt x="43" y="379"/>
                  </a:lnTo>
                  <a:lnTo>
                    <a:pt x="47" y="378"/>
                  </a:lnTo>
                  <a:lnTo>
                    <a:pt x="51" y="376"/>
                  </a:lnTo>
                  <a:lnTo>
                    <a:pt x="55" y="375"/>
                  </a:lnTo>
                  <a:lnTo>
                    <a:pt x="59" y="374"/>
                  </a:lnTo>
                  <a:lnTo>
                    <a:pt x="63" y="373"/>
                  </a:lnTo>
                  <a:lnTo>
                    <a:pt x="67" y="371"/>
                  </a:lnTo>
                  <a:lnTo>
                    <a:pt x="71" y="370"/>
                  </a:lnTo>
                  <a:lnTo>
                    <a:pt x="74" y="369"/>
                  </a:lnTo>
                  <a:lnTo>
                    <a:pt x="78" y="367"/>
                  </a:lnTo>
                  <a:lnTo>
                    <a:pt x="82" y="366"/>
                  </a:lnTo>
                  <a:lnTo>
                    <a:pt x="86" y="365"/>
                  </a:lnTo>
                  <a:lnTo>
                    <a:pt x="90" y="363"/>
                  </a:lnTo>
                  <a:lnTo>
                    <a:pt x="94" y="362"/>
                  </a:lnTo>
                  <a:lnTo>
                    <a:pt x="98" y="361"/>
                  </a:lnTo>
                  <a:lnTo>
                    <a:pt x="102" y="359"/>
                  </a:lnTo>
                  <a:lnTo>
                    <a:pt x="106" y="358"/>
                  </a:lnTo>
                  <a:lnTo>
                    <a:pt x="110" y="357"/>
                  </a:lnTo>
                  <a:lnTo>
                    <a:pt x="114" y="355"/>
                  </a:lnTo>
                  <a:lnTo>
                    <a:pt x="117" y="354"/>
                  </a:lnTo>
                  <a:lnTo>
                    <a:pt x="121" y="353"/>
                  </a:lnTo>
                  <a:lnTo>
                    <a:pt x="125" y="351"/>
                  </a:lnTo>
                  <a:lnTo>
                    <a:pt x="129" y="350"/>
                  </a:lnTo>
                  <a:lnTo>
                    <a:pt x="133" y="349"/>
                  </a:lnTo>
                  <a:lnTo>
                    <a:pt x="137" y="348"/>
                  </a:lnTo>
                  <a:lnTo>
                    <a:pt x="141" y="346"/>
                  </a:lnTo>
                  <a:lnTo>
                    <a:pt x="145" y="345"/>
                  </a:lnTo>
                  <a:lnTo>
                    <a:pt x="149" y="344"/>
                  </a:lnTo>
                  <a:lnTo>
                    <a:pt x="153" y="342"/>
                  </a:lnTo>
                  <a:lnTo>
                    <a:pt x="157" y="341"/>
                  </a:lnTo>
                  <a:lnTo>
                    <a:pt x="160" y="340"/>
                  </a:lnTo>
                  <a:lnTo>
                    <a:pt x="164" y="338"/>
                  </a:lnTo>
                  <a:lnTo>
                    <a:pt x="168" y="337"/>
                  </a:lnTo>
                  <a:lnTo>
                    <a:pt x="172" y="336"/>
                  </a:lnTo>
                  <a:lnTo>
                    <a:pt x="176" y="334"/>
                  </a:lnTo>
                  <a:lnTo>
                    <a:pt x="180" y="333"/>
                  </a:lnTo>
                  <a:lnTo>
                    <a:pt x="184" y="332"/>
                  </a:lnTo>
                  <a:lnTo>
                    <a:pt x="188" y="330"/>
                  </a:lnTo>
                  <a:lnTo>
                    <a:pt x="192" y="329"/>
                  </a:lnTo>
                  <a:lnTo>
                    <a:pt x="196" y="328"/>
                  </a:lnTo>
                  <a:lnTo>
                    <a:pt x="200" y="326"/>
                  </a:lnTo>
                  <a:lnTo>
                    <a:pt x="203" y="325"/>
                  </a:lnTo>
                  <a:lnTo>
                    <a:pt x="207" y="324"/>
                  </a:lnTo>
                  <a:lnTo>
                    <a:pt x="211" y="322"/>
                  </a:lnTo>
                  <a:lnTo>
                    <a:pt x="215" y="321"/>
                  </a:lnTo>
                  <a:lnTo>
                    <a:pt x="219" y="320"/>
                  </a:lnTo>
                  <a:lnTo>
                    <a:pt x="223" y="318"/>
                  </a:lnTo>
                  <a:lnTo>
                    <a:pt x="227" y="317"/>
                  </a:lnTo>
                  <a:lnTo>
                    <a:pt x="231" y="316"/>
                  </a:lnTo>
                  <a:lnTo>
                    <a:pt x="235" y="315"/>
                  </a:lnTo>
                  <a:lnTo>
                    <a:pt x="239" y="313"/>
                  </a:lnTo>
                  <a:lnTo>
                    <a:pt x="243" y="312"/>
                  </a:lnTo>
                  <a:lnTo>
                    <a:pt x="246" y="311"/>
                  </a:lnTo>
                  <a:lnTo>
                    <a:pt x="250" y="309"/>
                  </a:lnTo>
                  <a:lnTo>
                    <a:pt x="254" y="308"/>
                  </a:lnTo>
                  <a:lnTo>
                    <a:pt x="258" y="307"/>
                  </a:lnTo>
                  <a:lnTo>
                    <a:pt x="262" y="305"/>
                  </a:lnTo>
                  <a:lnTo>
                    <a:pt x="266" y="304"/>
                  </a:lnTo>
                  <a:lnTo>
                    <a:pt x="270" y="303"/>
                  </a:lnTo>
                  <a:lnTo>
                    <a:pt x="274" y="301"/>
                  </a:lnTo>
                  <a:lnTo>
                    <a:pt x="278" y="300"/>
                  </a:lnTo>
                  <a:lnTo>
                    <a:pt x="282" y="299"/>
                  </a:lnTo>
                  <a:lnTo>
                    <a:pt x="286" y="297"/>
                  </a:lnTo>
                  <a:lnTo>
                    <a:pt x="289" y="296"/>
                  </a:lnTo>
                  <a:lnTo>
                    <a:pt x="293" y="295"/>
                  </a:lnTo>
                  <a:lnTo>
                    <a:pt x="297" y="294"/>
                  </a:lnTo>
                  <a:lnTo>
                    <a:pt x="301" y="292"/>
                  </a:lnTo>
                  <a:lnTo>
                    <a:pt x="305" y="291"/>
                  </a:lnTo>
                  <a:lnTo>
                    <a:pt x="309" y="290"/>
                  </a:lnTo>
                  <a:lnTo>
                    <a:pt x="313" y="288"/>
                  </a:lnTo>
                  <a:lnTo>
                    <a:pt x="317" y="287"/>
                  </a:lnTo>
                  <a:lnTo>
                    <a:pt x="321" y="286"/>
                  </a:lnTo>
                  <a:lnTo>
                    <a:pt x="325" y="284"/>
                  </a:lnTo>
                  <a:lnTo>
                    <a:pt x="329" y="283"/>
                  </a:lnTo>
                  <a:lnTo>
                    <a:pt x="332" y="282"/>
                  </a:lnTo>
                  <a:lnTo>
                    <a:pt x="336" y="280"/>
                  </a:lnTo>
                  <a:lnTo>
                    <a:pt x="340" y="279"/>
                  </a:lnTo>
                  <a:lnTo>
                    <a:pt x="344" y="278"/>
                  </a:lnTo>
                  <a:lnTo>
                    <a:pt x="348" y="276"/>
                  </a:lnTo>
                  <a:lnTo>
                    <a:pt x="352" y="275"/>
                  </a:lnTo>
                  <a:lnTo>
                    <a:pt x="356" y="274"/>
                  </a:lnTo>
                  <a:lnTo>
                    <a:pt x="360" y="272"/>
                  </a:lnTo>
                  <a:lnTo>
                    <a:pt x="364" y="271"/>
                  </a:lnTo>
                  <a:lnTo>
                    <a:pt x="368" y="270"/>
                  </a:lnTo>
                  <a:lnTo>
                    <a:pt x="372" y="268"/>
                  </a:lnTo>
                  <a:lnTo>
                    <a:pt x="375" y="267"/>
                  </a:lnTo>
                  <a:lnTo>
                    <a:pt x="379" y="266"/>
                  </a:lnTo>
                  <a:lnTo>
                    <a:pt x="383" y="265"/>
                  </a:lnTo>
                  <a:lnTo>
                    <a:pt x="387" y="263"/>
                  </a:lnTo>
                  <a:lnTo>
                    <a:pt x="391" y="262"/>
                  </a:lnTo>
                  <a:lnTo>
                    <a:pt x="395" y="261"/>
                  </a:lnTo>
                  <a:lnTo>
                    <a:pt x="399" y="259"/>
                  </a:lnTo>
                  <a:lnTo>
                    <a:pt x="403" y="258"/>
                  </a:lnTo>
                  <a:lnTo>
                    <a:pt x="407" y="257"/>
                  </a:lnTo>
                  <a:lnTo>
                    <a:pt x="411" y="255"/>
                  </a:lnTo>
                  <a:lnTo>
                    <a:pt x="415" y="254"/>
                  </a:lnTo>
                  <a:lnTo>
                    <a:pt x="419" y="253"/>
                  </a:lnTo>
                  <a:lnTo>
                    <a:pt x="422" y="251"/>
                  </a:lnTo>
                  <a:lnTo>
                    <a:pt x="426" y="250"/>
                  </a:lnTo>
                  <a:lnTo>
                    <a:pt x="430" y="249"/>
                  </a:lnTo>
                  <a:lnTo>
                    <a:pt x="434" y="247"/>
                  </a:lnTo>
                  <a:lnTo>
                    <a:pt x="438" y="246"/>
                  </a:lnTo>
                  <a:lnTo>
                    <a:pt x="442" y="245"/>
                  </a:lnTo>
                  <a:lnTo>
                    <a:pt x="446" y="243"/>
                  </a:lnTo>
                  <a:lnTo>
                    <a:pt x="450" y="242"/>
                  </a:lnTo>
                  <a:lnTo>
                    <a:pt x="454" y="241"/>
                  </a:lnTo>
                  <a:lnTo>
                    <a:pt x="458" y="239"/>
                  </a:lnTo>
                  <a:lnTo>
                    <a:pt x="462" y="238"/>
                  </a:lnTo>
                  <a:lnTo>
                    <a:pt x="465" y="237"/>
                  </a:lnTo>
                  <a:lnTo>
                    <a:pt x="469" y="236"/>
                  </a:lnTo>
                  <a:lnTo>
                    <a:pt x="473" y="234"/>
                  </a:lnTo>
                  <a:lnTo>
                    <a:pt x="477" y="233"/>
                  </a:lnTo>
                  <a:lnTo>
                    <a:pt x="481" y="232"/>
                  </a:lnTo>
                  <a:lnTo>
                    <a:pt x="485" y="230"/>
                  </a:lnTo>
                  <a:lnTo>
                    <a:pt x="489" y="229"/>
                  </a:lnTo>
                  <a:lnTo>
                    <a:pt x="493" y="228"/>
                  </a:lnTo>
                  <a:lnTo>
                    <a:pt x="497" y="226"/>
                  </a:lnTo>
                  <a:lnTo>
                    <a:pt x="501" y="225"/>
                  </a:lnTo>
                  <a:lnTo>
                    <a:pt x="505" y="224"/>
                  </a:lnTo>
                  <a:lnTo>
                    <a:pt x="508" y="222"/>
                  </a:lnTo>
                  <a:lnTo>
                    <a:pt x="512" y="221"/>
                  </a:lnTo>
                  <a:lnTo>
                    <a:pt x="516" y="220"/>
                  </a:lnTo>
                  <a:lnTo>
                    <a:pt x="520" y="218"/>
                  </a:lnTo>
                  <a:lnTo>
                    <a:pt x="524" y="217"/>
                  </a:lnTo>
                  <a:lnTo>
                    <a:pt x="528" y="216"/>
                  </a:lnTo>
                  <a:lnTo>
                    <a:pt x="532" y="214"/>
                  </a:lnTo>
                  <a:lnTo>
                    <a:pt x="536" y="213"/>
                  </a:lnTo>
                  <a:lnTo>
                    <a:pt x="540" y="212"/>
                  </a:lnTo>
                  <a:lnTo>
                    <a:pt x="544" y="211"/>
                  </a:lnTo>
                  <a:lnTo>
                    <a:pt x="548" y="209"/>
                  </a:lnTo>
                  <a:lnTo>
                    <a:pt x="551" y="208"/>
                  </a:lnTo>
                  <a:lnTo>
                    <a:pt x="555" y="207"/>
                  </a:lnTo>
                  <a:lnTo>
                    <a:pt x="559" y="205"/>
                  </a:lnTo>
                  <a:lnTo>
                    <a:pt x="563" y="204"/>
                  </a:lnTo>
                  <a:lnTo>
                    <a:pt x="567" y="203"/>
                  </a:lnTo>
                  <a:lnTo>
                    <a:pt x="571" y="201"/>
                  </a:lnTo>
                  <a:lnTo>
                    <a:pt x="575" y="200"/>
                  </a:lnTo>
                  <a:lnTo>
                    <a:pt x="579" y="199"/>
                  </a:lnTo>
                  <a:lnTo>
                    <a:pt x="583" y="197"/>
                  </a:lnTo>
                  <a:lnTo>
                    <a:pt x="587" y="196"/>
                  </a:lnTo>
                  <a:lnTo>
                    <a:pt x="591" y="195"/>
                  </a:lnTo>
                  <a:lnTo>
                    <a:pt x="594" y="193"/>
                  </a:lnTo>
                  <a:lnTo>
                    <a:pt x="598" y="192"/>
                  </a:lnTo>
                  <a:lnTo>
                    <a:pt x="602" y="191"/>
                  </a:lnTo>
                  <a:lnTo>
                    <a:pt x="606" y="189"/>
                  </a:lnTo>
                  <a:lnTo>
                    <a:pt x="610" y="188"/>
                  </a:lnTo>
                  <a:lnTo>
                    <a:pt x="614" y="187"/>
                  </a:lnTo>
                  <a:lnTo>
                    <a:pt x="618" y="185"/>
                  </a:lnTo>
                  <a:lnTo>
                    <a:pt x="622" y="184"/>
                  </a:lnTo>
                  <a:lnTo>
                    <a:pt x="626" y="183"/>
                  </a:lnTo>
                  <a:lnTo>
                    <a:pt x="630" y="181"/>
                  </a:lnTo>
                  <a:lnTo>
                    <a:pt x="634" y="180"/>
                  </a:lnTo>
                  <a:lnTo>
                    <a:pt x="637" y="179"/>
                  </a:lnTo>
                  <a:lnTo>
                    <a:pt x="641" y="178"/>
                  </a:lnTo>
                  <a:lnTo>
                    <a:pt x="645" y="176"/>
                  </a:lnTo>
                  <a:lnTo>
                    <a:pt x="649" y="175"/>
                  </a:lnTo>
                  <a:lnTo>
                    <a:pt x="653" y="174"/>
                  </a:lnTo>
                  <a:lnTo>
                    <a:pt x="657" y="172"/>
                  </a:lnTo>
                  <a:lnTo>
                    <a:pt x="661" y="171"/>
                  </a:lnTo>
                  <a:lnTo>
                    <a:pt x="665" y="170"/>
                  </a:lnTo>
                  <a:lnTo>
                    <a:pt x="669" y="168"/>
                  </a:lnTo>
                  <a:lnTo>
                    <a:pt x="673" y="167"/>
                  </a:lnTo>
                  <a:lnTo>
                    <a:pt x="677" y="166"/>
                  </a:lnTo>
                  <a:lnTo>
                    <a:pt x="681" y="164"/>
                  </a:lnTo>
                  <a:lnTo>
                    <a:pt x="684" y="163"/>
                  </a:lnTo>
                  <a:lnTo>
                    <a:pt x="688" y="162"/>
                  </a:lnTo>
                  <a:lnTo>
                    <a:pt x="692" y="160"/>
                  </a:lnTo>
                  <a:lnTo>
                    <a:pt x="696" y="159"/>
                  </a:lnTo>
                  <a:lnTo>
                    <a:pt x="700" y="158"/>
                  </a:lnTo>
                  <a:lnTo>
                    <a:pt x="704" y="157"/>
                  </a:lnTo>
                  <a:lnTo>
                    <a:pt x="708" y="155"/>
                  </a:lnTo>
                  <a:lnTo>
                    <a:pt x="712" y="154"/>
                  </a:lnTo>
                  <a:lnTo>
                    <a:pt x="716" y="153"/>
                  </a:lnTo>
                  <a:lnTo>
                    <a:pt x="720" y="151"/>
                  </a:lnTo>
                  <a:lnTo>
                    <a:pt x="723" y="150"/>
                  </a:lnTo>
                  <a:lnTo>
                    <a:pt x="727" y="149"/>
                  </a:lnTo>
                  <a:lnTo>
                    <a:pt x="731" y="147"/>
                  </a:lnTo>
                  <a:lnTo>
                    <a:pt x="735" y="146"/>
                  </a:lnTo>
                  <a:lnTo>
                    <a:pt x="739" y="145"/>
                  </a:lnTo>
                  <a:lnTo>
                    <a:pt x="743" y="143"/>
                  </a:lnTo>
                  <a:lnTo>
                    <a:pt x="747" y="142"/>
                  </a:lnTo>
                  <a:lnTo>
                    <a:pt x="751" y="141"/>
                  </a:lnTo>
                  <a:lnTo>
                    <a:pt x="755" y="139"/>
                  </a:lnTo>
                  <a:lnTo>
                    <a:pt x="759" y="138"/>
                  </a:lnTo>
                  <a:lnTo>
                    <a:pt x="763" y="137"/>
                  </a:lnTo>
                  <a:lnTo>
                    <a:pt x="767" y="135"/>
                  </a:lnTo>
                  <a:lnTo>
                    <a:pt x="770" y="134"/>
                  </a:lnTo>
                  <a:lnTo>
                    <a:pt x="774" y="133"/>
                  </a:lnTo>
                  <a:lnTo>
                    <a:pt x="778" y="131"/>
                  </a:lnTo>
                  <a:lnTo>
                    <a:pt x="782" y="130"/>
                  </a:lnTo>
                  <a:lnTo>
                    <a:pt x="786" y="129"/>
                  </a:lnTo>
                  <a:lnTo>
                    <a:pt x="790" y="128"/>
                  </a:lnTo>
                  <a:lnTo>
                    <a:pt x="794" y="126"/>
                  </a:lnTo>
                  <a:lnTo>
                    <a:pt x="798" y="125"/>
                  </a:lnTo>
                  <a:lnTo>
                    <a:pt x="802" y="124"/>
                  </a:lnTo>
                  <a:lnTo>
                    <a:pt x="806" y="122"/>
                  </a:lnTo>
                  <a:lnTo>
                    <a:pt x="810" y="121"/>
                  </a:lnTo>
                  <a:lnTo>
                    <a:pt x="813" y="120"/>
                  </a:lnTo>
                  <a:lnTo>
                    <a:pt x="817" y="118"/>
                  </a:lnTo>
                  <a:lnTo>
                    <a:pt x="821" y="117"/>
                  </a:lnTo>
                  <a:lnTo>
                    <a:pt x="825" y="116"/>
                  </a:lnTo>
                  <a:lnTo>
                    <a:pt x="829" y="114"/>
                  </a:lnTo>
                  <a:lnTo>
                    <a:pt x="833" y="113"/>
                  </a:lnTo>
                  <a:lnTo>
                    <a:pt x="837" y="112"/>
                  </a:lnTo>
                  <a:lnTo>
                    <a:pt x="841" y="110"/>
                  </a:lnTo>
                  <a:lnTo>
                    <a:pt x="845" y="109"/>
                  </a:lnTo>
                  <a:lnTo>
                    <a:pt x="849" y="108"/>
                  </a:lnTo>
                  <a:lnTo>
                    <a:pt x="853" y="106"/>
                  </a:lnTo>
                  <a:lnTo>
                    <a:pt x="856" y="105"/>
                  </a:lnTo>
                  <a:lnTo>
                    <a:pt x="860" y="104"/>
                  </a:lnTo>
                  <a:lnTo>
                    <a:pt x="864" y="102"/>
                  </a:lnTo>
                  <a:lnTo>
                    <a:pt x="868" y="101"/>
                  </a:lnTo>
                  <a:lnTo>
                    <a:pt x="872" y="100"/>
                  </a:lnTo>
                  <a:lnTo>
                    <a:pt x="876" y="99"/>
                  </a:lnTo>
                  <a:lnTo>
                    <a:pt x="880" y="97"/>
                  </a:lnTo>
                  <a:lnTo>
                    <a:pt x="884" y="96"/>
                  </a:lnTo>
                  <a:lnTo>
                    <a:pt x="888" y="95"/>
                  </a:lnTo>
                  <a:lnTo>
                    <a:pt x="892" y="93"/>
                  </a:lnTo>
                  <a:lnTo>
                    <a:pt x="896" y="92"/>
                  </a:lnTo>
                  <a:lnTo>
                    <a:pt x="899" y="91"/>
                  </a:lnTo>
                  <a:lnTo>
                    <a:pt x="903" y="89"/>
                  </a:lnTo>
                  <a:lnTo>
                    <a:pt x="907" y="88"/>
                  </a:lnTo>
                  <a:lnTo>
                    <a:pt x="911" y="87"/>
                  </a:lnTo>
                  <a:lnTo>
                    <a:pt x="915" y="85"/>
                  </a:lnTo>
                  <a:lnTo>
                    <a:pt x="919" y="84"/>
                  </a:lnTo>
                  <a:lnTo>
                    <a:pt x="923" y="83"/>
                  </a:lnTo>
                  <a:lnTo>
                    <a:pt x="927" y="81"/>
                  </a:lnTo>
                  <a:lnTo>
                    <a:pt x="931" y="80"/>
                  </a:lnTo>
                  <a:lnTo>
                    <a:pt x="935" y="79"/>
                  </a:lnTo>
                  <a:lnTo>
                    <a:pt x="939" y="77"/>
                  </a:lnTo>
                  <a:lnTo>
                    <a:pt x="942" y="76"/>
                  </a:lnTo>
                  <a:lnTo>
                    <a:pt x="946" y="75"/>
                  </a:lnTo>
                  <a:lnTo>
                    <a:pt x="950" y="74"/>
                  </a:lnTo>
                  <a:lnTo>
                    <a:pt x="954" y="72"/>
                  </a:lnTo>
                  <a:lnTo>
                    <a:pt x="958" y="71"/>
                  </a:lnTo>
                  <a:lnTo>
                    <a:pt x="962" y="70"/>
                  </a:lnTo>
                  <a:lnTo>
                    <a:pt x="966" y="68"/>
                  </a:lnTo>
                  <a:lnTo>
                    <a:pt x="970" y="67"/>
                  </a:lnTo>
                  <a:lnTo>
                    <a:pt x="974" y="66"/>
                  </a:lnTo>
                  <a:lnTo>
                    <a:pt x="978" y="64"/>
                  </a:lnTo>
                  <a:lnTo>
                    <a:pt x="982" y="63"/>
                  </a:lnTo>
                  <a:lnTo>
                    <a:pt x="985" y="62"/>
                  </a:lnTo>
                  <a:lnTo>
                    <a:pt x="989" y="60"/>
                  </a:lnTo>
                  <a:lnTo>
                    <a:pt x="993" y="59"/>
                  </a:lnTo>
                  <a:lnTo>
                    <a:pt x="997" y="58"/>
                  </a:lnTo>
                  <a:lnTo>
                    <a:pt x="1001" y="56"/>
                  </a:lnTo>
                  <a:lnTo>
                    <a:pt x="1005" y="55"/>
                  </a:lnTo>
                  <a:lnTo>
                    <a:pt x="1009" y="54"/>
                  </a:lnTo>
                  <a:lnTo>
                    <a:pt x="1013" y="52"/>
                  </a:lnTo>
                  <a:lnTo>
                    <a:pt x="1017" y="51"/>
                  </a:lnTo>
                  <a:lnTo>
                    <a:pt x="1021" y="50"/>
                  </a:lnTo>
                  <a:lnTo>
                    <a:pt x="1025" y="48"/>
                  </a:lnTo>
                  <a:lnTo>
                    <a:pt x="1028" y="47"/>
                  </a:lnTo>
                  <a:lnTo>
                    <a:pt x="1032" y="46"/>
                  </a:lnTo>
                  <a:lnTo>
                    <a:pt x="1036" y="45"/>
                  </a:lnTo>
                  <a:lnTo>
                    <a:pt x="1040" y="43"/>
                  </a:lnTo>
                  <a:lnTo>
                    <a:pt x="1044" y="42"/>
                  </a:lnTo>
                  <a:lnTo>
                    <a:pt x="1048" y="41"/>
                  </a:lnTo>
                  <a:lnTo>
                    <a:pt x="1052" y="39"/>
                  </a:lnTo>
                  <a:lnTo>
                    <a:pt x="1056" y="38"/>
                  </a:lnTo>
                  <a:lnTo>
                    <a:pt x="1060" y="37"/>
                  </a:lnTo>
                  <a:lnTo>
                    <a:pt x="1064" y="35"/>
                  </a:lnTo>
                  <a:lnTo>
                    <a:pt x="1068" y="34"/>
                  </a:lnTo>
                  <a:lnTo>
                    <a:pt x="1072" y="33"/>
                  </a:lnTo>
                  <a:lnTo>
                    <a:pt x="1075" y="31"/>
                  </a:lnTo>
                  <a:lnTo>
                    <a:pt x="1079" y="30"/>
                  </a:lnTo>
                  <a:lnTo>
                    <a:pt x="1083" y="29"/>
                  </a:lnTo>
                  <a:lnTo>
                    <a:pt x="1087" y="27"/>
                  </a:lnTo>
                  <a:lnTo>
                    <a:pt x="1091" y="26"/>
                  </a:lnTo>
                  <a:lnTo>
                    <a:pt x="1095" y="25"/>
                  </a:lnTo>
                  <a:lnTo>
                    <a:pt x="1099" y="23"/>
                  </a:lnTo>
                  <a:lnTo>
                    <a:pt x="1103" y="22"/>
                  </a:lnTo>
                  <a:lnTo>
                    <a:pt x="1107" y="21"/>
                  </a:lnTo>
                  <a:lnTo>
                    <a:pt x="1111" y="19"/>
                  </a:lnTo>
                  <a:lnTo>
                    <a:pt x="1114" y="18"/>
                  </a:lnTo>
                  <a:lnTo>
                    <a:pt x="1118" y="17"/>
                  </a:lnTo>
                  <a:lnTo>
                    <a:pt x="1122" y="16"/>
                  </a:lnTo>
                  <a:lnTo>
                    <a:pt x="1126" y="14"/>
                  </a:lnTo>
                  <a:lnTo>
                    <a:pt x="1130" y="13"/>
                  </a:lnTo>
                  <a:lnTo>
                    <a:pt x="1134" y="12"/>
                  </a:lnTo>
                  <a:lnTo>
                    <a:pt x="1138" y="10"/>
                  </a:lnTo>
                  <a:lnTo>
                    <a:pt x="1142" y="9"/>
                  </a:lnTo>
                  <a:lnTo>
                    <a:pt x="1146" y="8"/>
                  </a:lnTo>
                  <a:lnTo>
                    <a:pt x="1150" y="6"/>
                  </a:lnTo>
                  <a:lnTo>
                    <a:pt x="1154" y="5"/>
                  </a:lnTo>
                  <a:lnTo>
                    <a:pt x="1158" y="4"/>
                  </a:lnTo>
                  <a:lnTo>
                    <a:pt x="1161" y="2"/>
                  </a:lnTo>
                  <a:lnTo>
                    <a:pt x="1165" y="1"/>
                  </a:lnTo>
                  <a:lnTo>
                    <a:pt x="1169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40"/>
            <p:cNvSpPr>
              <a:spLocks/>
            </p:cNvSpPr>
            <p:nvPr/>
          </p:nvSpPr>
          <p:spPr bwMode="auto">
            <a:xfrm>
              <a:off x="967" y="1626"/>
              <a:ext cx="4081" cy="1470"/>
            </a:xfrm>
            <a:custGeom>
              <a:avLst/>
              <a:gdLst>
                <a:gd name="T0" fmla="*/ 16 w 1169"/>
                <a:gd name="T1" fmla="*/ 415 h 421"/>
                <a:gd name="T2" fmla="*/ 35 w 1169"/>
                <a:gd name="T3" fmla="*/ 408 h 421"/>
                <a:gd name="T4" fmla="*/ 55 w 1169"/>
                <a:gd name="T5" fmla="*/ 401 h 421"/>
                <a:gd name="T6" fmla="*/ 74 w 1169"/>
                <a:gd name="T7" fmla="*/ 394 h 421"/>
                <a:gd name="T8" fmla="*/ 94 w 1169"/>
                <a:gd name="T9" fmla="*/ 387 h 421"/>
                <a:gd name="T10" fmla="*/ 114 w 1169"/>
                <a:gd name="T11" fmla="*/ 380 h 421"/>
                <a:gd name="T12" fmla="*/ 133 w 1169"/>
                <a:gd name="T13" fmla="*/ 373 h 421"/>
                <a:gd name="T14" fmla="*/ 153 w 1169"/>
                <a:gd name="T15" fmla="*/ 366 h 421"/>
                <a:gd name="T16" fmla="*/ 172 w 1169"/>
                <a:gd name="T17" fmla="*/ 359 h 421"/>
                <a:gd name="T18" fmla="*/ 192 w 1169"/>
                <a:gd name="T19" fmla="*/ 352 h 421"/>
                <a:gd name="T20" fmla="*/ 211 w 1169"/>
                <a:gd name="T21" fmla="*/ 345 h 421"/>
                <a:gd name="T22" fmla="*/ 231 w 1169"/>
                <a:gd name="T23" fmla="*/ 338 h 421"/>
                <a:gd name="T24" fmla="*/ 250 w 1169"/>
                <a:gd name="T25" fmla="*/ 331 h 421"/>
                <a:gd name="T26" fmla="*/ 270 w 1169"/>
                <a:gd name="T27" fmla="*/ 324 h 421"/>
                <a:gd name="T28" fmla="*/ 289 w 1169"/>
                <a:gd name="T29" fmla="*/ 317 h 421"/>
                <a:gd name="T30" fmla="*/ 309 w 1169"/>
                <a:gd name="T31" fmla="*/ 310 h 421"/>
                <a:gd name="T32" fmla="*/ 329 w 1169"/>
                <a:gd name="T33" fmla="*/ 303 h 421"/>
                <a:gd name="T34" fmla="*/ 348 w 1169"/>
                <a:gd name="T35" fmla="*/ 296 h 421"/>
                <a:gd name="T36" fmla="*/ 368 w 1169"/>
                <a:gd name="T37" fmla="*/ 289 h 421"/>
                <a:gd name="T38" fmla="*/ 387 w 1169"/>
                <a:gd name="T39" fmla="*/ 282 h 421"/>
                <a:gd name="T40" fmla="*/ 407 w 1169"/>
                <a:gd name="T41" fmla="*/ 274 h 421"/>
                <a:gd name="T42" fmla="*/ 426 w 1169"/>
                <a:gd name="T43" fmla="*/ 267 h 421"/>
                <a:gd name="T44" fmla="*/ 446 w 1169"/>
                <a:gd name="T45" fmla="*/ 260 h 421"/>
                <a:gd name="T46" fmla="*/ 465 w 1169"/>
                <a:gd name="T47" fmla="*/ 253 h 421"/>
                <a:gd name="T48" fmla="*/ 485 w 1169"/>
                <a:gd name="T49" fmla="*/ 246 h 421"/>
                <a:gd name="T50" fmla="*/ 505 w 1169"/>
                <a:gd name="T51" fmla="*/ 239 h 421"/>
                <a:gd name="T52" fmla="*/ 524 w 1169"/>
                <a:gd name="T53" fmla="*/ 232 h 421"/>
                <a:gd name="T54" fmla="*/ 544 w 1169"/>
                <a:gd name="T55" fmla="*/ 225 h 421"/>
                <a:gd name="T56" fmla="*/ 563 w 1169"/>
                <a:gd name="T57" fmla="*/ 218 h 421"/>
                <a:gd name="T58" fmla="*/ 583 w 1169"/>
                <a:gd name="T59" fmla="*/ 211 h 421"/>
                <a:gd name="T60" fmla="*/ 602 w 1169"/>
                <a:gd name="T61" fmla="*/ 204 h 421"/>
                <a:gd name="T62" fmla="*/ 622 w 1169"/>
                <a:gd name="T63" fmla="*/ 197 h 421"/>
                <a:gd name="T64" fmla="*/ 641 w 1169"/>
                <a:gd name="T65" fmla="*/ 190 h 421"/>
                <a:gd name="T66" fmla="*/ 661 w 1169"/>
                <a:gd name="T67" fmla="*/ 183 h 421"/>
                <a:gd name="T68" fmla="*/ 681 w 1169"/>
                <a:gd name="T69" fmla="*/ 176 h 421"/>
                <a:gd name="T70" fmla="*/ 700 w 1169"/>
                <a:gd name="T71" fmla="*/ 169 h 421"/>
                <a:gd name="T72" fmla="*/ 720 w 1169"/>
                <a:gd name="T73" fmla="*/ 162 h 421"/>
                <a:gd name="T74" fmla="*/ 739 w 1169"/>
                <a:gd name="T75" fmla="*/ 155 h 421"/>
                <a:gd name="T76" fmla="*/ 759 w 1169"/>
                <a:gd name="T77" fmla="*/ 148 h 421"/>
                <a:gd name="T78" fmla="*/ 778 w 1169"/>
                <a:gd name="T79" fmla="*/ 141 h 421"/>
                <a:gd name="T80" fmla="*/ 798 w 1169"/>
                <a:gd name="T81" fmla="*/ 134 h 421"/>
                <a:gd name="T82" fmla="*/ 817 w 1169"/>
                <a:gd name="T83" fmla="*/ 127 h 421"/>
                <a:gd name="T84" fmla="*/ 837 w 1169"/>
                <a:gd name="T85" fmla="*/ 120 h 421"/>
                <a:gd name="T86" fmla="*/ 856 w 1169"/>
                <a:gd name="T87" fmla="*/ 113 h 421"/>
                <a:gd name="T88" fmla="*/ 876 w 1169"/>
                <a:gd name="T89" fmla="*/ 106 h 421"/>
                <a:gd name="T90" fmla="*/ 896 w 1169"/>
                <a:gd name="T91" fmla="*/ 99 h 421"/>
                <a:gd name="T92" fmla="*/ 915 w 1169"/>
                <a:gd name="T93" fmla="*/ 92 h 421"/>
                <a:gd name="T94" fmla="*/ 935 w 1169"/>
                <a:gd name="T95" fmla="*/ 85 h 421"/>
                <a:gd name="T96" fmla="*/ 954 w 1169"/>
                <a:gd name="T97" fmla="*/ 78 h 421"/>
                <a:gd name="T98" fmla="*/ 974 w 1169"/>
                <a:gd name="T99" fmla="*/ 71 h 421"/>
                <a:gd name="T100" fmla="*/ 993 w 1169"/>
                <a:gd name="T101" fmla="*/ 63 h 421"/>
                <a:gd name="T102" fmla="*/ 1013 w 1169"/>
                <a:gd name="T103" fmla="*/ 56 h 421"/>
                <a:gd name="T104" fmla="*/ 1032 w 1169"/>
                <a:gd name="T105" fmla="*/ 49 h 421"/>
                <a:gd name="T106" fmla="*/ 1052 w 1169"/>
                <a:gd name="T107" fmla="*/ 42 h 421"/>
                <a:gd name="T108" fmla="*/ 1072 w 1169"/>
                <a:gd name="T109" fmla="*/ 35 h 421"/>
                <a:gd name="T110" fmla="*/ 1091 w 1169"/>
                <a:gd name="T111" fmla="*/ 28 h 421"/>
                <a:gd name="T112" fmla="*/ 1111 w 1169"/>
                <a:gd name="T113" fmla="*/ 21 h 421"/>
                <a:gd name="T114" fmla="*/ 1130 w 1169"/>
                <a:gd name="T115" fmla="*/ 14 h 421"/>
                <a:gd name="T116" fmla="*/ 1150 w 1169"/>
                <a:gd name="T117" fmla="*/ 7 h 421"/>
                <a:gd name="T118" fmla="*/ 1169 w 1169"/>
                <a:gd name="T11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421">
                  <a:moveTo>
                    <a:pt x="0" y="421"/>
                  </a:moveTo>
                  <a:lnTo>
                    <a:pt x="4" y="419"/>
                  </a:lnTo>
                  <a:lnTo>
                    <a:pt x="8" y="418"/>
                  </a:lnTo>
                  <a:lnTo>
                    <a:pt x="12" y="417"/>
                  </a:lnTo>
                  <a:lnTo>
                    <a:pt x="16" y="415"/>
                  </a:lnTo>
                  <a:lnTo>
                    <a:pt x="20" y="414"/>
                  </a:lnTo>
                  <a:lnTo>
                    <a:pt x="24" y="412"/>
                  </a:lnTo>
                  <a:lnTo>
                    <a:pt x="27" y="411"/>
                  </a:lnTo>
                  <a:lnTo>
                    <a:pt x="31" y="410"/>
                  </a:lnTo>
                  <a:lnTo>
                    <a:pt x="35" y="408"/>
                  </a:lnTo>
                  <a:lnTo>
                    <a:pt x="39" y="407"/>
                  </a:lnTo>
                  <a:lnTo>
                    <a:pt x="43" y="405"/>
                  </a:lnTo>
                  <a:lnTo>
                    <a:pt x="47" y="404"/>
                  </a:lnTo>
                  <a:lnTo>
                    <a:pt x="51" y="402"/>
                  </a:lnTo>
                  <a:lnTo>
                    <a:pt x="55" y="401"/>
                  </a:lnTo>
                  <a:lnTo>
                    <a:pt x="59" y="400"/>
                  </a:lnTo>
                  <a:lnTo>
                    <a:pt x="63" y="398"/>
                  </a:lnTo>
                  <a:lnTo>
                    <a:pt x="67" y="397"/>
                  </a:lnTo>
                  <a:lnTo>
                    <a:pt x="71" y="395"/>
                  </a:lnTo>
                  <a:lnTo>
                    <a:pt x="74" y="394"/>
                  </a:lnTo>
                  <a:lnTo>
                    <a:pt x="78" y="393"/>
                  </a:lnTo>
                  <a:lnTo>
                    <a:pt x="82" y="391"/>
                  </a:lnTo>
                  <a:lnTo>
                    <a:pt x="86" y="390"/>
                  </a:lnTo>
                  <a:lnTo>
                    <a:pt x="90" y="388"/>
                  </a:lnTo>
                  <a:lnTo>
                    <a:pt x="94" y="387"/>
                  </a:lnTo>
                  <a:lnTo>
                    <a:pt x="98" y="386"/>
                  </a:lnTo>
                  <a:lnTo>
                    <a:pt x="102" y="384"/>
                  </a:lnTo>
                  <a:lnTo>
                    <a:pt x="106" y="383"/>
                  </a:lnTo>
                  <a:lnTo>
                    <a:pt x="110" y="381"/>
                  </a:lnTo>
                  <a:lnTo>
                    <a:pt x="114" y="380"/>
                  </a:lnTo>
                  <a:lnTo>
                    <a:pt x="117" y="379"/>
                  </a:lnTo>
                  <a:lnTo>
                    <a:pt x="121" y="377"/>
                  </a:lnTo>
                  <a:lnTo>
                    <a:pt x="125" y="376"/>
                  </a:lnTo>
                  <a:lnTo>
                    <a:pt x="129" y="374"/>
                  </a:lnTo>
                  <a:lnTo>
                    <a:pt x="133" y="373"/>
                  </a:lnTo>
                  <a:lnTo>
                    <a:pt x="137" y="372"/>
                  </a:lnTo>
                  <a:lnTo>
                    <a:pt x="141" y="370"/>
                  </a:lnTo>
                  <a:lnTo>
                    <a:pt x="145" y="369"/>
                  </a:lnTo>
                  <a:lnTo>
                    <a:pt x="149" y="367"/>
                  </a:lnTo>
                  <a:lnTo>
                    <a:pt x="153" y="366"/>
                  </a:lnTo>
                  <a:lnTo>
                    <a:pt x="157" y="364"/>
                  </a:lnTo>
                  <a:lnTo>
                    <a:pt x="160" y="363"/>
                  </a:lnTo>
                  <a:lnTo>
                    <a:pt x="164" y="362"/>
                  </a:lnTo>
                  <a:lnTo>
                    <a:pt x="168" y="360"/>
                  </a:lnTo>
                  <a:lnTo>
                    <a:pt x="172" y="359"/>
                  </a:lnTo>
                  <a:lnTo>
                    <a:pt x="176" y="357"/>
                  </a:lnTo>
                  <a:lnTo>
                    <a:pt x="180" y="356"/>
                  </a:lnTo>
                  <a:lnTo>
                    <a:pt x="184" y="355"/>
                  </a:lnTo>
                  <a:lnTo>
                    <a:pt x="188" y="353"/>
                  </a:lnTo>
                  <a:lnTo>
                    <a:pt x="192" y="352"/>
                  </a:lnTo>
                  <a:lnTo>
                    <a:pt x="196" y="350"/>
                  </a:lnTo>
                  <a:lnTo>
                    <a:pt x="200" y="349"/>
                  </a:lnTo>
                  <a:lnTo>
                    <a:pt x="203" y="348"/>
                  </a:lnTo>
                  <a:lnTo>
                    <a:pt x="207" y="346"/>
                  </a:lnTo>
                  <a:lnTo>
                    <a:pt x="211" y="345"/>
                  </a:lnTo>
                  <a:lnTo>
                    <a:pt x="215" y="343"/>
                  </a:lnTo>
                  <a:lnTo>
                    <a:pt x="219" y="342"/>
                  </a:lnTo>
                  <a:lnTo>
                    <a:pt x="223" y="341"/>
                  </a:lnTo>
                  <a:lnTo>
                    <a:pt x="227" y="339"/>
                  </a:lnTo>
                  <a:lnTo>
                    <a:pt x="231" y="338"/>
                  </a:lnTo>
                  <a:lnTo>
                    <a:pt x="235" y="336"/>
                  </a:lnTo>
                  <a:lnTo>
                    <a:pt x="239" y="335"/>
                  </a:lnTo>
                  <a:lnTo>
                    <a:pt x="243" y="334"/>
                  </a:lnTo>
                  <a:lnTo>
                    <a:pt x="246" y="332"/>
                  </a:lnTo>
                  <a:lnTo>
                    <a:pt x="250" y="331"/>
                  </a:lnTo>
                  <a:lnTo>
                    <a:pt x="254" y="329"/>
                  </a:lnTo>
                  <a:lnTo>
                    <a:pt x="258" y="328"/>
                  </a:lnTo>
                  <a:lnTo>
                    <a:pt x="262" y="327"/>
                  </a:lnTo>
                  <a:lnTo>
                    <a:pt x="266" y="325"/>
                  </a:lnTo>
                  <a:lnTo>
                    <a:pt x="270" y="324"/>
                  </a:lnTo>
                  <a:lnTo>
                    <a:pt x="274" y="322"/>
                  </a:lnTo>
                  <a:lnTo>
                    <a:pt x="278" y="321"/>
                  </a:lnTo>
                  <a:lnTo>
                    <a:pt x="282" y="320"/>
                  </a:lnTo>
                  <a:lnTo>
                    <a:pt x="286" y="318"/>
                  </a:lnTo>
                  <a:lnTo>
                    <a:pt x="289" y="317"/>
                  </a:lnTo>
                  <a:lnTo>
                    <a:pt x="293" y="315"/>
                  </a:lnTo>
                  <a:lnTo>
                    <a:pt x="297" y="314"/>
                  </a:lnTo>
                  <a:lnTo>
                    <a:pt x="301" y="312"/>
                  </a:lnTo>
                  <a:lnTo>
                    <a:pt x="305" y="311"/>
                  </a:lnTo>
                  <a:lnTo>
                    <a:pt x="309" y="310"/>
                  </a:lnTo>
                  <a:lnTo>
                    <a:pt x="313" y="308"/>
                  </a:lnTo>
                  <a:lnTo>
                    <a:pt x="317" y="307"/>
                  </a:lnTo>
                  <a:lnTo>
                    <a:pt x="321" y="305"/>
                  </a:lnTo>
                  <a:lnTo>
                    <a:pt x="325" y="304"/>
                  </a:lnTo>
                  <a:lnTo>
                    <a:pt x="329" y="303"/>
                  </a:lnTo>
                  <a:lnTo>
                    <a:pt x="332" y="301"/>
                  </a:lnTo>
                  <a:lnTo>
                    <a:pt x="336" y="300"/>
                  </a:lnTo>
                  <a:lnTo>
                    <a:pt x="340" y="298"/>
                  </a:lnTo>
                  <a:lnTo>
                    <a:pt x="344" y="297"/>
                  </a:lnTo>
                  <a:lnTo>
                    <a:pt x="348" y="296"/>
                  </a:lnTo>
                  <a:lnTo>
                    <a:pt x="352" y="294"/>
                  </a:lnTo>
                  <a:lnTo>
                    <a:pt x="356" y="293"/>
                  </a:lnTo>
                  <a:lnTo>
                    <a:pt x="360" y="291"/>
                  </a:lnTo>
                  <a:lnTo>
                    <a:pt x="364" y="290"/>
                  </a:lnTo>
                  <a:lnTo>
                    <a:pt x="368" y="289"/>
                  </a:lnTo>
                  <a:lnTo>
                    <a:pt x="372" y="287"/>
                  </a:lnTo>
                  <a:lnTo>
                    <a:pt x="375" y="286"/>
                  </a:lnTo>
                  <a:lnTo>
                    <a:pt x="379" y="284"/>
                  </a:lnTo>
                  <a:lnTo>
                    <a:pt x="383" y="283"/>
                  </a:lnTo>
                  <a:lnTo>
                    <a:pt x="387" y="282"/>
                  </a:lnTo>
                  <a:lnTo>
                    <a:pt x="391" y="280"/>
                  </a:lnTo>
                  <a:lnTo>
                    <a:pt x="395" y="279"/>
                  </a:lnTo>
                  <a:lnTo>
                    <a:pt x="399" y="277"/>
                  </a:lnTo>
                  <a:lnTo>
                    <a:pt x="403" y="276"/>
                  </a:lnTo>
                  <a:lnTo>
                    <a:pt x="407" y="274"/>
                  </a:lnTo>
                  <a:lnTo>
                    <a:pt x="411" y="273"/>
                  </a:lnTo>
                  <a:lnTo>
                    <a:pt x="415" y="272"/>
                  </a:lnTo>
                  <a:lnTo>
                    <a:pt x="419" y="270"/>
                  </a:lnTo>
                  <a:lnTo>
                    <a:pt x="422" y="269"/>
                  </a:lnTo>
                  <a:lnTo>
                    <a:pt x="426" y="267"/>
                  </a:lnTo>
                  <a:lnTo>
                    <a:pt x="430" y="266"/>
                  </a:lnTo>
                  <a:lnTo>
                    <a:pt x="434" y="265"/>
                  </a:lnTo>
                  <a:lnTo>
                    <a:pt x="438" y="263"/>
                  </a:lnTo>
                  <a:lnTo>
                    <a:pt x="442" y="262"/>
                  </a:lnTo>
                  <a:lnTo>
                    <a:pt x="446" y="260"/>
                  </a:lnTo>
                  <a:lnTo>
                    <a:pt x="450" y="259"/>
                  </a:lnTo>
                  <a:lnTo>
                    <a:pt x="454" y="258"/>
                  </a:lnTo>
                  <a:lnTo>
                    <a:pt x="458" y="256"/>
                  </a:lnTo>
                  <a:lnTo>
                    <a:pt x="462" y="255"/>
                  </a:lnTo>
                  <a:lnTo>
                    <a:pt x="465" y="253"/>
                  </a:lnTo>
                  <a:lnTo>
                    <a:pt x="469" y="252"/>
                  </a:lnTo>
                  <a:lnTo>
                    <a:pt x="473" y="251"/>
                  </a:lnTo>
                  <a:lnTo>
                    <a:pt x="477" y="249"/>
                  </a:lnTo>
                  <a:lnTo>
                    <a:pt x="481" y="248"/>
                  </a:lnTo>
                  <a:lnTo>
                    <a:pt x="485" y="246"/>
                  </a:lnTo>
                  <a:lnTo>
                    <a:pt x="489" y="245"/>
                  </a:lnTo>
                  <a:lnTo>
                    <a:pt x="493" y="244"/>
                  </a:lnTo>
                  <a:lnTo>
                    <a:pt x="497" y="242"/>
                  </a:lnTo>
                  <a:lnTo>
                    <a:pt x="501" y="241"/>
                  </a:lnTo>
                  <a:lnTo>
                    <a:pt x="505" y="239"/>
                  </a:lnTo>
                  <a:lnTo>
                    <a:pt x="508" y="238"/>
                  </a:lnTo>
                  <a:lnTo>
                    <a:pt x="512" y="237"/>
                  </a:lnTo>
                  <a:lnTo>
                    <a:pt x="516" y="235"/>
                  </a:lnTo>
                  <a:lnTo>
                    <a:pt x="520" y="234"/>
                  </a:lnTo>
                  <a:lnTo>
                    <a:pt x="524" y="232"/>
                  </a:lnTo>
                  <a:lnTo>
                    <a:pt x="528" y="231"/>
                  </a:lnTo>
                  <a:lnTo>
                    <a:pt x="532" y="229"/>
                  </a:lnTo>
                  <a:lnTo>
                    <a:pt x="536" y="228"/>
                  </a:lnTo>
                  <a:lnTo>
                    <a:pt x="540" y="227"/>
                  </a:lnTo>
                  <a:lnTo>
                    <a:pt x="544" y="225"/>
                  </a:lnTo>
                  <a:lnTo>
                    <a:pt x="548" y="224"/>
                  </a:lnTo>
                  <a:lnTo>
                    <a:pt x="551" y="222"/>
                  </a:lnTo>
                  <a:lnTo>
                    <a:pt x="555" y="221"/>
                  </a:lnTo>
                  <a:lnTo>
                    <a:pt x="559" y="220"/>
                  </a:lnTo>
                  <a:lnTo>
                    <a:pt x="563" y="218"/>
                  </a:lnTo>
                  <a:lnTo>
                    <a:pt x="567" y="217"/>
                  </a:lnTo>
                  <a:lnTo>
                    <a:pt x="571" y="215"/>
                  </a:lnTo>
                  <a:lnTo>
                    <a:pt x="575" y="214"/>
                  </a:lnTo>
                  <a:lnTo>
                    <a:pt x="579" y="213"/>
                  </a:lnTo>
                  <a:lnTo>
                    <a:pt x="583" y="211"/>
                  </a:lnTo>
                  <a:lnTo>
                    <a:pt x="587" y="210"/>
                  </a:lnTo>
                  <a:lnTo>
                    <a:pt x="591" y="208"/>
                  </a:lnTo>
                  <a:lnTo>
                    <a:pt x="594" y="207"/>
                  </a:lnTo>
                  <a:lnTo>
                    <a:pt x="598" y="206"/>
                  </a:lnTo>
                  <a:lnTo>
                    <a:pt x="602" y="204"/>
                  </a:lnTo>
                  <a:lnTo>
                    <a:pt x="606" y="203"/>
                  </a:lnTo>
                  <a:lnTo>
                    <a:pt x="610" y="201"/>
                  </a:lnTo>
                  <a:lnTo>
                    <a:pt x="614" y="200"/>
                  </a:lnTo>
                  <a:lnTo>
                    <a:pt x="618" y="199"/>
                  </a:lnTo>
                  <a:lnTo>
                    <a:pt x="622" y="197"/>
                  </a:lnTo>
                  <a:lnTo>
                    <a:pt x="626" y="196"/>
                  </a:lnTo>
                  <a:lnTo>
                    <a:pt x="630" y="194"/>
                  </a:lnTo>
                  <a:lnTo>
                    <a:pt x="634" y="193"/>
                  </a:lnTo>
                  <a:lnTo>
                    <a:pt x="637" y="191"/>
                  </a:lnTo>
                  <a:lnTo>
                    <a:pt x="641" y="190"/>
                  </a:lnTo>
                  <a:lnTo>
                    <a:pt x="645" y="189"/>
                  </a:lnTo>
                  <a:lnTo>
                    <a:pt x="649" y="187"/>
                  </a:lnTo>
                  <a:lnTo>
                    <a:pt x="653" y="186"/>
                  </a:lnTo>
                  <a:lnTo>
                    <a:pt x="657" y="184"/>
                  </a:lnTo>
                  <a:lnTo>
                    <a:pt x="661" y="183"/>
                  </a:lnTo>
                  <a:lnTo>
                    <a:pt x="665" y="182"/>
                  </a:lnTo>
                  <a:lnTo>
                    <a:pt x="669" y="180"/>
                  </a:lnTo>
                  <a:lnTo>
                    <a:pt x="673" y="179"/>
                  </a:lnTo>
                  <a:lnTo>
                    <a:pt x="677" y="177"/>
                  </a:lnTo>
                  <a:lnTo>
                    <a:pt x="681" y="176"/>
                  </a:lnTo>
                  <a:lnTo>
                    <a:pt x="684" y="175"/>
                  </a:lnTo>
                  <a:lnTo>
                    <a:pt x="688" y="173"/>
                  </a:lnTo>
                  <a:lnTo>
                    <a:pt x="692" y="172"/>
                  </a:lnTo>
                  <a:lnTo>
                    <a:pt x="696" y="170"/>
                  </a:lnTo>
                  <a:lnTo>
                    <a:pt x="700" y="169"/>
                  </a:lnTo>
                  <a:lnTo>
                    <a:pt x="704" y="168"/>
                  </a:lnTo>
                  <a:lnTo>
                    <a:pt x="708" y="166"/>
                  </a:lnTo>
                  <a:lnTo>
                    <a:pt x="712" y="165"/>
                  </a:lnTo>
                  <a:lnTo>
                    <a:pt x="716" y="163"/>
                  </a:lnTo>
                  <a:lnTo>
                    <a:pt x="720" y="162"/>
                  </a:lnTo>
                  <a:lnTo>
                    <a:pt x="723" y="161"/>
                  </a:lnTo>
                  <a:lnTo>
                    <a:pt x="727" y="159"/>
                  </a:lnTo>
                  <a:lnTo>
                    <a:pt x="731" y="158"/>
                  </a:lnTo>
                  <a:lnTo>
                    <a:pt x="735" y="156"/>
                  </a:lnTo>
                  <a:lnTo>
                    <a:pt x="739" y="155"/>
                  </a:lnTo>
                  <a:lnTo>
                    <a:pt x="743" y="153"/>
                  </a:lnTo>
                  <a:lnTo>
                    <a:pt x="747" y="152"/>
                  </a:lnTo>
                  <a:lnTo>
                    <a:pt x="751" y="151"/>
                  </a:lnTo>
                  <a:lnTo>
                    <a:pt x="755" y="149"/>
                  </a:lnTo>
                  <a:lnTo>
                    <a:pt x="759" y="148"/>
                  </a:lnTo>
                  <a:lnTo>
                    <a:pt x="763" y="146"/>
                  </a:lnTo>
                  <a:lnTo>
                    <a:pt x="767" y="145"/>
                  </a:lnTo>
                  <a:lnTo>
                    <a:pt x="770" y="144"/>
                  </a:lnTo>
                  <a:lnTo>
                    <a:pt x="774" y="142"/>
                  </a:lnTo>
                  <a:lnTo>
                    <a:pt x="778" y="141"/>
                  </a:lnTo>
                  <a:lnTo>
                    <a:pt x="782" y="139"/>
                  </a:lnTo>
                  <a:lnTo>
                    <a:pt x="786" y="138"/>
                  </a:lnTo>
                  <a:lnTo>
                    <a:pt x="790" y="137"/>
                  </a:lnTo>
                  <a:lnTo>
                    <a:pt x="794" y="135"/>
                  </a:lnTo>
                  <a:lnTo>
                    <a:pt x="798" y="134"/>
                  </a:lnTo>
                  <a:lnTo>
                    <a:pt x="802" y="132"/>
                  </a:lnTo>
                  <a:lnTo>
                    <a:pt x="806" y="131"/>
                  </a:lnTo>
                  <a:lnTo>
                    <a:pt x="810" y="130"/>
                  </a:lnTo>
                  <a:lnTo>
                    <a:pt x="813" y="128"/>
                  </a:lnTo>
                  <a:lnTo>
                    <a:pt x="817" y="127"/>
                  </a:lnTo>
                  <a:lnTo>
                    <a:pt x="821" y="125"/>
                  </a:lnTo>
                  <a:lnTo>
                    <a:pt x="825" y="124"/>
                  </a:lnTo>
                  <a:lnTo>
                    <a:pt x="829" y="123"/>
                  </a:lnTo>
                  <a:lnTo>
                    <a:pt x="833" y="121"/>
                  </a:lnTo>
                  <a:lnTo>
                    <a:pt x="837" y="120"/>
                  </a:lnTo>
                  <a:lnTo>
                    <a:pt x="841" y="118"/>
                  </a:lnTo>
                  <a:lnTo>
                    <a:pt x="845" y="117"/>
                  </a:lnTo>
                  <a:lnTo>
                    <a:pt x="849" y="116"/>
                  </a:lnTo>
                  <a:lnTo>
                    <a:pt x="853" y="114"/>
                  </a:lnTo>
                  <a:lnTo>
                    <a:pt x="856" y="113"/>
                  </a:lnTo>
                  <a:lnTo>
                    <a:pt x="860" y="111"/>
                  </a:lnTo>
                  <a:lnTo>
                    <a:pt x="864" y="110"/>
                  </a:lnTo>
                  <a:lnTo>
                    <a:pt x="868" y="109"/>
                  </a:lnTo>
                  <a:lnTo>
                    <a:pt x="872" y="107"/>
                  </a:lnTo>
                  <a:lnTo>
                    <a:pt x="876" y="106"/>
                  </a:lnTo>
                  <a:lnTo>
                    <a:pt x="880" y="104"/>
                  </a:lnTo>
                  <a:lnTo>
                    <a:pt x="884" y="103"/>
                  </a:lnTo>
                  <a:lnTo>
                    <a:pt x="888" y="101"/>
                  </a:lnTo>
                  <a:lnTo>
                    <a:pt x="892" y="100"/>
                  </a:lnTo>
                  <a:lnTo>
                    <a:pt x="896" y="99"/>
                  </a:lnTo>
                  <a:lnTo>
                    <a:pt x="899" y="97"/>
                  </a:lnTo>
                  <a:lnTo>
                    <a:pt x="903" y="96"/>
                  </a:lnTo>
                  <a:lnTo>
                    <a:pt x="907" y="94"/>
                  </a:lnTo>
                  <a:lnTo>
                    <a:pt x="911" y="93"/>
                  </a:lnTo>
                  <a:lnTo>
                    <a:pt x="915" y="92"/>
                  </a:lnTo>
                  <a:lnTo>
                    <a:pt x="919" y="90"/>
                  </a:lnTo>
                  <a:lnTo>
                    <a:pt x="923" y="89"/>
                  </a:lnTo>
                  <a:lnTo>
                    <a:pt x="927" y="87"/>
                  </a:lnTo>
                  <a:lnTo>
                    <a:pt x="931" y="86"/>
                  </a:lnTo>
                  <a:lnTo>
                    <a:pt x="935" y="85"/>
                  </a:lnTo>
                  <a:lnTo>
                    <a:pt x="939" y="83"/>
                  </a:lnTo>
                  <a:lnTo>
                    <a:pt x="942" y="82"/>
                  </a:lnTo>
                  <a:lnTo>
                    <a:pt x="946" y="80"/>
                  </a:lnTo>
                  <a:lnTo>
                    <a:pt x="950" y="79"/>
                  </a:lnTo>
                  <a:lnTo>
                    <a:pt x="954" y="78"/>
                  </a:lnTo>
                  <a:lnTo>
                    <a:pt x="958" y="76"/>
                  </a:lnTo>
                  <a:lnTo>
                    <a:pt x="962" y="75"/>
                  </a:lnTo>
                  <a:lnTo>
                    <a:pt x="966" y="73"/>
                  </a:lnTo>
                  <a:lnTo>
                    <a:pt x="970" y="72"/>
                  </a:lnTo>
                  <a:lnTo>
                    <a:pt x="974" y="71"/>
                  </a:lnTo>
                  <a:lnTo>
                    <a:pt x="978" y="69"/>
                  </a:lnTo>
                  <a:lnTo>
                    <a:pt x="982" y="68"/>
                  </a:lnTo>
                  <a:lnTo>
                    <a:pt x="985" y="66"/>
                  </a:lnTo>
                  <a:lnTo>
                    <a:pt x="989" y="65"/>
                  </a:lnTo>
                  <a:lnTo>
                    <a:pt x="993" y="63"/>
                  </a:lnTo>
                  <a:lnTo>
                    <a:pt x="997" y="62"/>
                  </a:lnTo>
                  <a:lnTo>
                    <a:pt x="1001" y="61"/>
                  </a:lnTo>
                  <a:lnTo>
                    <a:pt x="1005" y="59"/>
                  </a:lnTo>
                  <a:lnTo>
                    <a:pt x="1009" y="58"/>
                  </a:lnTo>
                  <a:lnTo>
                    <a:pt x="1013" y="56"/>
                  </a:lnTo>
                  <a:lnTo>
                    <a:pt x="1017" y="55"/>
                  </a:lnTo>
                  <a:lnTo>
                    <a:pt x="1021" y="54"/>
                  </a:lnTo>
                  <a:lnTo>
                    <a:pt x="1025" y="52"/>
                  </a:lnTo>
                  <a:lnTo>
                    <a:pt x="1028" y="51"/>
                  </a:lnTo>
                  <a:lnTo>
                    <a:pt x="1032" y="49"/>
                  </a:lnTo>
                  <a:lnTo>
                    <a:pt x="1036" y="48"/>
                  </a:lnTo>
                  <a:lnTo>
                    <a:pt x="1040" y="47"/>
                  </a:lnTo>
                  <a:lnTo>
                    <a:pt x="1044" y="45"/>
                  </a:lnTo>
                  <a:lnTo>
                    <a:pt x="1048" y="44"/>
                  </a:lnTo>
                  <a:lnTo>
                    <a:pt x="1052" y="42"/>
                  </a:lnTo>
                  <a:lnTo>
                    <a:pt x="1056" y="41"/>
                  </a:lnTo>
                  <a:lnTo>
                    <a:pt x="1060" y="40"/>
                  </a:lnTo>
                  <a:lnTo>
                    <a:pt x="1064" y="38"/>
                  </a:lnTo>
                  <a:lnTo>
                    <a:pt x="1068" y="37"/>
                  </a:lnTo>
                  <a:lnTo>
                    <a:pt x="1072" y="35"/>
                  </a:lnTo>
                  <a:lnTo>
                    <a:pt x="1075" y="34"/>
                  </a:lnTo>
                  <a:lnTo>
                    <a:pt x="1079" y="33"/>
                  </a:lnTo>
                  <a:lnTo>
                    <a:pt x="1083" y="31"/>
                  </a:lnTo>
                  <a:lnTo>
                    <a:pt x="1087" y="30"/>
                  </a:lnTo>
                  <a:lnTo>
                    <a:pt x="1091" y="28"/>
                  </a:lnTo>
                  <a:lnTo>
                    <a:pt x="1095" y="27"/>
                  </a:lnTo>
                  <a:lnTo>
                    <a:pt x="1099" y="26"/>
                  </a:lnTo>
                  <a:lnTo>
                    <a:pt x="1103" y="24"/>
                  </a:lnTo>
                  <a:lnTo>
                    <a:pt x="1107" y="23"/>
                  </a:lnTo>
                  <a:lnTo>
                    <a:pt x="1111" y="21"/>
                  </a:lnTo>
                  <a:lnTo>
                    <a:pt x="1114" y="20"/>
                  </a:lnTo>
                  <a:lnTo>
                    <a:pt x="1118" y="19"/>
                  </a:lnTo>
                  <a:lnTo>
                    <a:pt x="1122" y="17"/>
                  </a:lnTo>
                  <a:lnTo>
                    <a:pt x="1126" y="16"/>
                  </a:lnTo>
                  <a:lnTo>
                    <a:pt x="1130" y="14"/>
                  </a:lnTo>
                  <a:lnTo>
                    <a:pt x="1134" y="13"/>
                  </a:lnTo>
                  <a:lnTo>
                    <a:pt x="1138" y="11"/>
                  </a:lnTo>
                  <a:lnTo>
                    <a:pt x="1142" y="10"/>
                  </a:lnTo>
                  <a:lnTo>
                    <a:pt x="1146" y="9"/>
                  </a:lnTo>
                  <a:lnTo>
                    <a:pt x="1150" y="7"/>
                  </a:lnTo>
                  <a:lnTo>
                    <a:pt x="1154" y="6"/>
                  </a:lnTo>
                  <a:lnTo>
                    <a:pt x="1158" y="4"/>
                  </a:lnTo>
                  <a:lnTo>
                    <a:pt x="1161" y="3"/>
                  </a:lnTo>
                  <a:lnTo>
                    <a:pt x="1165" y="2"/>
                  </a:lnTo>
                  <a:lnTo>
                    <a:pt x="1169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4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Line 4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Rectangle 43"/>
            <p:cNvSpPr>
              <a:spLocks noChangeArrowheads="1"/>
            </p:cNvSpPr>
            <p:nvPr/>
          </p:nvSpPr>
          <p:spPr bwMode="auto">
            <a:xfrm rot="16200000">
              <a:off x="294" y="3427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-7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68" name="Line 44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Rectangle 45"/>
            <p:cNvSpPr>
              <a:spLocks noChangeArrowheads="1"/>
            </p:cNvSpPr>
            <p:nvPr/>
          </p:nvSpPr>
          <p:spPr bwMode="auto">
            <a:xfrm rot="16200000">
              <a:off x="294" y="2670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-6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0" name="Line 46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Rectangle 47"/>
            <p:cNvSpPr>
              <a:spLocks noChangeArrowheads="1"/>
            </p:cNvSpPr>
            <p:nvPr/>
          </p:nvSpPr>
          <p:spPr bwMode="auto">
            <a:xfrm rot="16200000">
              <a:off x="294" y="1912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-5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2" name="Line 48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49"/>
            <p:cNvSpPr>
              <a:spLocks noChangeArrowheads="1"/>
            </p:cNvSpPr>
            <p:nvPr/>
          </p:nvSpPr>
          <p:spPr bwMode="auto">
            <a:xfrm rot="16200000">
              <a:off x="294" y="1154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-4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4" name="Line 50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Rectangle 51"/>
            <p:cNvSpPr>
              <a:spLocks noChangeArrowheads="1"/>
            </p:cNvSpPr>
            <p:nvPr/>
          </p:nvSpPr>
          <p:spPr bwMode="auto">
            <a:xfrm rot="16200000">
              <a:off x="294" y="396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-3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376" name="Rectangle 52"/>
            <p:cNvSpPr>
              <a:spLocks noChangeArrowheads="1"/>
            </p:cNvSpPr>
            <p:nvPr/>
          </p:nvSpPr>
          <p:spPr bwMode="auto">
            <a:xfrm rot="16200000">
              <a:off x="-459" y="1889"/>
              <a:ext cx="13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Log Mortality Rate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54"/>
            <p:cNvSpPr>
              <a:spLocks noChangeShapeType="1"/>
            </p:cNvSpPr>
            <p:nvPr/>
          </p:nvSpPr>
          <p:spPr bwMode="auto">
            <a:xfrm>
              <a:off x="96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55"/>
            <p:cNvSpPr>
              <a:spLocks noChangeArrowheads="1"/>
            </p:cNvSpPr>
            <p:nvPr/>
          </p:nvSpPr>
          <p:spPr bwMode="auto">
            <a:xfrm>
              <a:off x="782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40-44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3" name="Line 56"/>
            <p:cNvSpPr>
              <a:spLocks noChangeShapeType="1"/>
            </p:cNvSpPr>
            <p:nvPr/>
          </p:nvSpPr>
          <p:spPr bwMode="auto">
            <a:xfrm>
              <a:off x="178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Rectangle 57"/>
            <p:cNvSpPr>
              <a:spLocks noChangeArrowheads="1"/>
            </p:cNvSpPr>
            <p:nvPr/>
          </p:nvSpPr>
          <p:spPr bwMode="auto">
            <a:xfrm>
              <a:off x="1599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45-49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Rectangle 59"/>
            <p:cNvSpPr>
              <a:spLocks noChangeArrowheads="1"/>
            </p:cNvSpPr>
            <p:nvPr/>
          </p:nvSpPr>
          <p:spPr bwMode="auto">
            <a:xfrm>
              <a:off x="2416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50-54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8" name="Line 60"/>
            <p:cNvSpPr>
              <a:spLocks noChangeShapeType="1"/>
            </p:cNvSpPr>
            <p:nvPr/>
          </p:nvSpPr>
          <p:spPr bwMode="auto">
            <a:xfrm>
              <a:off x="341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Rectangle 61"/>
            <p:cNvSpPr>
              <a:spLocks noChangeArrowheads="1"/>
            </p:cNvSpPr>
            <p:nvPr/>
          </p:nvSpPr>
          <p:spPr bwMode="auto">
            <a:xfrm>
              <a:off x="3233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55-59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40" name="Line 62"/>
            <p:cNvSpPr>
              <a:spLocks noChangeShapeType="1"/>
            </p:cNvSpPr>
            <p:nvPr/>
          </p:nvSpPr>
          <p:spPr bwMode="auto">
            <a:xfrm>
              <a:off x="423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63"/>
            <p:cNvSpPr>
              <a:spLocks noChangeArrowheads="1"/>
            </p:cNvSpPr>
            <p:nvPr/>
          </p:nvSpPr>
          <p:spPr bwMode="auto">
            <a:xfrm>
              <a:off x="4046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60-64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>
              <a:off x="504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65"/>
            <p:cNvSpPr>
              <a:spLocks noChangeArrowheads="1"/>
            </p:cNvSpPr>
            <p:nvPr/>
          </p:nvSpPr>
          <p:spPr bwMode="auto">
            <a:xfrm>
              <a:off x="4863" y="3752"/>
              <a:ext cx="45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65-69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44" name="Rectangle 66"/>
            <p:cNvSpPr>
              <a:spLocks noChangeArrowheads="1"/>
            </p:cNvSpPr>
            <p:nvPr/>
          </p:nvSpPr>
          <p:spPr bwMode="auto">
            <a:xfrm>
              <a:off x="2545" y="3937"/>
              <a:ext cx="119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Age Bin in Years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45" name="Rectangle 67"/>
            <p:cNvSpPr>
              <a:spLocks noChangeArrowheads="1"/>
            </p:cNvSpPr>
            <p:nvPr/>
          </p:nvSpPr>
          <p:spPr bwMode="auto">
            <a:xfrm>
              <a:off x="4737" y="2736"/>
              <a:ext cx="747" cy="7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68"/>
            <p:cNvSpPr>
              <a:spLocks noChangeArrowheads="1"/>
            </p:cNvSpPr>
            <p:nvPr/>
          </p:nvSpPr>
          <p:spPr bwMode="auto">
            <a:xfrm>
              <a:off x="4748" y="279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69"/>
            <p:cNvSpPr>
              <a:spLocks noChangeArrowheads="1"/>
            </p:cNvSpPr>
            <p:nvPr/>
          </p:nvSpPr>
          <p:spPr bwMode="auto">
            <a:xfrm>
              <a:off x="4748" y="2995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70"/>
            <p:cNvSpPr>
              <a:spLocks noChangeArrowheads="1"/>
            </p:cNvSpPr>
            <p:nvPr/>
          </p:nvSpPr>
          <p:spPr bwMode="auto">
            <a:xfrm>
              <a:off x="4748" y="3197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4748" y="3400"/>
              <a:ext cx="62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72"/>
            <p:cNvSpPr>
              <a:spLocks noChangeArrowheads="1"/>
            </p:cNvSpPr>
            <p:nvPr/>
          </p:nvSpPr>
          <p:spPr bwMode="auto">
            <a:xfrm>
              <a:off x="4898" y="2747"/>
              <a:ext cx="4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Black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1" name="Rectangle 73"/>
            <p:cNvSpPr>
              <a:spLocks noChangeArrowheads="1"/>
            </p:cNvSpPr>
            <p:nvPr/>
          </p:nvSpPr>
          <p:spPr bwMode="auto">
            <a:xfrm>
              <a:off x="4898" y="2949"/>
              <a:ext cx="4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White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2" name="Rectangle 74"/>
            <p:cNvSpPr>
              <a:spLocks noChangeArrowheads="1"/>
            </p:cNvSpPr>
            <p:nvPr/>
          </p:nvSpPr>
          <p:spPr bwMode="auto">
            <a:xfrm>
              <a:off x="4898" y="3155"/>
              <a:ext cx="65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Hispanic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" name="Rectangle 75"/>
            <p:cNvSpPr>
              <a:spLocks noChangeArrowheads="1"/>
            </p:cNvSpPr>
            <p:nvPr/>
          </p:nvSpPr>
          <p:spPr bwMode="auto">
            <a:xfrm>
              <a:off x="4898" y="3358"/>
              <a:ext cx="44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mtClean="0">
                  <a:solidFill>
                    <a:srgbClr val="000000"/>
                  </a:solidFill>
                </a:rPr>
                <a:t>Asian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" name="Rectangle 76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Mortality Rates vs. Age by Race and Ethnicity in NLMS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Men, 1973-2011</a:t>
            </a:r>
          </a:p>
        </p:txBody>
      </p:sp>
    </p:spTree>
    <p:extLst>
      <p:ext uri="{BB962C8B-B14F-4D97-AF65-F5344CB8AC3E}">
        <p14:creationId xmlns:p14="http://schemas.microsoft.com/office/powerpoint/2010/main" val="3769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2362200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Construct race-adjusted measures of life expectancy in four steps: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Estimate differences in mortality by race controlling for income using data from National Longitudinal Mortality Study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Estimate racial demographics in each income group and area using Census data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Recover mortality rates by race in each income group and area from aggregate rates in tax data and race differences from NLMS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Calculate life expectancy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that would prevail if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racial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demographics were the same as the national demographics at age 40 (for men, 12% black, 12% Hispanic, 4% Asian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Race and Ethnicity Adjustment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045532"/>
            <a:ext cx="5791200" cy="131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“What would life expectancy be if each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income group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area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had the same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black, Hispanic and Asian shares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as the U.S. population as a whole at age 40?” </a:t>
            </a:r>
          </a:p>
          <a:p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1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2: National Statistics on Income and Life Expectancy</a:t>
            </a:r>
            <a:endParaRPr lang="en-US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707188"/>
            <a:chOff x="0" y="65"/>
            <a:chExt cx="5760" cy="422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70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19" y="286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68" y="27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17" y="26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866" y="26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15" y="26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963" y="26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012" y="261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061" y="25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110" y="25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159" y="25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208" y="25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257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306" y="251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354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403" y="24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452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501" y="24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Oval 31"/>
            <p:cNvSpPr>
              <a:spLocks noChangeArrowheads="1"/>
            </p:cNvSpPr>
            <p:nvPr/>
          </p:nvSpPr>
          <p:spPr bwMode="auto">
            <a:xfrm>
              <a:off x="1550" y="23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Oval 32"/>
            <p:cNvSpPr>
              <a:spLocks noChangeArrowheads="1"/>
            </p:cNvSpPr>
            <p:nvPr/>
          </p:nvSpPr>
          <p:spPr bwMode="auto">
            <a:xfrm>
              <a:off x="1599" y="23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Oval 33"/>
            <p:cNvSpPr>
              <a:spLocks noChangeArrowheads="1"/>
            </p:cNvSpPr>
            <p:nvPr/>
          </p:nvSpPr>
          <p:spPr bwMode="auto">
            <a:xfrm>
              <a:off x="1648" y="234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Oval 34"/>
            <p:cNvSpPr>
              <a:spLocks noChangeArrowheads="1"/>
            </p:cNvSpPr>
            <p:nvPr/>
          </p:nvSpPr>
          <p:spPr bwMode="auto">
            <a:xfrm>
              <a:off x="1697" y="231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Oval 35"/>
            <p:cNvSpPr>
              <a:spLocks noChangeArrowheads="1"/>
            </p:cNvSpPr>
            <p:nvPr/>
          </p:nvSpPr>
          <p:spPr bwMode="auto">
            <a:xfrm>
              <a:off x="1745" y="23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Oval 36"/>
            <p:cNvSpPr>
              <a:spLocks noChangeArrowheads="1"/>
            </p:cNvSpPr>
            <p:nvPr/>
          </p:nvSpPr>
          <p:spPr bwMode="auto">
            <a:xfrm>
              <a:off x="1794" y="22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Oval 37"/>
            <p:cNvSpPr>
              <a:spLocks noChangeArrowheads="1"/>
            </p:cNvSpPr>
            <p:nvPr/>
          </p:nvSpPr>
          <p:spPr bwMode="auto">
            <a:xfrm>
              <a:off x="1843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Oval 38"/>
            <p:cNvSpPr>
              <a:spLocks noChangeArrowheads="1"/>
            </p:cNvSpPr>
            <p:nvPr/>
          </p:nvSpPr>
          <p:spPr bwMode="auto">
            <a:xfrm>
              <a:off x="1892" y="22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Oval 39"/>
            <p:cNvSpPr>
              <a:spLocks noChangeArrowheads="1"/>
            </p:cNvSpPr>
            <p:nvPr/>
          </p:nvSpPr>
          <p:spPr bwMode="auto">
            <a:xfrm>
              <a:off x="1941" y="22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Oval 40"/>
            <p:cNvSpPr>
              <a:spLocks noChangeArrowheads="1"/>
            </p:cNvSpPr>
            <p:nvPr/>
          </p:nvSpPr>
          <p:spPr bwMode="auto">
            <a:xfrm>
              <a:off x="1990" y="21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Oval 41"/>
            <p:cNvSpPr>
              <a:spLocks noChangeArrowheads="1"/>
            </p:cNvSpPr>
            <p:nvPr/>
          </p:nvSpPr>
          <p:spPr bwMode="auto">
            <a:xfrm>
              <a:off x="2039" y="21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Oval 42"/>
            <p:cNvSpPr>
              <a:spLocks noChangeArrowheads="1"/>
            </p:cNvSpPr>
            <p:nvPr/>
          </p:nvSpPr>
          <p:spPr bwMode="auto">
            <a:xfrm>
              <a:off x="2088" y="216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Oval 43"/>
            <p:cNvSpPr>
              <a:spLocks noChangeArrowheads="1"/>
            </p:cNvSpPr>
            <p:nvPr/>
          </p:nvSpPr>
          <p:spPr bwMode="auto">
            <a:xfrm>
              <a:off x="2140" y="21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Oval 44"/>
            <p:cNvSpPr>
              <a:spLocks noChangeArrowheads="1"/>
            </p:cNvSpPr>
            <p:nvPr/>
          </p:nvSpPr>
          <p:spPr bwMode="auto">
            <a:xfrm>
              <a:off x="2189" y="21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Oval 45"/>
            <p:cNvSpPr>
              <a:spLocks noChangeArrowheads="1"/>
            </p:cNvSpPr>
            <p:nvPr/>
          </p:nvSpPr>
          <p:spPr bwMode="auto">
            <a:xfrm>
              <a:off x="2238" y="20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Oval 46"/>
            <p:cNvSpPr>
              <a:spLocks noChangeArrowheads="1"/>
            </p:cNvSpPr>
            <p:nvPr/>
          </p:nvSpPr>
          <p:spPr bwMode="auto">
            <a:xfrm>
              <a:off x="2287" y="206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Oval 47"/>
            <p:cNvSpPr>
              <a:spLocks noChangeArrowheads="1"/>
            </p:cNvSpPr>
            <p:nvPr/>
          </p:nvSpPr>
          <p:spPr bwMode="auto">
            <a:xfrm>
              <a:off x="2335" y="20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Oval 48"/>
            <p:cNvSpPr>
              <a:spLocks noChangeArrowheads="1"/>
            </p:cNvSpPr>
            <p:nvPr/>
          </p:nvSpPr>
          <p:spPr bwMode="auto">
            <a:xfrm>
              <a:off x="2384" y="20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49"/>
            <p:cNvSpPr>
              <a:spLocks noChangeArrowheads="1"/>
            </p:cNvSpPr>
            <p:nvPr/>
          </p:nvSpPr>
          <p:spPr bwMode="auto">
            <a:xfrm>
              <a:off x="2433" y="19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50"/>
            <p:cNvSpPr>
              <a:spLocks noChangeArrowheads="1"/>
            </p:cNvSpPr>
            <p:nvPr/>
          </p:nvSpPr>
          <p:spPr bwMode="auto">
            <a:xfrm>
              <a:off x="2482" y="19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51"/>
            <p:cNvSpPr>
              <a:spLocks noChangeArrowheads="1"/>
            </p:cNvSpPr>
            <p:nvPr/>
          </p:nvSpPr>
          <p:spPr bwMode="auto">
            <a:xfrm>
              <a:off x="2531" y="196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52"/>
            <p:cNvSpPr>
              <a:spLocks noChangeArrowheads="1"/>
            </p:cNvSpPr>
            <p:nvPr/>
          </p:nvSpPr>
          <p:spPr bwMode="auto">
            <a:xfrm>
              <a:off x="2580" y="19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53"/>
            <p:cNvSpPr>
              <a:spLocks noChangeArrowheads="1"/>
            </p:cNvSpPr>
            <p:nvPr/>
          </p:nvSpPr>
          <p:spPr bwMode="auto">
            <a:xfrm>
              <a:off x="2629" y="19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54"/>
            <p:cNvSpPr>
              <a:spLocks noChangeArrowheads="1"/>
            </p:cNvSpPr>
            <p:nvPr/>
          </p:nvSpPr>
          <p:spPr bwMode="auto">
            <a:xfrm>
              <a:off x="2678" y="191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55"/>
            <p:cNvSpPr>
              <a:spLocks noChangeArrowheads="1"/>
            </p:cNvSpPr>
            <p:nvPr/>
          </p:nvSpPr>
          <p:spPr bwMode="auto">
            <a:xfrm>
              <a:off x="2726" y="18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56"/>
            <p:cNvSpPr>
              <a:spLocks noChangeArrowheads="1"/>
            </p:cNvSpPr>
            <p:nvPr/>
          </p:nvSpPr>
          <p:spPr bwMode="auto">
            <a:xfrm>
              <a:off x="2775" y="18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2824" y="18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58"/>
            <p:cNvSpPr>
              <a:spLocks noChangeArrowheads="1"/>
            </p:cNvSpPr>
            <p:nvPr/>
          </p:nvSpPr>
          <p:spPr bwMode="auto">
            <a:xfrm>
              <a:off x="2873" y="18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59"/>
            <p:cNvSpPr>
              <a:spLocks noChangeArrowheads="1"/>
            </p:cNvSpPr>
            <p:nvPr/>
          </p:nvSpPr>
          <p:spPr bwMode="auto">
            <a:xfrm>
              <a:off x="2922" y="18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60"/>
            <p:cNvSpPr>
              <a:spLocks noChangeArrowheads="1"/>
            </p:cNvSpPr>
            <p:nvPr/>
          </p:nvSpPr>
          <p:spPr bwMode="auto">
            <a:xfrm>
              <a:off x="2971" y="18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61"/>
            <p:cNvSpPr>
              <a:spLocks noChangeArrowheads="1"/>
            </p:cNvSpPr>
            <p:nvPr/>
          </p:nvSpPr>
          <p:spPr bwMode="auto">
            <a:xfrm>
              <a:off x="3020" y="18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62"/>
            <p:cNvSpPr>
              <a:spLocks noChangeArrowheads="1"/>
            </p:cNvSpPr>
            <p:nvPr/>
          </p:nvSpPr>
          <p:spPr bwMode="auto">
            <a:xfrm>
              <a:off x="3069" y="177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63"/>
            <p:cNvSpPr>
              <a:spLocks noChangeArrowheads="1"/>
            </p:cNvSpPr>
            <p:nvPr/>
          </p:nvSpPr>
          <p:spPr bwMode="auto">
            <a:xfrm>
              <a:off x="3117" y="17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64"/>
            <p:cNvSpPr>
              <a:spLocks noChangeArrowheads="1"/>
            </p:cNvSpPr>
            <p:nvPr/>
          </p:nvSpPr>
          <p:spPr bwMode="auto">
            <a:xfrm>
              <a:off x="3166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65"/>
            <p:cNvSpPr>
              <a:spLocks noChangeArrowheads="1"/>
            </p:cNvSpPr>
            <p:nvPr/>
          </p:nvSpPr>
          <p:spPr bwMode="auto">
            <a:xfrm>
              <a:off x="3215" y="17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66"/>
            <p:cNvSpPr>
              <a:spLocks noChangeArrowheads="1"/>
            </p:cNvSpPr>
            <p:nvPr/>
          </p:nvSpPr>
          <p:spPr bwMode="auto">
            <a:xfrm>
              <a:off x="3264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67"/>
            <p:cNvSpPr>
              <a:spLocks noChangeArrowheads="1"/>
            </p:cNvSpPr>
            <p:nvPr/>
          </p:nvSpPr>
          <p:spPr bwMode="auto">
            <a:xfrm>
              <a:off x="3313" y="173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68"/>
            <p:cNvSpPr>
              <a:spLocks noChangeArrowheads="1"/>
            </p:cNvSpPr>
            <p:nvPr/>
          </p:nvSpPr>
          <p:spPr bwMode="auto">
            <a:xfrm>
              <a:off x="3362" y="1703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69"/>
            <p:cNvSpPr>
              <a:spLocks noChangeArrowheads="1"/>
            </p:cNvSpPr>
            <p:nvPr/>
          </p:nvSpPr>
          <p:spPr bwMode="auto">
            <a:xfrm>
              <a:off x="3411" y="16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70"/>
            <p:cNvSpPr>
              <a:spLocks noChangeArrowheads="1"/>
            </p:cNvSpPr>
            <p:nvPr/>
          </p:nvSpPr>
          <p:spPr bwMode="auto">
            <a:xfrm>
              <a:off x="3459" y="16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71"/>
            <p:cNvSpPr>
              <a:spLocks noChangeArrowheads="1"/>
            </p:cNvSpPr>
            <p:nvPr/>
          </p:nvSpPr>
          <p:spPr bwMode="auto">
            <a:xfrm>
              <a:off x="3508" y="165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72"/>
            <p:cNvSpPr>
              <a:spLocks noChangeArrowheads="1"/>
            </p:cNvSpPr>
            <p:nvPr/>
          </p:nvSpPr>
          <p:spPr bwMode="auto">
            <a:xfrm>
              <a:off x="3557" y="16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73"/>
            <p:cNvSpPr>
              <a:spLocks noChangeArrowheads="1"/>
            </p:cNvSpPr>
            <p:nvPr/>
          </p:nvSpPr>
          <p:spPr bwMode="auto">
            <a:xfrm>
              <a:off x="3606" y="16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74"/>
            <p:cNvSpPr>
              <a:spLocks noChangeArrowheads="1"/>
            </p:cNvSpPr>
            <p:nvPr/>
          </p:nvSpPr>
          <p:spPr bwMode="auto">
            <a:xfrm>
              <a:off x="3655" y="16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75"/>
            <p:cNvSpPr>
              <a:spLocks noChangeArrowheads="1"/>
            </p:cNvSpPr>
            <p:nvPr/>
          </p:nvSpPr>
          <p:spPr bwMode="auto">
            <a:xfrm>
              <a:off x="3704" y="16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76"/>
            <p:cNvSpPr>
              <a:spLocks noChangeArrowheads="1"/>
            </p:cNvSpPr>
            <p:nvPr/>
          </p:nvSpPr>
          <p:spPr bwMode="auto">
            <a:xfrm>
              <a:off x="3753" y="16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77"/>
            <p:cNvSpPr>
              <a:spLocks noChangeArrowheads="1"/>
            </p:cNvSpPr>
            <p:nvPr/>
          </p:nvSpPr>
          <p:spPr bwMode="auto">
            <a:xfrm>
              <a:off x="3805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78"/>
            <p:cNvSpPr>
              <a:spLocks noChangeArrowheads="1"/>
            </p:cNvSpPr>
            <p:nvPr/>
          </p:nvSpPr>
          <p:spPr bwMode="auto">
            <a:xfrm>
              <a:off x="3854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79"/>
            <p:cNvSpPr>
              <a:spLocks noChangeArrowheads="1"/>
            </p:cNvSpPr>
            <p:nvPr/>
          </p:nvSpPr>
          <p:spPr bwMode="auto">
            <a:xfrm>
              <a:off x="3903" y="15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Oval 80"/>
            <p:cNvSpPr>
              <a:spLocks noChangeArrowheads="1"/>
            </p:cNvSpPr>
            <p:nvPr/>
          </p:nvSpPr>
          <p:spPr bwMode="auto">
            <a:xfrm>
              <a:off x="3952" y="153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Oval 81"/>
            <p:cNvSpPr>
              <a:spLocks noChangeArrowheads="1"/>
            </p:cNvSpPr>
            <p:nvPr/>
          </p:nvSpPr>
          <p:spPr bwMode="auto">
            <a:xfrm>
              <a:off x="4001" y="153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Oval 82"/>
            <p:cNvSpPr>
              <a:spLocks noChangeArrowheads="1"/>
            </p:cNvSpPr>
            <p:nvPr/>
          </p:nvSpPr>
          <p:spPr bwMode="auto">
            <a:xfrm>
              <a:off x="4049" y="152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Oval 83"/>
            <p:cNvSpPr>
              <a:spLocks noChangeArrowheads="1"/>
            </p:cNvSpPr>
            <p:nvPr/>
          </p:nvSpPr>
          <p:spPr bwMode="auto">
            <a:xfrm>
              <a:off x="4098" y="149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Oval 84"/>
            <p:cNvSpPr>
              <a:spLocks noChangeArrowheads="1"/>
            </p:cNvSpPr>
            <p:nvPr/>
          </p:nvSpPr>
          <p:spPr bwMode="auto">
            <a:xfrm>
              <a:off x="4147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Oval 85"/>
            <p:cNvSpPr>
              <a:spLocks noChangeArrowheads="1"/>
            </p:cNvSpPr>
            <p:nvPr/>
          </p:nvSpPr>
          <p:spPr bwMode="auto">
            <a:xfrm>
              <a:off x="4196" y="14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Oval 86"/>
            <p:cNvSpPr>
              <a:spLocks noChangeArrowheads="1"/>
            </p:cNvSpPr>
            <p:nvPr/>
          </p:nvSpPr>
          <p:spPr bwMode="auto">
            <a:xfrm>
              <a:off x="4245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Oval 87"/>
            <p:cNvSpPr>
              <a:spLocks noChangeArrowheads="1"/>
            </p:cNvSpPr>
            <p:nvPr/>
          </p:nvSpPr>
          <p:spPr bwMode="auto">
            <a:xfrm>
              <a:off x="4294" y="14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Oval 88"/>
            <p:cNvSpPr>
              <a:spLocks noChangeArrowheads="1"/>
            </p:cNvSpPr>
            <p:nvPr/>
          </p:nvSpPr>
          <p:spPr bwMode="auto">
            <a:xfrm>
              <a:off x="4343" y="14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Oval 89"/>
            <p:cNvSpPr>
              <a:spLocks noChangeArrowheads="1"/>
            </p:cNvSpPr>
            <p:nvPr/>
          </p:nvSpPr>
          <p:spPr bwMode="auto">
            <a:xfrm>
              <a:off x="4392" y="143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Oval 90"/>
            <p:cNvSpPr>
              <a:spLocks noChangeArrowheads="1"/>
            </p:cNvSpPr>
            <p:nvPr/>
          </p:nvSpPr>
          <p:spPr bwMode="auto">
            <a:xfrm>
              <a:off x="4440" y="14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Oval 91"/>
            <p:cNvSpPr>
              <a:spLocks noChangeArrowheads="1"/>
            </p:cNvSpPr>
            <p:nvPr/>
          </p:nvSpPr>
          <p:spPr bwMode="auto">
            <a:xfrm>
              <a:off x="4489" y="140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Oval 92"/>
            <p:cNvSpPr>
              <a:spLocks noChangeArrowheads="1"/>
            </p:cNvSpPr>
            <p:nvPr/>
          </p:nvSpPr>
          <p:spPr bwMode="auto">
            <a:xfrm>
              <a:off x="4538" y="14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Oval 93"/>
            <p:cNvSpPr>
              <a:spLocks noChangeArrowheads="1"/>
            </p:cNvSpPr>
            <p:nvPr/>
          </p:nvSpPr>
          <p:spPr bwMode="auto">
            <a:xfrm>
              <a:off x="4587" y="13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Oval 94"/>
            <p:cNvSpPr>
              <a:spLocks noChangeArrowheads="1"/>
            </p:cNvSpPr>
            <p:nvPr/>
          </p:nvSpPr>
          <p:spPr bwMode="auto">
            <a:xfrm>
              <a:off x="4636" y="13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Oval 95"/>
            <p:cNvSpPr>
              <a:spLocks noChangeArrowheads="1"/>
            </p:cNvSpPr>
            <p:nvPr/>
          </p:nvSpPr>
          <p:spPr bwMode="auto">
            <a:xfrm>
              <a:off x="4685" y="13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Oval 96"/>
            <p:cNvSpPr>
              <a:spLocks noChangeArrowheads="1"/>
            </p:cNvSpPr>
            <p:nvPr/>
          </p:nvSpPr>
          <p:spPr bwMode="auto">
            <a:xfrm>
              <a:off x="4734" y="133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Oval 97"/>
            <p:cNvSpPr>
              <a:spLocks noChangeArrowheads="1"/>
            </p:cNvSpPr>
            <p:nvPr/>
          </p:nvSpPr>
          <p:spPr bwMode="auto">
            <a:xfrm>
              <a:off x="4783" y="13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Oval 98"/>
            <p:cNvSpPr>
              <a:spLocks noChangeArrowheads="1"/>
            </p:cNvSpPr>
            <p:nvPr/>
          </p:nvSpPr>
          <p:spPr bwMode="auto">
            <a:xfrm>
              <a:off x="4831" y="12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3" name="Oval 99"/>
            <p:cNvSpPr>
              <a:spLocks noChangeArrowheads="1"/>
            </p:cNvSpPr>
            <p:nvPr/>
          </p:nvSpPr>
          <p:spPr bwMode="auto">
            <a:xfrm>
              <a:off x="4880" y="12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" name="Oval 100"/>
            <p:cNvSpPr>
              <a:spLocks noChangeArrowheads="1"/>
            </p:cNvSpPr>
            <p:nvPr/>
          </p:nvSpPr>
          <p:spPr bwMode="auto">
            <a:xfrm>
              <a:off x="4929" y="12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5" name="Oval 101"/>
            <p:cNvSpPr>
              <a:spLocks noChangeArrowheads="1"/>
            </p:cNvSpPr>
            <p:nvPr/>
          </p:nvSpPr>
          <p:spPr bwMode="auto">
            <a:xfrm>
              <a:off x="4978" y="1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" name="Oval 102"/>
            <p:cNvSpPr>
              <a:spLocks noChangeArrowheads="1"/>
            </p:cNvSpPr>
            <p:nvPr/>
          </p:nvSpPr>
          <p:spPr bwMode="auto">
            <a:xfrm>
              <a:off x="5027" y="12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" name="Oval 103"/>
            <p:cNvSpPr>
              <a:spLocks noChangeArrowheads="1"/>
            </p:cNvSpPr>
            <p:nvPr/>
          </p:nvSpPr>
          <p:spPr bwMode="auto">
            <a:xfrm>
              <a:off x="5076" y="11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" name="Oval 104"/>
            <p:cNvSpPr>
              <a:spLocks noChangeArrowheads="1"/>
            </p:cNvSpPr>
            <p:nvPr/>
          </p:nvSpPr>
          <p:spPr bwMode="auto">
            <a:xfrm>
              <a:off x="5125" y="11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9" name="Oval 105"/>
            <p:cNvSpPr>
              <a:spLocks noChangeArrowheads="1"/>
            </p:cNvSpPr>
            <p:nvPr/>
          </p:nvSpPr>
          <p:spPr bwMode="auto">
            <a:xfrm>
              <a:off x="5174" y="113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Oval 106"/>
            <p:cNvSpPr>
              <a:spLocks noChangeArrowheads="1"/>
            </p:cNvSpPr>
            <p:nvPr/>
          </p:nvSpPr>
          <p:spPr bwMode="auto">
            <a:xfrm>
              <a:off x="5222" y="109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" name="Oval 107"/>
            <p:cNvSpPr>
              <a:spLocks noChangeArrowheads="1"/>
            </p:cNvSpPr>
            <p:nvPr/>
          </p:nvSpPr>
          <p:spPr bwMode="auto">
            <a:xfrm>
              <a:off x="5271" y="11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" name="Oval 108"/>
            <p:cNvSpPr>
              <a:spLocks noChangeArrowheads="1"/>
            </p:cNvSpPr>
            <p:nvPr/>
          </p:nvSpPr>
          <p:spPr bwMode="auto">
            <a:xfrm>
              <a:off x="5320" y="107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Oval 109"/>
            <p:cNvSpPr>
              <a:spLocks noChangeArrowheads="1"/>
            </p:cNvSpPr>
            <p:nvPr/>
          </p:nvSpPr>
          <p:spPr bwMode="auto">
            <a:xfrm>
              <a:off x="5369" y="10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Oval 110"/>
            <p:cNvSpPr>
              <a:spLocks noChangeArrowheads="1"/>
            </p:cNvSpPr>
            <p:nvPr/>
          </p:nvSpPr>
          <p:spPr bwMode="auto">
            <a:xfrm>
              <a:off x="5421" y="1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5" name="Oval 111"/>
            <p:cNvSpPr>
              <a:spLocks noChangeArrowheads="1"/>
            </p:cNvSpPr>
            <p:nvPr/>
          </p:nvSpPr>
          <p:spPr bwMode="auto">
            <a:xfrm>
              <a:off x="5470" y="9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Oval 112"/>
            <p:cNvSpPr>
              <a:spLocks noChangeArrowheads="1"/>
            </p:cNvSpPr>
            <p:nvPr/>
          </p:nvSpPr>
          <p:spPr bwMode="auto">
            <a:xfrm>
              <a:off x="5519" y="9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7" name="Line 11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Line 11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9" name="Rectangle 115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0" name="Line 116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" name="Rectangle 117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2" name="Line 118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" name="Rectangle 119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2" name="Line 120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3" name="Rectangle 121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4" name="Line 12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" name="Rectangle 123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6" name="Rectangle 124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7" name="Line 12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8" name="Line 12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" name="Rectangle 127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0" name="Line 128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1" name="Rectangle 129"/>
            <p:cNvSpPr>
              <a:spLocks noChangeArrowheads="1"/>
            </p:cNvSpPr>
            <p:nvPr/>
          </p:nvSpPr>
          <p:spPr bwMode="auto">
            <a:xfrm>
              <a:off x="1479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$25k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92" name="Line 130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Rectangle 131"/>
            <p:cNvSpPr>
              <a:spLocks noChangeArrowheads="1"/>
            </p:cNvSpPr>
            <p:nvPr/>
          </p:nvSpPr>
          <p:spPr bwMode="auto">
            <a:xfrm>
              <a:off x="2473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$47k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94" name="Line 132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Rectangle 133"/>
            <p:cNvSpPr>
              <a:spLocks noChangeArrowheads="1"/>
            </p:cNvSpPr>
            <p:nvPr/>
          </p:nvSpPr>
          <p:spPr bwMode="auto">
            <a:xfrm>
              <a:off x="3451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$74k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96" name="Line 134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Rectangle 135"/>
            <p:cNvSpPr>
              <a:spLocks noChangeArrowheads="1"/>
            </p:cNvSpPr>
            <p:nvPr/>
          </p:nvSpPr>
          <p:spPr bwMode="auto">
            <a:xfrm>
              <a:off x="4390" y="3752"/>
              <a:ext cx="3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$115k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98" name="Line 13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Rectangle 137"/>
            <p:cNvSpPr>
              <a:spLocks noChangeArrowheads="1"/>
            </p:cNvSpPr>
            <p:nvPr/>
          </p:nvSpPr>
          <p:spPr bwMode="auto">
            <a:xfrm>
              <a:off x="5350" y="3752"/>
              <a:ext cx="3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$2.0M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00" name="Rectangle 138"/>
            <p:cNvSpPr>
              <a:spLocks noChangeArrowheads="1"/>
            </p:cNvSpPr>
            <p:nvPr/>
          </p:nvSpPr>
          <p:spPr bwMode="auto">
            <a:xfrm>
              <a:off x="2136" y="4080"/>
              <a:ext cx="205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1" name="Rectangle 139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Age 40</a:t>
            </a:r>
          </a:p>
        </p:txBody>
      </p:sp>
      <p:sp>
        <p:nvSpPr>
          <p:cNvPr id="1128" name="AutoShape 651"/>
          <p:cNvSpPr>
            <a:spLocks noChangeAspect="1" noChangeArrowheads="1" noTextEdit="1"/>
          </p:cNvSpPr>
          <p:nvPr/>
        </p:nvSpPr>
        <p:spPr bwMode="auto">
          <a:xfrm>
            <a:off x="0" y="511175"/>
            <a:ext cx="9144001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0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19" y="286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68" y="27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17" y="26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66" y="26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915" y="26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963" y="26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12" y="261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061" y="25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110" y="25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159" y="25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208" y="25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257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306" y="251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54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403" y="24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452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501" y="24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550" y="23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Oval 32"/>
            <p:cNvSpPr>
              <a:spLocks noChangeArrowheads="1"/>
            </p:cNvSpPr>
            <p:nvPr/>
          </p:nvSpPr>
          <p:spPr bwMode="auto">
            <a:xfrm>
              <a:off x="1599" y="23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Oval 33"/>
            <p:cNvSpPr>
              <a:spLocks noChangeArrowheads="1"/>
            </p:cNvSpPr>
            <p:nvPr/>
          </p:nvSpPr>
          <p:spPr bwMode="auto">
            <a:xfrm>
              <a:off x="1648" y="234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Oval 34"/>
            <p:cNvSpPr>
              <a:spLocks noChangeArrowheads="1"/>
            </p:cNvSpPr>
            <p:nvPr/>
          </p:nvSpPr>
          <p:spPr bwMode="auto">
            <a:xfrm>
              <a:off x="1697" y="231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Oval 35"/>
            <p:cNvSpPr>
              <a:spLocks noChangeArrowheads="1"/>
            </p:cNvSpPr>
            <p:nvPr/>
          </p:nvSpPr>
          <p:spPr bwMode="auto">
            <a:xfrm>
              <a:off x="1745" y="23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Oval 36"/>
            <p:cNvSpPr>
              <a:spLocks noChangeArrowheads="1"/>
            </p:cNvSpPr>
            <p:nvPr/>
          </p:nvSpPr>
          <p:spPr bwMode="auto">
            <a:xfrm>
              <a:off x="1794" y="22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Oval 37"/>
            <p:cNvSpPr>
              <a:spLocks noChangeArrowheads="1"/>
            </p:cNvSpPr>
            <p:nvPr/>
          </p:nvSpPr>
          <p:spPr bwMode="auto">
            <a:xfrm>
              <a:off x="1843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Oval 38"/>
            <p:cNvSpPr>
              <a:spLocks noChangeArrowheads="1"/>
            </p:cNvSpPr>
            <p:nvPr/>
          </p:nvSpPr>
          <p:spPr bwMode="auto">
            <a:xfrm>
              <a:off x="1892" y="22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Oval 39"/>
            <p:cNvSpPr>
              <a:spLocks noChangeArrowheads="1"/>
            </p:cNvSpPr>
            <p:nvPr/>
          </p:nvSpPr>
          <p:spPr bwMode="auto">
            <a:xfrm>
              <a:off x="1941" y="22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Oval 40"/>
            <p:cNvSpPr>
              <a:spLocks noChangeArrowheads="1"/>
            </p:cNvSpPr>
            <p:nvPr/>
          </p:nvSpPr>
          <p:spPr bwMode="auto">
            <a:xfrm>
              <a:off x="1990" y="21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Oval 41"/>
            <p:cNvSpPr>
              <a:spLocks noChangeArrowheads="1"/>
            </p:cNvSpPr>
            <p:nvPr/>
          </p:nvSpPr>
          <p:spPr bwMode="auto">
            <a:xfrm>
              <a:off x="2039" y="21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Oval 42"/>
            <p:cNvSpPr>
              <a:spLocks noChangeArrowheads="1"/>
            </p:cNvSpPr>
            <p:nvPr/>
          </p:nvSpPr>
          <p:spPr bwMode="auto">
            <a:xfrm>
              <a:off x="2088" y="216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Oval 43"/>
            <p:cNvSpPr>
              <a:spLocks noChangeArrowheads="1"/>
            </p:cNvSpPr>
            <p:nvPr/>
          </p:nvSpPr>
          <p:spPr bwMode="auto">
            <a:xfrm>
              <a:off x="2140" y="21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Oval 44"/>
            <p:cNvSpPr>
              <a:spLocks noChangeArrowheads="1"/>
            </p:cNvSpPr>
            <p:nvPr/>
          </p:nvSpPr>
          <p:spPr bwMode="auto">
            <a:xfrm>
              <a:off x="2189" y="21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Oval 45"/>
            <p:cNvSpPr>
              <a:spLocks noChangeArrowheads="1"/>
            </p:cNvSpPr>
            <p:nvPr/>
          </p:nvSpPr>
          <p:spPr bwMode="auto">
            <a:xfrm>
              <a:off x="2238" y="20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Oval 46"/>
            <p:cNvSpPr>
              <a:spLocks noChangeArrowheads="1"/>
            </p:cNvSpPr>
            <p:nvPr/>
          </p:nvSpPr>
          <p:spPr bwMode="auto">
            <a:xfrm>
              <a:off x="2287" y="206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Oval 47"/>
            <p:cNvSpPr>
              <a:spLocks noChangeArrowheads="1"/>
            </p:cNvSpPr>
            <p:nvPr/>
          </p:nvSpPr>
          <p:spPr bwMode="auto">
            <a:xfrm>
              <a:off x="2335" y="20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Oval 48"/>
            <p:cNvSpPr>
              <a:spLocks noChangeArrowheads="1"/>
            </p:cNvSpPr>
            <p:nvPr/>
          </p:nvSpPr>
          <p:spPr bwMode="auto">
            <a:xfrm>
              <a:off x="2384" y="20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Oval 49"/>
            <p:cNvSpPr>
              <a:spLocks noChangeArrowheads="1"/>
            </p:cNvSpPr>
            <p:nvPr/>
          </p:nvSpPr>
          <p:spPr bwMode="auto">
            <a:xfrm>
              <a:off x="2433" y="19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50"/>
            <p:cNvSpPr>
              <a:spLocks noChangeArrowheads="1"/>
            </p:cNvSpPr>
            <p:nvPr/>
          </p:nvSpPr>
          <p:spPr bwMode="auto">
            <a:xfrm>
              <a:off x="2482" y="19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51"/>
            <p:cNvSpPr>
              <a:spLocks noChangeArrowheads="1"/>
            </p:cNvSpPr>
            <p:nvPr/>
          </p:nvSpPr>
          <p:spPr bwMode="auto">
            <a:xfrm>
              <a:off x="2531" y="196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52"/>
            <p:cNvSpPr>
              <a:spLocks noChangeArrowheads="1"/>
            </p:cNvSpPr>
            <p:nvPr/>
          </p:nvSpPr>
          <p:spPr bwMode="auto">
            <a:xfrm>
              <a:off x="2580" y="19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53"/>
            <p:cNvSpPr>
              <a:spLocks noChangeArrowheads="1"/>
            </p:cNvSpPr>
            <p:nvPr/>
          </p:nvSpPr>
          <p:spPr bwMode="auto">
            <a:xfrm>
              <a:off x="2629" y="19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54"/>
            <p:cNvSpPr>
              <a:spLocks noChangeArrowheads="1"/>
            </p:cNvSpPr>
            <p:nvPr/>
          </p:nvSpPr>
          <p:spPr bwMode="auto">
            <a:xfrm>
              <a:off x="2678" y="191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55"/>
            <p:cNvSpPr>
              <a:spLocks noChangeArrowheads="1"/>
            </p:cNvSpPr>
            <p:nvPr/>
          </p:nvSpPr>
          <p:spPr bwMode="auto">
            <a:xfrm>
              <a:off x="2726" y="18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56"/>
            <p:cNvSpPr>
              <a:spLocks noChangeArrowheads="1"/>
            </p:cNvSpPr>
            <p:nvPr/>
          </p:nvSpPr>
          <p:spPr bwMode="auto">
            <a:xfrm>
              <a:off x="2775" y="18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57"/>
            <p:cNvSpPr>
              <a:spLocks noChangeArrowheads="1"/>
            </p:cNvSpPr>
            <p:nvPr/>
          </p:nvSpPr>
          <p:spPr bwMode="auto">
            <a:xfrm>
              <a:off x="2824" y="18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58"/>
            <p:cNvSpPr>
              <a:spLocks noChangeArrowheads="1"/>
            </p:cNvSpPr>
            <p:nvPr/>
          </p:nvSpPr>
          <p:spPr bwMode="auto">
            <a:xfrm>
              <a:off x="2873" y="18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59"/>
            <p:cNvSpPr>
              <a:spLocks noChangeArrowheads="1"/>
            </p:cNvSpPr>
            <p:nvPr/>
          </p:nvSpPr>
          <p:spPr bwMode="auto">
            <a:xfrm>
              <a:off x="2922" y="18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60"/>
            <p:cNvSpPr>
              <a:spLocks noChangeArrowheads="1"/>
            </p:cNvSpPr>
            <p:nvPr/>
          </p:nvSpPr>
          <p:spPr bwMode="auto">
            <a:xfrm>
              <a:off x="2971" y="18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61"/>
            <p:cNvSpPr>
              <a:spLocks noChangeArrowheads="1"/>
            </p:cNvSpPr>
            <p:nvPr/>
          </p:nvSpPr>
          <p:spPr bwMode="auto">
            <a:xfrm>
              <a:off x="3020" y="18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62"/>
            <p:cNvSpPr>
              <a:spLocks noChangeArrowheads="1"/>
            </p:cNvSpPr>
            <p:nvPr/>
          </p:nvSpPr>
          <p:spPr bwMode="auto">
            <a:xfrm>
              <a:off x="3069" y="177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63"/>
            <p:cNvSpPr>
              <a:spLocks noChangeArrowheads="1"/>
            </p:cNvSpPr>
            <p:nvPr/>
          </p:nvSpPr>
          <p:spPr bwMode="auto">
            <a:xfrm>
              <a:off x="3117" y="17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64"/>
            <p:cNvSpPr>
              <a:spLocks noChangeArrowheads="1"/>
            </p:cNvSpPr>
            <p:nvPr/>
          </p:nvSpPr>
          <p:spPr bwMode="auto">
            <a:xfrm>
              <a:off x="3166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65"/>
            <p:cNvSpPr>
              <a:spLocks noChangeArrowheads="1"/>
            </p:cNvSpPr>
            <p:nvPr/>
          </p:nvSpPr>
          <p:spPr bwMode="auto">
            <a:xfrm>
              <a:off x="3215" y="17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66"/>
            <p:cNvSpPr>
              <a:spLocks noChangeArrowheads="1"/>
            </p:cNvSpPr>
            <p:nvPr/>
          </p:nvSpPr>
          <p:spPr bwMode="auto">
            <a:xfrm>
              <a:off x="3264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67"/>
            <p:cNvSpPr>
              <a:spLocks noChangeArrowheads="1"/>
            </p:cNvSpPr>
            <p:nvPr/>
          </p:nvSpPr>
          <p:spPr bwMode="auto">
            <a:xfrm>
              <a:off x="3313" y="173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68"/>
            <p:cNvSpPr>
              <a:spLocks noChangeArrowheads="1"/>
            </p:cNvSpPr>
            <p:nvPr/>
          </p:nvSpPr>
          <p:spPr bwMode="auto">
            <a:xfrm>
              <a:off x="3362" y="1703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69"/>
            <p:cNvSpPr>
              <a:spLocks noChangeArrowheads="1"/>
            </p:cNvSpPr>
            <p:nvPr/>
          </p:nvSpPr>
          <p:spPr bwMode="auto">
            <a:xfrm>
              <a:off x="3411" y="16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70"/>
            <p:cNvSpPr>
              <a:spLocks noChangeArrowheads="1"/>
            </p:cNvSpPr>
            <p:nvPr/>
          </p:nvSpPr>
          <p:spPr bwMode="auto">
            <a:xfrm>
              <a:off x="3459" y="16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71"/>
            <p:cNvSpPr>
              <a:spLocks noChangeArrowheads="1"/>
            </p:cNvSpPr>
            <p:nvPr/>
          </p:nvSpPr>
          <p:spPr bwMode="auto">
            <a:xfrm>
              <a:off x="3508" y="165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72"/>
            <p:cNvSpPr>
              <a:spLocks noChangeArrowheads="1"/>
            </p:cNvSpPr>
            <p:nvPr/>
          </p:nvSpPr>
          <p:spPr bwMode="auto">
            <a:xfrm>
              <a:off x="3557" y="16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73"/>
            <p:cNvSpPr>
              <a:spLocks noChangeArrowheads="1"/>
            </p:cNvSpPr>
            <p:nvPr/>
          </p:nvSpPr>
          <p:spPr bwMode="auto">
            <a:xfrm>
              <a:off x="3606" y="16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74"/>
            <p:cNvSpPr>
              <a:spLocks noChangeArrowheads="1"/>
            </p:cNvSpPr>
            <p:nvPr/>
          </p:nvSpPr>
          <p:spPr bwMode="auto">
            <a:xfrm>
              <a:off x="3655" y="16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75"/>
            <p:cNvSpPr>
              <a:spLocks noChangeArrowheads="1"/>
            </p:cNvSpPr>
            <p:nvPr/>
          </p:nvSpPr>
          <p:spPr bwMode="auto">
            <a:xfrm>
              <a:off x="3704" y="16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76"/>
            <p:cNvSpPr>
              <a:spLocks noChangeArrowheads="1"/>
            </p:cNvSpPr>
            <p:nvPr/>
          </p:nvSpPr>
          <p:spPr bwMode="auto">
            <a:xfrm>
              <a:off x="3753" y="16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77"/>
            <p:cNvSpPr>
              <a:spLocks noChangeArrowheads="1"/>
            </p:cNvSpPr>
            <p:nvPr/>
          </p:nvSpPr>
          <p:spPr bwMode="auto">
            <a:xfrm>
              <a:off x="3805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78"/>
            <p:cNvSpPr>
              <a:spLocks noChangeArrowheads="1"/>
            </p:cNvSpPr>
            <p:nvPr/>
          </p:nvSpPr>
          <p:spPr bwMode="auto">
            <a:xfrm>
              <a:off x="3854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79"/>
            <p:cNvSpPr>
              <a:spLocks noChangeArrowheads="1"/>
            </p:cNvSpPr>
            <p:nvPr/>
          </p:nvSpPr>
          <p:spPr bwMode="auto">
            <a:xfrm>
              <a:off x="3903" y="15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80"/>
            <p:cNvSpPr>
              <a:spLocks noChangeArrowheads="1"/>
            </p:cNvSpPr>
            <p:nvPr/>
          </p:nvSpPr>
          <p:spPr bwMode="auto">
            <a:xfrm>
              <a:off x="3952" y="153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Oval 81"/>
            <p:cNvSpPr>
              <a:spLocks noChangeArrowheads="1"/>
            </p:cNvSpPr>
            <p:nvPr/>
          </p:nvSpPr>
          <p:spPr bwMode="auto">
            <a:xfrm>
              <a:off x="4001" y="153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Oval 82"/>
            <p:cNvSpPr>
              <a:spLocks noChangeArrowheads="1"/>
            </p:cNvSpPr>
            <p:nvPr/>
          </p:nvSpPr>
          <p:spPr bwMode="auto">
            <a:xfrm>
              <a:off x="4049" y="152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Oval 83"/>
            <p:cNvSpPr>
              <a:spLocks noChangeArrowheads="1"/>
            </p:cNvSpPr>
            <p:nvPr/>
          </p:nvSpPr>
          <p:spPr bwMode="auto">
            <a:xfrm>
              <a:off x="4098" y="149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Oval 84"/>
            <p:cNvSpPr>
              <a:spLocks noChangeArrowheads="1"/>
            </p:cNvSpPr>
            <p:nvPr/>
          </p:nvSpPr>
          <p:spPr bwMode="auto">
            <a:xfrm>
              <a:off x="4147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Oval 85"/>
            <p:cNvSpPr>
              <a:spLocks noChangeArrowheads="1"/>
            </p:cNvSpPr>
            <p:nvPr/>
          </p:nvSpPr>
          <p:spPr bwMode="auto">
            <a:xfrm>
              <a:off x="4196" y="14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Oval 86"/>
            <p:cNvSpPr>
              <a:spLocks noChangeArrowheads="1"/>
            </p:cNvSpPr>
            <p:nvPr/>
          </p:nvSpPr>
          <p:spPr bwMode="auto">
            <a:xfrm>
              <a:off x="4245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Oval 87"/>
            <p:cNvSpPr>
              <a:spLocks noChangeArrowheads="1"/>
            </p:cNvSpPr>
            <p:nvPr/>
          </p:nvSpPr>
          <p:spPr bwMode="auto">
            <a:xfrm>
              <a:off x="4294" y="14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Oval 88"/>
            <p:cNvSpPr>
              <a:spLocks noChangeArrowheads="1"/>
            </p:cNvSpPr>
            <p:nvPr/>
          </p:nvSpPr>
          <p:spPr bwMode="auto">
            <a:xfrm>
              <a:off x="4343" y="14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Oval 89"/>
            <p:cNvSpPr>
              <a:spLocks noChangeArrowheads="1"/>
            </p:cNvSpPr>
            <p:nvPr/>
          </p:nvSpPr>
          <p:spPr bwMode="auto">
            <a:xfrm>
              <a:off x="4392" y="143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Oval 90"/>
            <p:cNvSpPr>
              <a:spLocks noChangeArrowheads="1"/>
            </p:cNvSpPr>
            <p:nvPr/>
          </p:nvSpPr>
          <p:spPr bwMode="auto">
            <a:xfrm>
              <a:off x="4440" y="14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91"/>
            <p:cNvSpPr>
              <a:spLocks noChangeArrowheads="1"/>
            </p:cNvSpPr>
            <p:nvPr/>
          </p:nvSpPr>
          <p:spPr bwMode="auto">
            <a:xfrm>
              <a:off x="4489" y="140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92"/>
            <p:cNvSpPr>
              <a:spLocks noChangeArrowheads="1"/>
            </p:cNvSpPr>
            <p:nvPr/>
          </p:nvSpPr>
          <p:spPr bwMode="auto">
            <a:xfrm>
              <a:off x="4538" y="14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93"/>
            <p:cNvSpPr>
              <a:spLocks noChangeArrowheads="1"/>
            </p:cNvSpPr>
            <p:nvPr/>
          </p:nvSpPr>
          <p:spPr bwMode="auto">
            <a:xfrm>
              <a:off x="4587" y="13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94"/>
            <p:cNvSpPr>
              <a:spLocks noChangeArrowheads="1"/>
            </p:cNvSpPr>
            <p:nvPr/>
          </p:nvSpPr>
          <p:spPr bwMode="auto">
            <a:xfrm>
              <a:off x="4636" y="13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95"/>
            <p:cNvSpPr>
              <a:spLocks noChangeArrowheads="1"/>
            </p:cNvSpPr>
            <p:nvPr/>
          </p:nvSpPr>
          <p:spPr bwMode="auto">
            <a:xfrm>
              <a:off x="4685" y="13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96"/>
            <p:cNvSpPr>
              <a:spLocks noChangeArrowheads="1"/>
            </p:cNvSpPr>
            <p:nvPr/>
          </p:nvSpPr>
          <p:spPr bwMode="auto">
            <a:xfrm>
              <a:off x="4734" y="133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97"/>
            <p:cNvSpPr>
              <a:spLocks noChangeArrowheads="1"/>
            </p:cNvSpPr>
            <p:nvPr/>
          </p:nvSpPr>
          <p:spPr bwMode="auto">
            <a:xfrm>
              <a:off x="4783" y="13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98"/>
            <p:cNvSpPr>
              <a:spLocks noChangeArrowheads="1"/>
            </p:cNvSpPr>
            <p:nvPr/>
          </p:nvSpPr>
          <p:spPr bwMode="auto">
            <a:xfrm>
              <a:off x="4831" y="12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99"/>
            <p:cNvSpPr>
              <a:spLocks noChangeArrowheads="1"/>
            </p:cNvSpPr>
            <p:nvPr/>
          </p:nvSpPr>
          <p:spPr bwMode="auto">
            <a:xfrm>
              <a:off x="4880" y="12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100"/>
            <p:cNvSpPr>
              <a:spLocks noChangeArrowheads="1"/>
            </p:cNvSpPr>
            <p:nvPr/>
          </p:nvSpPr>
          <p:spPr bwMode="auto">
            <a:xfrm>
              <a:off x="4929" y="12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101"/>
            <p:cNvSpPr>
              <a:spLocks noChangeArrowheads="1"/>
            </p:cNvSpPr>
            <p:nvPr/>
          </p:nvSpPr>
          <p:spPr bwMode="auto">
            <a:xfrm>
              <a:off x="4978" y="1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102"/>
            <p:cNvSpPr>
              <a:spLocks noChangeArrowheads="1"/>
            </p:cNvSpPr>
            <p:nvPr/>
          </p:nvSpPr>
          <p:spPr bwMode="auto">
            <a:xfrm>
              <a:off x="5027" y="12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103"/>
            <p:cNvSpPr>
              <a:spLocks noChangeArrowheads="1"/>
            </p:cNvSpPr>
            <p:nvPr/>
          </p:nvSpPr>
          <p:spPr bwMode="auto">
            <a:xfrm>
              <a:off x="5076" y="11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104"/>
            <p:cNvSpPr>
              <a:spLocks noChangeArrowheads="1"/>
            </p:cNvSpPr>
            <p:nvPr/>
          </p:nvSpPr>
          <p:spPr bwMode="auto">
            <a:xfrm>
              <a:off x="5125" y="11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105"/>
            <p:cNvSpPr>
              <a:spLocks noChangeArrowheads="1"/>
            </p:cNvSpPr>
            <p:nvPr/>
          </p:nvSpPr>
          <p:spPr bwMode="auto">
            <a:xfrm>
              <a:off x="5174" y="113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106"/>
            <p:cNvSpPr>
              <a:spLocks noChangeArrowheads="1"/>
            </p:cNvSpPr>
            <p:nvPr/>
          </p:nvSpPr>
          <p:spPr bwMode="auto">
            <a:xfrm>
              <a:off x="5222" y="109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107"/>
            <p:cNvSpPr>
              <a:spLocks noChangeArrowheads="1"/>
            </p:cNvSpPr>
            <p:nvPr/>
          </p:nvSpPr>
          <p:spPr bwMode="auto">
            <a:xfrm>
              <a:off x="5271" y="11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108"/>
            <p:cNvSpPr>
              <a:spLocks noChangeArrowheads="1"/>
            </p:cNvSpPr>
            <p:nvPr/>
          </p:nvSpPr>
          <p:spPr bwMode="auto">
            <a:xfrm>
              <a:off x="5320" y="107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109"/>
            <p:cNvSpPr>
              <a:spLocks noChangeArrowheads="1"/>
            </p:cNvSpPr>
            <p:nvPr/>
          </p:nvSpPr>
          <p:spPr bwMode="auto">
            <a:xfrm>
              <a:off x="5369" y="10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110"/>
            <p:cNvSpPr>
              <a:spLocks noChangeArrowheads="1"/>
            </p:cNvSpPr>
            <p:nvPr/>
          </p:nvSpPr>
          <p:spPr bwMode="auto">
            <a:xfrm>
              <a:off x="5421" y="1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111"/>
            <p:cNvSpPr>
              <a:spLocks noChangeArrowheads="1"/>
            </p:cNvSpPr>
            <p:nvPr/>
          </p:nvSpPr>
          <p:spPr bwMode="auto">
            <a:xfrm>
              <a:off x="5470" y="9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112"/>
            <p:cNvSpPr>
              <a:spLocks noChangeArrowheads="1"/>
            </p:cNvSpPr>
            <p:nvPr/>
          </p:nvSpPr>
          <p:spPr bwMode="auto">
            <a:xfrm>
              <a:off x="5519" y="9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11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11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15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Line 116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17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118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19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Line 120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21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Line 12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23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124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Line 12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12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27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128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130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132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134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13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39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Age 40</a:t>
            </a:r>
          </a:p>
        </p:txBody>
      </p:sp>
      <p:sp>
        <p:nvSpPr>
          <p:cNvPr id="1128" name="AutoShape 651"/>
          <p:cNvSpPr>
            <a:spLocks noChangeAspect="1" noChangeArrowheads="1" noTextEdit="1"/>
          </p:cNvSpPr>
          <p:nvPr/>
        </p:nvSpPr>
        <p:spPr bwMode="auto">
          <a:xfrm>
            <a:off x="0" y="511175"/>
            <a:ext cx="9144001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Rectangle 348"/>
          <p:cNvSpPr>
            <a:spLocks noChangeArrowheads="1"/>
          </p:cNvSpPr>
          <p:nvPr/>
        </p:nvSpPr>
        <p:spPr bwMode="auto">
          <a:xfrm>
            <a:off x="3027683" y="4703802"/>
            <a:ext cx="12567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Bottom 1%: </a:t>
            </a:r>
          </a:p>
          <a:p>
            <a:r>
              <a:rPr lang="en-US" altLang="en-US" b="1" dirty="0" smtClean="0">
                <a:solidFill>
                  <a:srgbClr val="000000"/>
                </a:solidFill>
              </a:rPr>
              <a:t>72.7 Years</a:t>
            </a:r>
            <a:endParaRPr lang="en-US" alt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350" name="Straight Connector 349"/>
          <p:cNvCxnSpPr/>
          <p:nvPr/>
        </p:nvCxnSpPr>
        <p:spPr>
          <a:xfrm>
            <a:off x="1219200" y="5012551"/>
            <a:ext cx="1724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1" name="Rectangle 350"/>
          <p:cNvSpPr>
            <a:spLocks noChangeArrowheads="1"/>
          </p:cNvSpPr>
          <p:nvPr/>
        </p:nvSpPr>
        <p:spPr bwMode="auto">
          <a:xfrm>
            <a:off x="5809790" y="1219200"/>
            <a:ext cx="1125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Top 1%: </a:t>
            </a:r>
          </a:p>
          <a:p>
            <a:r>
              <a:rPr lang="en-US" altLang="en-US" b="1" dirty="0" smtClean="0">
                <a:solidFill>
                  <a:srgbClr val="000000"/>
                </a:solidFill>
              </a:rPr>
              <a:t>87.3 Years</a:t>
            </a:r>
            <a:endParaRPr lang="en-US" alt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352" name="Straight Connector 351"/>
          <p:cNvCxnSpPr/>
          <p:nvPr/>
        </p:nvCxnSpPr>
        <p:spPr>
          <a:xfrm>
            <a:off x="6934200" y="1483480"/>
            <a:ext cx="1724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" name="Rectangle 129"/>
          <p:cNvSpPr>
            <a:spLocks noChangeArrowheads="1"/>
          </p:cNvSpPr>
          <p:nvPr/>
        </p:nvSpPr>
        <p:spPr bwMode="auto">
          <a:xfrm>
            <a:off x="2347913" y="59563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solidFill>
                  <a:srgbClr val="000000"/>
                </a:solidFill>
              </a:rPr>
              <a:t>$25k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4" name="Rectangle 131"/>
          <p:cNvSpPr>
            <a:spLocks noChangeArrowheads="1"/>
          </p:cNvSpPr>
          <p:nvPr/>
        </p:nvSpPr>
        <p:spPr bwMode="auto">
          <a:xfrm>
            <a:off x="3925888" y="59563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solidFill>
                  <a:srgbClr val="000000"/>
                </a:solidFill>
              </a:rPr>
              <a:t>$47k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5" name="Rectangle 133"/>
          <p:cNvSpPr>
            <a:spLocks noChangeArrowheads="1"/>
          </p:cNvSpPr>
          <p:nvPr/>
        </p:nvSpPr>
        <p:spPr bwMode="auto">
          <a:xfrm>
            <a:off x="5478463" y="59563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solidFill>
                  <a:srgbClr val="000000"/>
                </a:solidFill>
              </a:rPr>
              <a:t>$74k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6" name="Rectangle 135"/>
          <p:cNvSpPr>
            <a:spLocks noChangeArrowheads="1"/>
          </p:cNvSpPr>
          <p:nvPr/>
        </p:nvSpPr>
        <p:spPr bwMode="auto">
          <a:xfrm>
            <a:off x="6969126" y="5956301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solidFill>
                  <a:srgbClr val="000000"/>
                </a:solidFill>
              </a:rPr>
              <a:t>$115k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7" name="Rectangle 137"/>
          <p:cNvSpPr>
            <a:spLocks noChangeArrowheads="1"/>
          </p:cNvSpPr>
          <p:nvPr/>
        </p:nvSpPr>
        <p:spPr bwMode="auto">
          <a:xfrm>
            <a:off x="8493126" y="5956301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solidFill>
                  <a:srgbClr val="000000"/>
                </a:solidFill>
              </a:rPr>
              <a:t>$2.0M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8" name="Rectangle 138"/>
          <p:cNvSpPr>
            <a:spLocks noChangeArrowheads="1"/>
          </p:cNvSpPr>
          <p:nvPr/>
        </p:nvSpPr>
        <p:spPr bwMode="auto">
          <a:xfrm>
            <a:off x="3390900" y="6477001"/>
            <a:ext cx="3263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Household Income Percentile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/>
          <p:cNvSpPr txBox="1"/>
          <p:nvPr/>
        </p:nvSpPr>
        <p:spPr>
          <a:xfrm>
            <a:off x="658019" y="76200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Life Expectancies by Percentile in Comparison to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Life Expectancies Across Countries</a:t>
            </a:r>
          </a:p>
        </p:txBody>
      </p:sp>
      <p:grpSp>
        <p:nvGrpSpPr>
          <p:cNvPr id="237" name="Group 4"/>
          <p:cNvGrpSpPr>
            <a:grpSpLocks noChangeAspect="1"/>
          </p:cNvGrpSpPr>
          <p:nvPr/>
        </p:nvGrpSpPr>
        <p:grpSpPr bwMode="auto">
          <a:xfrm>
            <a:off x="1063625" y="596072"/>
            <a:ext cx="7470775" cy="6338128"/>
            <a:chOff x="334" y="0"/>
            <a:chExt cx="5092" cy="4320"/>
          </a:xfrm>
        </p:grpSpPr>
        <p:sp>
          <p:nvSpPr>
            <p:cNvPr id="2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4" y="0"/>
              <a:ext cx="509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3" name="Group 205"/>
            <p:cNvGrpSpPr>
              <a:grpSpLocks/>
            </p:cNvGrpSpPr>
            <p:nvPr/>
          </p:nvGrpSpPr>
          <p:grpSpPr bwMode="auto">
            <a:xfrm>
              <a:off x="1507" y="132"/>
              <a:ext cx="2790" cy="3579"/>
              <a:chOff x="1507" y="132"/>
              <a:chExt cx="2790" cy="3579"/>
            </a:xfrm>
          </p:grpSpPr>
          <p:sp>
            <p:nvSpPr>
              <p:cNvPr id="507" name="Rectangle 7"/>
              <p:cNvSpPr>
                <a:spLocks noChangeArrowheads="1"/>
              </p:cNvSpPr>
              <p:nvPr/>
            </p:nvSpPr>
            <p:spPr bwMode="auto">
              <a:xfrm>
                <a:off x="1507" y="132"/>
                <a:ext cx="2790" cy="35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8"/>
              <p:cNvSpPr>
                <a:spLocks noChangeShapeType="1"/>
              </p:cNvSpPr>
              <p:nvPr/>
            </p:nvSpPr>
            <p:spPr bwMode="auto">
              <a:xfrm>
                <a:off x="1603" y="3598"/>
                <a:ext cx="50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9"/>
              <p:cNvSpPr>
                <a:spLocks noChangeShapeType="1"/>
              </p:cNvSpPr>
              <p:nvPr/>
            </p:nvSpPr>
            <p:spPr bwMode="auto">
              <a:xfrm>
                <a:off x="1603" y="3581"/>
                <a:ext cx="5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10"/>
              <p:cNvSpPr>
                <a:spLocks noChangeShapeType="1"/>
              </p:cNvSpPr>
              <p:nvPr/>
            </p:nvSpPr>
            <p:spPr bwMode="auto">
              <a:xfrm>
                <a:off x="1603" y="3565"/>
                <a:ext cx="5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11"/>
              <p:cNvSpPr>
                <a:spLocks noChangeShapeType="1"/>
              </p:cNvSpPr>
              <p:nvPr/>
            </p:nvSpPr>
            <p:spPr bwMode="auto">
              <a:xfrm>
                <a:off x="1603" y="3547"/>
                <a:ext cx="55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12"/>
              <p:cNvSpPr>
                <a:spLocks noChangeShapeType="1"/>
              </p:cNvSpPr>
              <p:nvPr/>
            </p:nvSpPr>
            <p:spPr bwMode="auto">
              <a:xfrm>
                <a:off x="1603" y="3530"/>
                <a:ext cx="60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13"/>
              <p:cNvSpPr>
                <a:spLocks noChangeShapeType="1"/>
              </p:cNvSpPr>
              <p:nvPr/>
            </p:nvSpPr>
            <p:spPr bwMode="auto">
              <a:xfrm>
                <a:off x="1603" y="3512"/>
                <a:ext cx="6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14"/>
              <p:cNvSpPr>
                <a:spLocks noChangeShapeType="1"/>
              </p:cNvSpPr>
              <p:nvPr/>
            </p:nvSpPr>
            <p:spPr bwMode="auto">
              <a:xfrm>
                <a:off x="1603" y="3495"/>
                <a:ext cx="65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15"/>
              <p:cNvSpPr>
                <a:spLocks noChangeShapeType="1"/>
              </p:cNvSpPr>
              <p:nvPr/>
            </p:nvSpPr>
            <p:spPr bwMode="auto">
              <a:xfrm>
                <a:off x="1603" y="3479"/>
                <a:ext cx="65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16"/>
              <p:cNvSpPr>
                <a:spLocks noChangeShapeType="1"/>
              </p:cNvSpPr>
              <p:nvPr/>
            </p:nvSpPr>
            <p:spPr bwMode="auto">
              <a:xfrm>
                <a:off x="1603" y="3460"/>
                <a:ext cx="6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17"/>
              <p:cNvSpPr>
                <a:spLocks noChangeShapeType="1"/>
              </p:cNvSpPr>
              <p:nvPr/>
            </p:nvSpPr>
            <p:spPr bwMode="auto">
              <a:xfrm>
                <a:off x="1603" y="3444"/>
                <a:ext cx="6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18"/>
              <p:cNvSpPr>
                <a:spLocks noChangeShapeType="1"/>
              </p:cNvSpPr>
              <p:nvPr/>
            </p:nvSpPr>
            <p:spPr bwMode="auto">
              <a:xfrm>
                <a:off x="1603" y="3427"/>
                <a:ext cx="68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19"/>
              <p:cNvSpPr>
                <a:spLocks noChangeShapeType="1"/>
              </p:cNvSpPr>
              <p:nvPr/>
            </p:nvSpPr>
            <p:spPr bwMode="auto">
              <a:xfrm>
                <a:off x="1603" y="3409"/>
                <a:ext cx="68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20"/>
              <p:cNvSpPr>
                <a:spLocks noChangeShapeType="1"/>
              </p:cNvSpPr>
              <p:nvPr/>
            </p:nvSpPr>
            <p:spPr bwMode="auto">
              <a:xfrm>
                <a:off x="1603" y="3392"/>
                <a:ext cx="69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21"/>
              <p:cNvSpPr>
                <a:spLocks noChangeShapeType="1"/>
              </p:cNvSpPr>
              <p:nvPr/>
            </p:nvSpPr>
            <p:spPr bwMode="auto">
              <a:xfrm>
                <a:off x="1603" y="3376"/>
                <a:ext cx="71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22"/>
              <p:cNvSpPr>
                <a:spLocks noChangeShapeType="1"/>
              </p:cNvSpPr>
              <p:nvPr/>
            </p:nvSpPr>
            <p:spPr bwMode="auto">
              <a:xfrm>
                <a:off x="1603" y="3357"/>
                <a:ext cx="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23"/>
              <p:cNvSpPr>
                <a:spLocks noChangeShapeType="1"/>
              </p:cNvSpPr>
              <p:nvPr/>
            </p:nvSpPr>
            <p:spPr bwMode="auto">
              <a:xfrm>
                <a:off x="1603" y="3341"/>
                <a:ext cx="7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>
                <a:off x="1603" y="3322"/>
                <a:ext cx="74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1603" y="3306"/>
                <a:ext cx="77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1603" y="3289"/>
                <a:ext cx="77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1603" y="3271"/>
                <a:ext cx="7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1603" y="3254"/>
                <a:ext cx="80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29"/>
              <p:cNvSpPr>
                <a:spLocks noChangeShapeType="1"/>
              </p:cNvSpPr>
              <p:nvPr/>
            </p:nvSpPr>
            <p:spPr bwMode="auto">
              <a:xfrm>
                <a:off x="1603" y="3238"/>
                <a:ext cx="8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30"/>
              <p:cNvSpPr>
                <a:spLocks noChangeShapeType="1"/>
              </p:cNvSpPr>
              <p:nvPr/>
            </p:nvSpPr>
            <p:spPr bwMode="auto">
              <a:xfrm>
                <a:off x="1603" y="3219"/>
                <a:ext cx="80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31"/>
              <p:cNvSpPr>
                <a:spLocks noChangeShapeType="1"/>
              </p:cNvSpPr>
              <p:nvPr/>
            </p:nvSpPr>
            <p:spPr bwMode="auto">
              <a:xfrm>
                <a:off x="1603" y="3203"/>
                <a:ext cx="8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32"/>
              <p:cNvSpPr>
                <a:spLocks noChangeShapeType="1"/>
              </p:cNvSpPr>
              <p:nvPr/>
            </p:nvSpPr>
            <p:spPr bwMode="auto">
              <a:xfrm>
                <a:off x="1603" y="3187"/>
                <a:ext cx="81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33"/>
              <p:cNvSpPr>
                <a:spLocks noChangeShapeType="1"/>
              </p:cNvSpPr>
              <p:nvPr/>
            </p:nvSpPr>
            <p:spPr bwMode="auto">
              <a:xfrm>
                <a:off x="1603" y="3168"/>
                <a:ext cx="8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34"/>
              <p:cNvSpPr>
                <a:spLocks noChangeShapeType="1"/>
              </p:cNvSpPr>
              <p:nvPr/>
            </p:nvSpPr>
            <p:spPr bwMode="auto">
              <a:xfrm>
                <a:off x="1603" y="3152"/>
                <a:ext cx="8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35"/>
              <p:cNvSpPr>
                <a:spLocks noChangeShapeType="1"/>
              </p:cNvSpPr>
              <p:nvPr/>
            </p:nvSpPr>
            <p:spPr bwMode="auto">
              <a:xfrm>
                <a:off x="1603" y="3135"/>
                <a:ext cx="84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36"/>
              <p:cNvSpPr>
                <a:spLocks noChangeShapeType="1"/>
              </p:cNvSpPr>
              <p:nvPr/>
            </p:nvSpPr>
            <p:spPr bwMode="auto">
              <a:xfrm>
                <a:off x="1603" y="3117"/>
                <a:ext cx="84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37"/>
              <p:cNvSpPr>
                <a:spLocks noChangeShapeType="1"/>
              </p:cNvSpPr>
              <p:nvPr/>
            </p:nvSpPr>
            <p:spPr bwMode="auto">
              <a:xfrm>
                <a:off x="1603" y="3100"/>
                <a:ext cx="8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38"/>
              <p:cNvSpPr>
                <a:spLocks noChangeShapeType="1"/>
              </p:cNvSpPr>
              <p:nvPr/>
            </p:nvSpPr>
            <p:spPr bwMode="auto">
              <a:xfrm>
                <a:off x="1603" y="3065"/>
                <a:ext cx="8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39"/>
              <p:cNvSpPr>
                <a:spLocks noChangeShapeType="1"/>
              </p:cNvSpPr>
              <p:nvPr/>
            </p:nvSpPr>
            <p:spPr bwMode="auto">
              <a:xfrm>
                <a:off x="1603" y="3049"/>
                <a:ext cx="8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40"/>
              <p:cNvSpPr>
                <a:spLocks noChangeShapeType="1"/>
              </p:cNvSpPr>
              <p:nvPr/>
            </p:nvSpPr>
            <p:spPr bwMode="auto">
              <a:xfrm>
                <a:off x="1603" y="3030"/>
                <a:ext cx="8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41"/>
              <p:cNvSpPr>
                <a:spLocks noChangeShapeType="1"/>
              </p:cNvSpPr>
              <p:nvPr/>
            </p:nvSpPr>
            <p:spPr bwMode="auto">
              <a:xfrm>
                <a:off x="1603" y="3014"/>
                <a:ext cx="88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42"/>
              <p:cNvSpPr>
                <a:spLocks noChangeShapeType="1"/>
              </p:cNvSpPr>
              <p:nvPr/>
            </p:nvSpPr>
            <p:spPr bwMode="auto">
              <a:xfrm>
                <a:off x="1603" y="2997"/>
                <a:ext cx="8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43"/>
              <p:cNvSpPr>
                <a:spLocks noChangeShapeType="1"/>
              </p:cNvSpPr>
              <p:nvPr/>
            </p:nvSpPr>
            <p:spPr bwMode="auto">
              <a:xfrm>
                <a:off x="1603" y="2979"/>
                <a:ext cx="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44"/>
              <p:cNvSpPr>
                <a:spLocks noChangeShapeType="1"/>
              </p:cNvSpPr>
              <p:nvPr/>
            </p:nvSpPr>
            <p:spPr bwMode="auto">
              <a:xfrm>
                <a:off x="1603" y="2962"/>
                <a:ext cx="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45"/>
              <p:cNvSpPr>
                <a:spLocks noChangeShapeType="1"/>
              </p:cNvSpPr>
              <p:nvPr/>
            </p:nvSpPr>
            <p:spPr bwMode="auto">
              <a:xfrm>
                <a:off x="1603" y="2946"/>
                <a:ext cx="8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46"/>
              <p:cNvSpPr>
                <a:spLocks noChangeShapeType="1"/>
              </p:cNvSpPr>
              <p:nvPr/>
            </p:nvSpPr>
            <p:spPr bwMode="auto">
              <a:xfrm>
                <a:off x="1603" y="2927"/>
                <a:ext cx="8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47"/>
              <p:cNvSpPr>
                <a:spLocks noChangeShapeType="1"/>
              </p:cNvSpPr>
              <p:nvPr/>
            </p:nvSpPr>
            <p:spPr bwMode="auto">
              <a:xfrm>
                <a:off x="1603" y="2911"/>
                <a:ext cx="9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48"/>
              <p:cNvSpPr>
                <a:spLocks noChangeShapeType="1"/>
              </p:cNvSpPr>
              <p:nvPr/>
            </p:nvSpPr>
            <p:spPr bwMode="auto">
              <a:xfrm>
                <a:off x="1603" y="2892"/>
                <a:ext cx="91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49"/>
              <p:cNvSpPr>
                <a:spLocks noChangeShapeType="1"/>
              </p:cNvSpPr>
              <p:nvPr/>
            </p:nvSpPr>
            <p:spPr bwMode="auto">
              <a:xfrm>
                <a:off x="1603" y="2876"/>
                <a:ext cx="93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50"/>
              <p:cNvSpPr>
                <a:spLocks noChangeShapeType="1"/>
              </p:cNvSpPr>
              <p:nvPr/>
            </p:nvSpPr>
            <p:spPr bwMode="auto">
              <a:xfrm>
                <a:off x="1603" y="2859"/>
                <a:ext cx="9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51"/>
              <p:cNvSpPr>
                <a:spLocks noChangeShapeType="1"/>
              </p:cNvSpPr>
              <p:nvPr/>
            </p:nvSpPr>
            <p:spPr bwMode="auto">
              <a:xfrm>
                <a:off x="1603" y="2841"/>
                <a:ext cx="9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52"/>
              <p:cNvSpPr>
                <a:spLocks noChangeShapeType="1"/>
              </p:cNvSpPr>
              <p:nvPr/>
            </p:nvSpPr>
            <p:spPr bwMode="auto">
              <a:xfrm>
                <a:off x="1603" y="2824"/>
                <a:ext cx="93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53"/>
              <p:cNvSpPr>
                <a:spLocks noChangeShapeType="1"/>
              </p:cNvSpPr>
              <p:nvPr/>
            </p:nvSpPr>
            <p:spPr bwMode="auto">
              <a:xfrm>
                <a:off x="1603" y="2808"/>
                <a:ext cx="93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54"/>
              <p:cNvSpPr>
                <a:spLocks noChangeShapeType="1"/>
              </p:cNvSpPr>
              <p:nvPr/>
            </p:nvSpPr>
            <p:spPr bwMode="auto">
              <a:xfrm>
                <a:off x="1603" y="2789"/>
                <a:ext cx="9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55"/>
              <p:cNvSpPr>
                <a:spLocks noChangeShapeType="1"/>
              </p:cNvSpPr>
              <p:nvPr/>
            </p:nvSpPr>
            <p:spPr bwMode="auto">
              <a:xfrm>
                <a:off x="1603" y="2773"/>
                <a:ext cx="96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56"/>
              <p:cNvSpPr>
                <a:spLocks noChangeShapeType="1"/>
              </p:cNvSpPr>
              <p:nvPr/>
            </p:nvSpPr>
            <p:spPr bwMode="auto">
              <a:xfrm>
                <a:off x="1603" y="2757"/>
                <a:ext cx="9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57"/>
              <p:cNvSpPr>
                <a:spLocks noChangeShapeType="1"/>
              </p:cNvSpPr>
              <p:nvPr/>
            </p:nvSpPr>
            <p:spPr bwMode="auto">
              <a:xfrm>
                <a:off x="1603" y="2738"/>
                <a:ext cx="96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58"/>
              <p:cNvSpPr>
                <a:spLocks noChangeShapeType="1"/>
              </p:cNvSpPr>
              <p:nvPr/>
            </p:nvSpPr>
            <p:spPr bwMode="auto">
              <a:xfrm>
                <a:off x="1603" y="2722"/>
                <a:ext cx="97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59"/>
              <p:cNvSpPr>
                <a:spLocks noChangeShapeType="1"/>
              </p:cNvSpPr>
              <p:nvPr/>
            </p:nvSpPr>
            <p:spPr bwMode="auto">
              <a:xfrm>
                <a:off x="1603" y="2703"/>
                <a:ext cx="9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60"/>
              <p:cNvSpPr>
                <a:spLocks noChangeShapeType="1"/>
              </p:cNvSpPr>
              <p:nvPr/>
            </p:nvSpPr>
            <p:spPr bwMode="auto">
              <a:xfrm>
                <a:off x="1603" y="2670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61"/>
              <p:cNvSpPr>
                <a:spLocks noChangeShapeType="1"/>
              </p:cNvSpPr>
              <p:nvPr/>
            </p:nvSpPr>
            <p:spPr bwMode="auto">
              <a:xfrm>
                <a:off x="1603" y="2652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62"/>
              <p:cNvSpPr>
                <a:spLocks noChangeShapeType="1"/>
              </p:cNvSpPr>
              <p:nvPr/>
            </p:nvSpPr>
            <p:spPr bwMode="auto">
              <a:xfrm>
                <a:off x="1603" y="2635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63"/>
              <p:cNvSpPr>
                <a:spLocks noChangeShapeType="1"/>
              </p:cNvSpPr>
              <p:nvPr/>
            </p:nvSpPr>
            <p:spPr bwMode="auto">
              <a:xfrm>
                <a:off x="1603" y="2619"/>
                <a:ext cx="9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64"/>
              <p:cNvSpPr>
                <a:spLocks noChangeShapeType="1"/>
              </p:cNvSpPr>
              <p:nvPr/>
            </p:nvSpPr>
            <p:spPr bwMode="auto">
              <a:xfrm>
                <a:off x="1603" y="2600"/>
                <a:ext cx="9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65"/>
              <p:cNvSpPr>
                <a:spLocks noChangeShapeType="1"/>
              </p:cNvSpPr>
              <p:nvPr/>
            </p:nvSpPr>
            <p:spPr bwMode="auto">
              <a:xfrm>
                <a:off x="1603" y="2584"/>
                <a:ext cx="10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66"/>
              <p:cNvSpPr>
                <a:spLocks noChangeShapeType="1"/>
              </p:cNvSpPr>
              <p:nvPr/>
            </p:nvSpPr>
            <p:spPr bwMode="auto">
              <a:xfrm>
                <a:off x="1603" y="2567"/>
                <a:ext cx="10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67"/>
              <p:cNvSpPr>
                <a:spLocks noChangeShapeType="1"/>
              </p:cNvSpPr>
              <p:nvPr/>
            </p:nvSpPr>
            <p:spPr bwMode="auto">
              <a:xfrm>
                <a:off x="1603" y="2549"/>
                <a:ext cx="101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68"/>
              <p:cNvSpPr>
                <a:spLocks noChangeShapeType="1"/>
              </p:cNvSpPr>
              <p:nvPr/>
            </p:nvSpPr>
            <p:spPr bwMode="auto">
              <a:xfrm>
                <a:off x="1603" y="2497"/>
                <a:ext cx="103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69"/>
              <p:cNvSpPr>
                <a:spLocks noChangeShapeType="1"/>
              </p:cNvSpPr>
              <p:nvPr/>
            </p:nvSpPr>
            <p:spPr bwMode="auto">
              <a:xfrm>
                <a:off x="1603" y="2481"/>
                <a:ext cx="10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70"/>
              <p:cNvSpPr>
                <a:spLocks noChangeShapeType="1"/>
              </p:cNvSpPr>
              <p:nvPr/>
            </p:nvSpPr>
            <p:spPr bwMode="auto">
              <a:xfrm>
                <a:off x="1603" y="2462"/>
                <a:ext cx="105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71"/>
              <p:cNvSpPr>
                <a:spLocks noChangeShapeType="1"/>
              </p:cNvSpPr>
              <p:nvPr/>
            </p:nvSpPr>
            <p:spPr bwMode="auto">
              <a:xfrm>
                <a:off x="1603" y="2446"/>
                <a:ext cx="105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72"/>
              <p:cNvSpPr>
                <a:spLocks noChangeShapeType="1"/>
              </p:cNvSpPr>
              <p:nvPr/>
            </p:nvSpPr>
            <p:spPr bwMode="auto">
              <a:xfrm>
                <a:off x="1603" y="2429"/>
                <a:ext cx="106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73"/>
              <p:cNvSpPr>
                <a:spLocks noChangeShapeType="1"/>
              </p:cNvSpPr>
              <p:nvPr/>
            </p:nvSpPr>
            <p:spPr bwMode="auto">
              <a:xfrm>
                <a:off x="1603" y="2411"/>
                <a:ext cx="10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74"/>
              <p:cNvSpPr>
                <a:spLocks noChangeShapeType="1"/>
              </p:cNvSpPr>
              <p:nvPr/>
            </p:nvSpPr>
            <p:spPr bwMode="auto">
              <a:xfrm>
                <a:off x="1603" y="2395"/>
                <a:ext cx="108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75"/>
              <p:cNvSpPr>
                <a:spLocks noChangeShapeType="1"/>
              </p:cNvSpPr>
              <p:nvPr/>
            </p:nvSpPr>
            <p:spPr bwMode="auto">
              <a:xfrm>
                <a:off x="1603" y="2378"/>
                <a:ext cx="10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76"/>
              <p:cNvSpPr>
                <a:spLocks noChangeShapeType="1"/>
              </p:cNvSpPr>
              <p:nvPr/>
            </p:nvSpPr>
            <p:spPr bwMode="auto">
              <a:xfrm>
                <a:off x="1603" y="2360"/>
                <a:ext cx="108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77"/>
              <p:cNvSpPr>
                <a:spLocks noChangeShapeType="1"/>
              </p:cNvSpPr>
              <p:nvPr/>
            </p:nvSpPr>
            <p:spPr bwMode="auto">
              <a:xfrm>
                <a:off x="1603" y="2343"/>
                <a:ext cx="10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78"/>
              <p:cNvSpPr>
                <a:spLocks noChangeShapeType="1"/>
              </p:cNvSpPr>
              <p:nvPr/>
            </p:nvSpPr>
            <p:spPr bwMode="auto">
              <a:xfrm>
                <a:off x="1603" y="2308"/>
                <a:ext cx="11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79"/>
              <p:cNvSpPr>
                <a:spLocks noChangeShapeType="1"/>
              </p:cNvSpPr>
              <p:nvPr/>
            </p:nvSpPr>
            <p:spPr bwMode="auto">
              <a:xfrm>
                <a:off x="1603" y="2292"/>
                <a:ext cx="112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Line 80"/>
              <p:cNvSpPr>
                <a:spLocks noChangeShapeType="1"/>
              </p:cNvSpPr>
              <p:nvPr/>
            </p:nvSpPr>
            <p:spPr bwMode="auto">
              <a:xfrm>
                <a:off x="1603" y="2273"/>
                <a:ext cx="112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Line 81"/>
              <p:cNvSpPr>
                <a:spLocks noChangeShapeType="1"/>
              </p:cNvSpPr>
              <p:nvPr/>
            </p:nvSpPr>
            <p:spPr bwMode="auto">
              <a:xfrm>
                <a:off x="1603" y="2257"/>
                <a:ext cx="112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Line 82"/>
              <p:cNvSpPr>
                <a:spLocks noChangeShapeType="1"/>
              </p:cNvSpPr>
              <p:nvPr/>
            </p:nvSpPr>
            <p:spPr bwMode="auto">
              <a:xfrm>
                <a:off x="1603" y="2240"/>
                <a:ext cx="113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Line 83"/>
              <p:cNvSpPr>
                <a:spLocks noChangeShapeType="1"/>
              </p:cNvSpPr>
              <p:nvPr/>
            </p:nvSpPr>
            <p:spPr bwMode="auto">
              <a:xfrm>
                <a:off x="1603" y="2222"/>
                <a:ext cx="11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Line 84"/>
              <p:cNvSpPr>
                <a:spLocks noChangeShapeType="1"/>
              </p:cNvSpPr>
              <p:nvPr/>
            </p:nvSpPr>
            <p:spPr bwMode="auto">
              <a:xfrm>
                <a:off x="1603" y="2205"/>
                <a:ext cx="11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Line 85"/>
              <p:cNvSpPr>
                <a:spLocks noChangeShapeType="1"/>
              </p:cNvSpPr>
              <p:nvPr/>
            </p:nvSpPr>
            <p:spPr bwMode="auto">
              <a:xfrm>
                <a:off x="1603" y="2189"/>
                <a:ext cx="114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Line 86"/>
              <p:cNvSpPr>
                <a:spLocks noChangeShapeType="1"/>
              </p:cNvSpPr>
              <p:nvPr/>
            </p:nvSpPr>
            <p:spPr bwMode="auto">
              <a:xfrm>
                <a:off x="1603" y="2170"/>
                <a:ext cx="115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Line 87"/>
              <p:cNvSpPr>
                <a:spLocks noChangeShapeType="1"/>
              </p:cNvSpPr>
              <p:nvPr/>
            </p:nvSpPr>
            <p:spPr bwMode="auto">
              <a:xfrm>
                <a:off x="1603" y="2135"/>
                <a:ext cx="116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Line 88"/>
              <p:cNvSpPr>
                <a:spLocks noChangeShapeType="1"/>
              </p:cNvSpPr>
              <p:nvPr/>
            </p:nvSpPr>
            <p:spPr bwMode="auto">
              <a:xfrm>
                <a:off x="1603" y="2119"/>
                <a:ext cx="11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Line 89"/>
              <p:cNvSpPr>
                <a:spLocks noChangeShapeType="1"/>
              </p:cNvSpPr>
              <p:nvPr/>
            </p:nvSpPr>
            <p:spPr bwMode="auto">
              <a:xfrm>
                <a:off x="1603" y="2102"/>
                <a:ext cx="11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Line 90"/>
              <p:cNvSpPr>
                <a:spLocks noChangeShapeType="1"/>
              </p:cNvSpPr>
              <p:nvPr/>
            </p:nvSpPr>
            <p:spPr bwMode="auto">
              <a:xfrm>
                <a:off x="1603" y="2084"/>
                <a:ext cx="11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Line 91"/>
              <p:cNvSpPr>
                <a:spLocks noChangeShapeType="1"/>
              </p:cNvSpPr>
              <p:nvPr/>
            </p:nvSpPr>
            <p:spPr bwMode="auto">
              <a:xfrm>
                <a:off x="1603" y="2067"/>
                <a:ext cx="11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Line 92"/>
              <p:cNvSpPr>
                <a:spLocks noChangeShapeType="1"/>
              </p:cNvSpPr>
              <p:nvPr/>
            </p:nvSpPr>
            <p:spPr bwMode="auto">
              <a:xfrm>
                <a:off x="1603" y="2051"/>
                <a:ext cx="11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Line 93"/>
              <p:cNvSpPr>
                <a:spLocks noChangeShapeType="1"/>
              </p:cNvSpPr>
              <p:nvPr/>
            </p:nvSpPr>
            <p:spPr bwMode="auto">
              <a:xfrm>
                <a:off x="1603" y="2032"/>
                <a:ext cx="11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94"/>
              <p:cNvSpPr>
                <a:spLocks noChangeShapeType="1"/>
              </p:cNvSpPr>
              <p:nvPr/>
            </p:nvSpPr>
            <p:spPr bwMode="auto">
              <a:xfrm>
                <a:off x="1603" y="2016"/>
                <a:ext cx="11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95"/>
              <p:cNvSpPr>
                <a:spLocks noChangeShapeType="1"/>
              </p:cNvSpPr>
              <p:nvPr/>
            </p:nvSpPr>
            <p:spPr bwMode="auto">
              <a:xfrm>
                <a:off x="1603" y="2000"/>
                <a:ext cx="119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Line 96"/>
              <p:cNvSpPr>
                <a:spLocks noChangeShapeType="1"/>
              </p:cNvSpPr>
              <p:nvPr/>
            </p:nvSpPr>
            <p:spPr bwMode="auto">
              <a:xfrm>
                <a:off x="1603" y="1981"/>
                <a:ext cx="119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Line 97"/>
              <p:cNvSpPr>
                <a:spLocks noChangeShapeType="1"/>
              </p:cNvSpPr>
              <p:nvPr/>
            </p:nvSpPr>
            <p:spPr bwMode="auto">
              <a:xfrm>
                <a:off x="1603" y="1965"/>
                <a:ext cx="119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98"/>
              <p:cNvSpPr>
                <a:spLocks noChangeShapeType="1"/>
              </p:cNvSpPr>
              <p:nvPr/>
            </p:nvSpPr>
            <p:spPr bwMode="auto">
              <a:xfrm>
                <a:off x="1603" y="1946"/>
                <a:ext cx="120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Line 99"/>
              <p:cNvSpPr>
                <a:spLocks noChangeShapeType="1"/>
              </p:cNvSpPr>
              <p:nvPr/>
            </p:nvSpPr>
            <p:spPr bwMode="auto">
              <a:xfrm>
                <a:off x="1603" y="1930"/>
                <a:ext cx="120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100"/>
              <p:cNvSpPr>
                <a:spLocks noChangeShapeType="1"/>
              </p:cNvSpPr>
              <p:nvPr/>
            </p:nvSpPr>
            <p:spPr bwMode="auto">
              <a:xfrm>
                <a:off x="1603" y="1913"/>
                <a:ext cx="12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101"/>
              <p:cNvSpPr>
                <a:spLocks noChangeShapeType="1"/>
              </p:cNvSpPr>
              <p:nvPr/>
            </p:nvSpPr>
            <p:spPr bwMode="auto">
              <a:xfrm>
                <a:off x="1603" y="1895"/>
                <a:ext cx="122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Line 102"/>
              <p:cNvSpPr>
                <a:spLocks noChangeShapeType="1"/>
              </p:cNvSpPr>
              <p:nvPr/>
            </p:nvSpPr>
            <p:spPr bwMode="auto">
              <a:xfrm>
                <a:off x="1603" y="1878"/>
                <a:ext cx="123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103"/>
              <p:cNvSpPr>
                <a:spLocks noChangeShapeType="1"/>
              </p:cNvSpPr>
              <p:nvPr/>
            </p:nvSpPr>
            <p:spPr bwMode="auto">
              <a:xfrm>
                <a:off x="1603" y="1862"/>
                <a:ext cx="124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Line 104"/>
              <p:cNvSpPr>
                <a:spLocks noChangeShapeType="1"/>
              </p:cNvSpPr>
              <p:nvPr/>
            </p:nvSpPr>
            <p:spPr bwMode="auto">
              <a:xfrm>
                <a:off x="1603" y="1843"/>
                <a:ext cx="12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Line 105"/>
              <p:cNvSpPr>
                <a:spLocks noChangeShapeType="1"/>
              </p:cNvSpPr>
              <p:nvPr/>
            </p:nvSpPr>
            <p:spPr bwMode="auto">
              <a:xfrm>
                <a:off x="1603" y="1827"/>
                <a:ext cx="12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Line 106"/>
              <p:cNvSpPr>
                <a:spLocks noChangeShapeType="1"/>
              </p:cNvSpPr>
              <p:nvPr/>
            </p:nvSpPr>
            <p:spPr bwMode="auto">
              <a:xfrm>
                <a:off x="1603" y="1810"/>
                <a:ext cx="12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Line 107"/>
              <p:cNvSpPr>
                <a:spLocks noChangeShapeType="1"/>
              </p:cNvSpPr>
              <p:nvPr/>
            </p:nvSpPr>
            <p:spPr bwMode="auto">
              <a:xfrm>
                <a:off x="1603" y="1792"/>
                <a:ext cx="12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108"/>
              <p:cNvSpPr>
                <a:spLocks noChangeShapeType="1"/>
              </p:cNvSpPr>
              <p:nvPr/>
            </p:nvSpPr>
            <p:spPr bwMode="auto">
              <a:xfrm>
                <a:off x="1603" y="1775"/>
                <a:ext cx="127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109"/>
              <p:cNvSpPr>
                <a:spLocks noChangeShapeType="1"/>
              </p:cNvSpPr>
              <p:nvPr/>
            </p:nvSpPr>
            <p:spPr bwMode="auto">
              <a:xfrm>
                <a:off x="1603" y="1757"/>
                <a:ext cx="128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Line 110"/>
              <p:cNvSpPr>
                <a:spLocks noChangeShapeType="1"/>
              </p:cNvSpPr>
              <p:nvPr/>
            </p:nvSpPr>
            <p:spPr bwMode="auto">
              <a:xfrm>
                <a:off x="1603" y="1740"/>
                <a:ext cx="13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111"/>
              <p:cNvSpPr>
                <a:spLocks noChangeShapeType="1"/>
              </p:cNvSpPr>
              <p:nvPr/>
            </p:nvSpPr>
            <p:spPr bwMode="auto">
              <a:xfrm>
                <a:off x="1603" y="1724"/>
                <a:ext cx="13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112"/>
              <p:cNvSpPr>
                <a:spLocks noChangeShapeType="1"/>
              </p:cNvSpPr>
              <p:nvPr/>
            </p:nvSpPr>
            <p:spPr bwMode="auto">
              <a:xfrm>
                <a:off x="1603" y="1705"/>
                <a:ext cx="13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113"/>
              <p:cNvSpPr>
                <a:spLocks noChangeShapeType="1"/>
              </p:cNvSpPr>
              <p:nvPr/>
            </p:nvSpPr>
            <p:spPr bwMode="auto">
              <a:xfrm>
                <a:off x="1603" y="1689"/>
                <a:ext cx="131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114"/>
              <p:cNvSpPr>
                <a:spLocks noChangeShapeType="1"/>
              </p:cNvSpPr>
              <p:nvPr/>
            </p:nvSpPr>
            <p:spPr bwMode="auto">
              <a:xfrm>
                <a:off x="1603" y="1672"/>
                <a:ext cx="13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115"/>
              <p:cNvSpPr>
                <a:spLocks noChangeShapeType="1"/>
              </p:cNvSpPr>
              <p:nvPr/>
            </p:nvSpPr>
            <p:spPr bwMode="auto">
              <a:xfrm>
                <a:off x="1603" y="1654"/>
                <a:ext cx="13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116"/>
              <p:cNvSpPr>
                <a:spLocks noChangeShapeType="1"/>
              </p:cNvSpPr>
              <p:nvPr/>
            </p:nvSpPr>
            <p:spPr bwMode="auto">
              <a:xfrm>
                <a:off x="1603" y="1637"/>
                <a:ext cx="13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Line 117"/>
              <p:cNvSpPr>
                <a:spLocks noChangeShapeType="1"/>
              </p:cNvSpPr>
              <p:nvPr/>
            </p:nvSpPr>
            <p:spPr bwMode="auto">
              <a:xfrm>
                <a:off x="1603" y="1621"/>
                <a:ext cx="13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118"/>
              <p:cNvSpPr>
                <a:spLocks noChangeShapeType="1"/>
              </p:cNvSpPr>
              <p:nvPr/>
            </p:nvSpPr>
            <p:spPr bwMode="auto">
              <a:xfrm>
                <a:off x="1603" y="1603"/>
                <a:ext cx="13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119"/>
              <p:cNvSpPr>
                <a:spLocks noChangeShapeType="1"/>
              </p:cNvSpPr>
              <p:nvPr/>
            </p:nvSpPr>
            <p:spPr bwMode="auto">
              <a:xfrm>
                <a:off x="1603" y="1586"/>
                <a:ext cx="136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120"/>
              <p:cNvSpPr>
                <a:spLocks noChangeShapeType="1"/>
              </p:cNvSpPr>
              <p:nvPr/>
            </p:nvSpPr>
            <p:spPr bwMode="auto">
              <a:xfrm>
                <a:off x="1603" y="1568"/>
                <a:ext cx="136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121"/>
              <p:cNvSpPr>
                <a:spLocks noChangeShapeType="1"/>
              </p:cNvSpPr>
              <p:nvPr/>
            </p:nvSpPr>
            <p:spPr bwMode="auto">
              <a:xfrm>
                <a:off x="1603" y="1551"/>
                <a:ext cx="13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Line 122"/>
              <p:cNvSpPr>
                <a:spLocks noChangeShapeType="1"/>
              </p:cNvSpPr>
              <p:nvPr/>
            </p:nvSpPr>
            <p:spPr bwMode="auto">
              <a:xfrm>
                <a:off x="1603" y="1535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123"/>
              <p:cNvSpPr>
                <a:spLocks noChangeShapeType="1"/>
              </p:cNvSpPr>
              <p:nvPr/>
            </p:nvSpPr>
            <p:spPr bwMode="auto">
              <a:xfrm>
                <a:off x="1603" y="1500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124"/>
              <p:cNvSpPr>
                <a:spLocks noChangeShapeType="1"/>
              </p:cNvSpPr>
              <p:nvPr/>
            </p:nvSpPr>
            <p:spPr bwMode="auto">
              <a:xfrm>
                <a:off x="1603" y="1483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125"/>
              <p:cNvSpPr>
                <a:spLocks noChangeShapeType="1"/>
              </p:cNvSpPr>
              <p:nvPr/>
            </p:nvSpPr>
            <p:spPr bwMode="auto">
              <a:xfrm>
                <a:off x="1603" y="1465"/>
                <a:ext cx="13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126"/>
              <p:cNvSpPr>
                <a:spLocks noChangeShapeType="1"/>
              </p:cNvSpPr>
              <p:nvPr/>
            </p:nvSpPr>
            <p:spPr bwMode="auto">
              <a:xfrm>
                <a:off x="1603" y="1448"/>
                <a:ext cx="138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127"/>
              <p:cNvSpPr>
                <a:spLocks noChangeShapeType="1"/>
              </p:cNvSpPr>
              <p:nvPr/>
            </p:nvSpPr>
            <p:spPr bwMode="auto">
              <a:xfrm>
                <a:off x="1603" y="1432"/>
                <a:ext cx="13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Line 128"/>
              <p:cNvSpPr>
                <a:spLocks noChangeShapeType="1"/>
              </p:cNvSpPr>
              <p:nvPr/>
            </p:nvSpPr>
            <p:spPr bwMode="auto">
              <a:xfrm>
                <a:off x="1603" y="1413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129"/>
              <p:cNvSpPr>
                <a:spLocks noChangeShapeType="1"/>
              </p:cNvSpPr>
              <p:nvPr/>
            </p:nvSpPr>
            <p:spPr bwMode="auto">
              <a:xfrm>
                <a:off x="1603" y="1397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130"/>
              <p:cNvSpPr>
                <a:spLocks noChangeShapeType="1"/>
              </p:cNvSpPr>
              <p:nvPr/>
            </p:nvSpPr>
            <p:spPr bwMode="auto">
              <a:xfrm>
                <a:off x="1603" y="1378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Line 131"/>
              <p:cNvSpPr>
                <a:spLocks noChangeShapeType="1"/>
              </p:cNvSpPr>
              <p:nvPr/>
            </p:nvSpPr>
            <p:spPr bwMode="auto">
              <a:xfrm>
                <a:off x="1603" y="1362"/>
                <a:ext cx="140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132"/>
              <p:cNvSpPr>
                <a:spLocks noChangeShapeType="1"/>
              </p:cNvSpPr>
              <p:nvPr/>
            </p:nvSpPr>
            <p:spPr bwMode="auto">
              <a:xfrm>
                <a:off x="1603" y="1327"/>
                <a:ext cx="14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133"/>
              <p:cNvSpPr>
                <a:spLocks noChangeShapeType="1"/>
              </p:cNvSpPr>
              <p:nvPr/>
            </p:nvSpPr>
            <p:spPr bwMode="auto">
              <a:xfrm>
                <a:off x="1603" y="1310"/>
                <a:ext cx="14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Line 134"/>
              <p:cNvSpPr>
                <a:spLocks noChangeShapeType="1"/>
              </p:cNvSpPr>
              <p:nvPr/>
            </p:nvSpPr>
            <p:spPr bwMode="auto">
              <a:xfrm>
                <a:off x="1603" y="1294"/>
                <a:ext cx="14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135"/>
              <p:cNvSpPr>
                <a:spLocks noChangeShapeType="1"/>
              </p:cNvSpPr>
              <p:nvPr/>
            </p:nvSpPr>
            <p:spPr bwMode="auto">
              <a:xfrm>
                <a:off x="1603" y="1275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136"/>
              <p:cNvSpPr>
                <a:spLocks noChangeShapeType="1"/>
              </p:cNvSpPr>
              <p:nvPr/>
            </p:nvSpPr>
            <p:spPr bwMode="auto">
              <a:xfrm>
                <a:off x="1603" y="1259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137"/>
              <p:cNvSpPr>
                <a:spLocks noChangeShapeType="1"/>
              </p:cNvSpPr>
              <p:nvPr/>
            </p:nvSpPr>
            <p:spPr bwMode="auto">
              <a:xfrm>
                <a:off x="1603" y="1243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138"/>
              <p:cNvSpPr>
                <a:spLocks noChangeShapeType="1"/>
              </p:cNvSpPr>
              <p:nvPr/>
            </p:nvSpPr>
            <p:spPr bwMode="auto">
              <a:xfrm>
                <a:off x="1603" y="1224"/>
                <a:ext cx="14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139"/>
              <p:cNvSpPr>
                <a:spLocks noChangeShapeType="1"/>
              </p:cNvSpPr>
              <p:nvPr/>
            </p:nvSpPr>
            <p:spPr bwMode="auto">
              <a:xfrm>
                <a:off x="1603" y="1208"/>
                <a:ext cx="146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Line 140"/>
              <p:cNvSpPr>
                <a:spLocks noChangeShapeType="1"/>
              </p:cNvSpPr>
              <p:nvPr/>
            </p:nvSpPr>
            <p:spPr bwMode="auto">
              <a:xfrm>
                <a:off x="1603" y="1189"/>
                <a:ext cx="146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141"/>
              <p:cNvSpPr>
                <a:spLocks noChangeShapeType="1"/>
              </p:cNvSpPr>
              <p:nvPr/>
            </p:nvSpPr>
            <p:spPr bwMode="auto">
              <a:xfrm>
                <a:off x="1603" y="1173"/>
                <a:ext cx="148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142"/>
              <p:cNvSpPr>
                <a:spLocks noChangeShapeType="1"/>
              </p:cNvSpPr>
              <p:nvPr/>
            </p:nvSpPr>
            <p:spPr bwMode="auto">
              <a:xfrm>
                <a:off x="1603" y="1156"/>
                <a:ext cx="152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Line 143"/>
              <p:cNvSpPr>
                <a:spLocks noChangeShapeType="1"/>
              </p:cNvSpPr>
              <p:nvPr/>
            </p:nvSpPr>
            <p:spPr bwMode="auto">
              <a:xfrm>
                <a:off x="1603" y="1138"/>
                <a:ext cx="152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144"/>
              <p:cNvSpPr>
                <a:spLocks noChangeShapeType="1"/>
              </p:cNvSpPr>
              <p:nvPr/>
            </p:nvSpPr>
            <p:spPr bwMode="auto">
              <a:xfrm>
                <a:off x="1603" y="1121"/>
                <a:ext cx="153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145"/>
              <p:cNvSpPr>
                <a:spLocks noChangeShapeType="1"/>
              </p:cNvSpPr>
              <p:nvPr/>
            </p:nvSpPr>
            <p:spPr bwMode="auto">
              <a:xfrm>
                <a:off x="1603" y="1105"/>
                <a:ext cx="153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Line 146"/>
              <p:cNvSpPr>
                <a:spLocks noChangeShapeType="1"/>
              </p:cNvSpPr>
              <p:nvPr/>
            </p:nvSpPr>
            <p:spPr bwMode="auto">
              <a:xfrm>
                <a:off x="1603" y="1086"/>
                <a:ext cx="15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147"/>
              <p:cNvSpPr>
                <a:spLocks noChangeShapeType="1"/>
              </p:cNvSpPr>
              <p:nvPr/>
            </p:nvSpPr>
            <p:spPr bwMode="auto">
              <a:xfrm>
                <a:off x="1603" y="1070"/>
                <a:ext cx="15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Line 148"/>
              <p:cNvSpPr>
                <a:spLocks noChangeShapeType="1"/>
              </p:cNvSpPr>
              <p:nvPr/>
            </p:nvSpPr>
            <p:spPr bwMode="auto">
              <a:xfrm>
                <a:off x="1603" y="1053"/>
                <a:ext cx="15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Line 149"/>
              <p:cNvSpPr>
                <a:spLocks noChangeShapeType="1"/>
              </p:cNvSpPr>
              <p:nvPr/>
            </p:nvSpPr>
            <p:spPr bwMode="auto">
              <a:xfrm>
                <a:off x="1603" y="1035"/>
                <a:ext cx="15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Line 150"/>
              <p:cNvSpPr>
                <a:spLocks noChangeShapeType="1"/>
              </p:cNvSpPr>
              <p:nvPr/>
            </p:nvSpPr>
            <p:spPr bwMode="auto">
              <a:xfrm>
                <a:off x="1603" y="1018"/>
                <a:ext cx="157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151"/>
              <p:cNvSpPr>
                <a:spLocks noChangeShapeType="1"/>
              </p:cNvSpPr>
              <p:nvPr/>
            </p:nvSpPr>
            <p:spPr bwMode="auto">
              <a:xfrm>
                <a:off x="1603" y="1000"/>
                <a:ext cx="157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152"/>
              <p:cNvSpPr>
                <a:spLocks noChangeShapeType="1"/>
              </p:cNvSpPr>
              <p:nvPr/>
            </p:nvSpPr>
            <p:spPr bwMode="auto">
              <a:xfrm>
                <a:off x="1603" y="983"/>
                <a:ext cx="158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153"/>
              <p:cNvSpPr>
                <a:spLocks noChangeShapeType="1"/>
              </p:cNvSpPr>
              <p:nvPr/>
            </p:nvSpPr>
            <p:spPr bwMode="auto">
              <a:xfrm>
                <a:off x="1603" y="967"/>
                <a:ext cx="15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154"/>
              <p:cNvSpPr>
                <a:spLocks noChangeShapeType="1"/>
              </p:cNvSpPr>
              <p:nvPr/>
            </p:nvSpPr>
            <p:spPr bwMode="auto">
              <a:xfrm>
                <a:off x="1603" y="932"/>
                <a:ext cx="160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155"/>
              <p:cNvSpPr>
                <a:spLocks noChangeShapeType="1"/>
              </p:cNvSpPr>
              <p:nvPr/>
            </p:nvSpPr>
            <p:spPr bwMode="auto">
              <a:xfrm>
                <a:off x="1603" y="915"/>
                <a:ext cx="16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156"/>
              <p:cNvSpPr>
                <a:spLocks noChangeShapeType="1"/>
              </p:cNvSpPr>
              <p:nvPr/>
            </p:nvSpPr>
            <p:spPr bwMode="auto">
              <a:xfrm>
                <a:off x="1603" y="897"/>
                <a:ext cx="163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157"/>
              <p:cNvSpPr>
                <a:spLocks noChangeShapeType="1"/>
              </p:cNvSpPr>
              <p:nvPr/>
            </p:nvSpPr>
            <p:spPr bwMode="auto">
              <a:xfrm>
                <a:off x="1603" y="880"/>
                <a:ext cx="16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158"/>
              <p:cNvSpPr>
                <a:spLocks noChangeShapeType="1"/>
              </p:cNvSpPr>
              <p:nvPr/>
            </p:nvSpPr>
            <p:spPr bwMode="auto">
              <a:xfrm>
                <a:off x="1603" y="864"/>
                <a:ext cx="16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159"/>
              <p:cNvSpPr>
                <a:spLocks noChangeShapeType="1"/>
              </p:cNvSpPr>
              <p:nvPr/>
            </p:nvSpPr>
            <p:spPr bwMode="auto">
              <a:xfrm>
                <a:off x="1603" y="845"/>
                <a:ext cx="165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160"/>
              <p:cNvSpPr>
                <a:spLocks noChangeShapeType="1"/>
              </p:cNvSpPr>
              <p:nvPr/>
            </p:nvSpPr>
            <p:spPr bwMode="auto">
              <a:xfrm>
                <a:off x="1603" y="829"/>
                <a:ext cx="166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161"/>
              <p:cNvSpPr>
                <a:spLocks noChangeShapeType="1"/>
              </p:cNvSpPr>
              <p:nvPr/>
            </p:nvSpPr>
            <p:spPr bwMode="auto">
              <a:xfrm>
                <a:off x="1603" y="811"/>
                <a:ext cx="16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162"/>
              <p:cNvSpPr>
                <a:spLocks noChangeShapeType="1"/>
              </p:cNvSpPr>
              <p:nvPr/>
            </p:nvSpPr>
            <p:spPr bwMode="auto">
              <a:xfrm>
                <a:off x="1603" y="794"/>
                <a:ext cx="16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163"/>
              <p:cNvSpPr>
                <a:spLocks noChangeShapeType="1"/>
              </p:cNvSpPr>
              <p:nvPr/>
            </p:nvSpPr>
            <p:spPr bwMode="auto">
              <a:xfrm>
                <a:off x="1603" y="778"/>
                <a:ext cx="16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164"/>
              <p:cNvSpPr>
                <a:spLocks noChangeShapeType="1"/>
              </p:cNvSpPr>
              <p:nvPr/>
            </p:nvSpPr>
            <p:spPr bwMode="auto">
              <a:xfrm>
                <a:off x="1603" y="759"/>
                <a:ext cx="169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165"/>
              <p:cNvSpPr>
                <a:spLocks noChangeShapeType="1"/>
              </p:cNvSpPr>
              <p:nvPr/>
            </p:nvSpPr>
            <p:spPr bwMode="auto">
              <a:xfrm>
                <a:off x="1603" y="743"/>
                <a:ext cx="17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166"/>
              <p:cNvSpPr>
                <a:spLocks noChangeShapeType="1"/>
              </p:cNvSpPr>
              <p:nvPr/>
            </p:nvSpPr>
            <p:spPr bwMode="auto">
              <a:xfrm>
                <a:off x="1603" y="726"/>
                <a:ext cx="171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167"/>
              <p:cNvSpPr>
                <a:spLocks noChangeShapeType="1"/>
              </p:cNvSpPr>
              <p:nvPr/>
            </p:nvSpPr>
            <p:spPr bwMode="auto">
              <a:xfrm>
                <a:off x="1603" y="708"/>
                <a:ext cx="172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168"/>
              <p:cNvSpPr>
                <a:spLocks noChangeShapeType="1"/>
              </p:cNvSpPr>
              <p:nvPr/>
            </p:nvSpPr>
            <p:spPr bwMode="auto">
              <a:xfrm>
                <a:off x="1603" y="691"/>
                <a:ext cx="17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169"/>
              <p:cNvSpPr>
                <a:spLocks noChangeShapeType="1"/>
              </p:cNvSpPr>
              <p:nvPr/>
            </p:nvSpPr>
            <p:spPr bwMode="auto">
              <a:xfrm>
                <a:off x="1603" y="675"/>
                <a:ext cx="1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170"/>
              <p:cNvSpPr>
                <a:spLocks noChangeShapeType="1"/>
              </p:cNvSpPr>
              <p:nvPr/>
            </p:nvSpPr>
            <p:spPr bwMode="auto">
              <a:xfrm>
                <a:off x="1603" y="656"/>
                <a:ext cx="1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171"/>
              <p:cNvSpPr>
                <a:spLocks noChangeShapeType="1"/>
              </p:cNvSpPr>
              <p:nvPr/>
            </p:nvSpPr>
            <p:spPr bwMode="auto">
              <a:xfrm>
                <a:off x="1603" y="640"/>
                <a:ext cx="17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172"/>
              <p:cNvSpPr>
                <a:spLocks noChangeShapeType="1"/>
              </p:cNvSpPr>
              <p:nvPr/>
            </p:nvSpPr>
            <p:spPr bwMode="auto">
              <a:xfrm>
                <a:off x="1603" y="623"/>
                <a:ext cx="175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173"/>
              <p:cNvSpPr>
                <a:spLocks noChangeShapeType="1"/>
              </p:cNvSpPr>
              <p:nvPr/>
            </p:nvSpPr>
            <p:spPr bwMode="auto">
              <a:xfrm>
                <a:off x="1603" y="588"/>
                <a:ext cx="17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174"/>
              <p:cNvSpPr>
                <a:spLocks noChangeShapeType="1"/>
              </p:cNvSpPr>
              <p:nvPr/>
            </p:nvSpPr>
            <p:spPr bwMode="auto">
              <a:xfrm>
                <a:off x="1603" y="570"/>
                <a:ext cx="17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175"/>
              <p:cNvSpPr>
                <a:spLocks noChangeShapeType="1"/>
              </p:cNvSpPr>
              <p:nvPr/>
            </p:nvSpPr>
            <p:spPr bwMode="auto">
              <a:xfrm>
                <a:off x="1603" y="553"/>
                <a:ext cx="177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176"/>
              <p:cNvSpPr>
                <a:spLocks noChangeShapeType="1"/>
              </p:cNvSpPr>
              <p:nvPr/>
            </p:nvSpPr>
            <p:spPr bwMode="auto">
              <a:xfrm>
                <a:off x="1603" y="537"/>
                <a:ext cx="178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177"/>
              <p:cNvSpPr>
                <a:spLocks noChangeShapeType="1"/>
              </p:cNvSpPr>
              <p:nvPr/>
            </p:nvSpPr>
            <p:spPr bwMode="auto">
              <a:xfrm>
                <a:off x="1603" y="518"/>
                <a:ext cx="17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178"/>
              <p:cNvSpPr>
                <a:spLocks noChangeShapeType="1"/>
              </p:cNvSpPr>
              <p:nvPr/>
            </p:nvSpPr>
            <p:spPr bwMode="auto">
              <a:xfrm>
                <a:off x="1603" y="502"/>
                <a:ext cx="17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179"/>
              <p:cNvSpPr>
                <a:spLocks noChangeShapeType="1"/>
              </p:cNvSpPr>
              <p:nvPr/>
            </p:nvSpPr>
            <p:spPr bwMode="auto">
              <a:xfrm>
                <a:off x="1603" y="485"/>
                <a:ext cx="18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180"/>
              <p:cNvSpPr>
                <a:spLocks noChangeShapeType="1"/>
              </p:cNvSpPr>
              <p:nvPr/>
            </p:nvSpPr>
            <p:spPr bwMode="auto">
              <a:xfrm>
                <a:off x="1603" y="467"/>
                <a:ext cx="180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181"/>
              <p:cNvSpPr>
                <a:spLocks noChangeShapeType="1"/>
              </p:cNvSpPr>
              <p:nvPr/>
            </p:nvSpPr>
            <p:spPr bwMode="auto">
              <a:xfrm>
                <a:off x="1603" y="451"/>
                <a:ext cx="181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182"/>
              <p:cNvSpPr>
                <a:spLocks noChangeShapeType="1"/>
              </p:cNvSpPr>
              <p:nvPr/>
            </p:nvSpPr>
            <p:spPr bwMode="auto">
              <a:xfrm>
                <a:off x="1603" y="416"/>
                <a:ext cx="18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183"/>
              <p:cNvSpPr>
                <a:spLocks noChangeShapeType="1"/>
              </p:cNvSpPr>
              <p:nvPr/>
            </p:nvSpPr>
            <p:spPr bwMode="auto">
              <a:xfrm>
                <a:off x="1603" y="399"/>
                <a:ext cx="185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184"/>
              <p:cNvSpPr>
                <a:spLocks noChangeShapeType="1"/>
              </p:cNvSpPr>
              <p:nvPr/>
            </p:nvSpPr>
            <p:spPr bwMode="auto">
              <a:xfrm>
                <a:off x="1603" y="381"/>
                <a:ext cx="18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185"/>
              <p:cNvSpPr>
                <a:spLocks noChangeShapeType="1"/>
              </p:cNvSpPr>
              <p:nvPr/>
            </p:nvSpPr>
            <p:spPr bwMode="auto">
              <a:xfrm>
                <a:off x="1603" y="364"/>
                <a:ext cx="186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186"/>
              <p:cNvSpPr>
                <a:spLocks noChangeShapeType="1"/>
              </p:cNvSpPr>
              <p:nvPr/>
            </p:nvSpPr>
            <p:spPr bwMode="auto">
              <a:xfrm>
                <a:off x="1603" y="348"/>
                <a:ext cx="18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Line 187"/>
              <p:cNvSpPr>
                <a:spLocks noChangeShapeType="1"/>
              </p:cNvSpPr>
              <p:nvPr/>
            </p:nvSpPr>
            <p:spPr bwMode="auto">
              <a:xfrm>
                <a:off x="1603" y="313"/>
                <a:ext cx="18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188"/>
              <p:cNvSpPr>
                <a:spLocks noChangeShapeType="1"/>
              </p:cNvSpPr>
              <p:nvPr/>
            </p:nvSpPr>
            <p:spPr bwMode="auto">
              <a:xfrm>
                <a:off x="1603" y="296"/>
                <a:ext cx="1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189"/>
              <p:cNvSpPr>
                <a:spLocks noChangeShapeType="1"/>
              </p:cNvSpPr>
              <p:nvPr/>
            </p:nvSpPr>
            <p:spPr bwMode="auto">
              <a:xfrm>
                <a:off x="1603" y="278"/>
                <a:ext cx="18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190"/>
              <p:cNvSpPr>
                <a:spLocks noChangeShapeType="1"/>
              </p:cNvSpPr>
              <p:nvPr/>
            </p:nvSpPr>
            <p:spPr bwMode="auto">
              <a:xfrm>
                <a:off x="1603" y="261"/>
                <a:ext cx="190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191"/>
              <p:cNvSpPr>
                <a:spLocks noChangeShapeType="1"/>
              </p:cNvSpPr>
              <p:nvPr/>
            </p:nvSpPr>
            <p:spPr bwMode="auto">
              <a:xfrm>
                <a:off x="1603" y="3616"/>
                <a:ext cx="323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192"/>
              <p:cNvSpPr>
                <a:spLocks noChangeShapeType="1"/>
              </p:cNvSpPr>
              <p:nvPr/>
            </p:nvSpPr>
            <p:spPr bwMode="auto">
              <a:xfrm>
                <a:off x="1603" y="3082"/>
                <a:ext cx="858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193"/>
              <p:cNvSpPr>
                <a:spLocks noChangeShapeType="1"/>
              </p:cNvSpPr>
              <p:nvPr/>
            </p:nvSpPr>
            <p:spPr bwMode="auto">
              <a:xfrm>
                <a:off x="1603" y="2687"/>
                <a:ext cx="99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194"/>
              <p:cNvSpPr>
                <a:spLocks noChangeShapeType="1"/>
              </p:cNvSpPr>
              <p:nvPr/>
            </p:nvSpPr>
            <p:spPr bwMode="auto">
              <a:xfrm>
                <a:off x="1603" y="2532"/>
                <a:ext cx="102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195"/>
              <p:cNvSpPr>
                <a:spLocks noChangeShapeType="1"/>
              </p:cNvSpPr>
              <p:nvPr/>
            </p:nvSpPr>
            <p:spPr bwMode="auto">
              <a:xfrm>
                <a:off x="1603" y="2514"/>
                <a:ext cx="1027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196"/>
              <p:cNvSpPr>
                <a:spLocks noChangeShapeType="1"/>
              </p:cNvSpPr>
              <p:nvPr/>
            </p:nvSpPr>
            <p:spPr bwMode="auto">
              <a:xfrm>
                <a:off x="1603" y="2154"/>
                <a:ext cx="116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197"/>
              <p:cNvSpPr>
                <a:spLocks noChangeShapeType="1"/>
              </p:cNvSpPr>
              <p:nvPr/>
            </p:nvSpPr>
            <p:spPr bwMode="auto">
              <a:xfrm>
                <a:off x="1603" y="1516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198"/>
              <p:cNvSpPr>
                <a:spLocks noChangeShapeType="1"/>
              </p:cNvSpPr>
              <p:nvPr/>
            </p:nvSpPr>
            <p:spPr bwMode="auto">
              <a:xfrm>
                <a:off x="1603" y="1345"/>
                <a:ext cx="140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199"/>
              <p:cNvSpPr>
                <a:spLocks noChangeShapeType="1"/>
              </p:cNvSpPr>
              <p:nvPr/>
            </p:nvSpPr>
            <p:spPr bwMode="auto">
              <a:xfrm>
                <a:off x="1603" y="605"/>
                <a:ext cx="1766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200"/>
              <p:cNvSpPr>
                <a:spLocks noChangeShapeType="1"/>
              </p:cNvSpPr>
              <p:nvPr/>
            </p:nvSpPr>
            <p:spPr bwMode="auto">
              <a:xfrm>
                <a:off x="1603" y="434"/>
                <a:ext cx="1846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201"/>
              <p:cNvSpPr>
                <a:spLocks noChangeShapeType="1"/>
              </p:cNvSpPr>
              <p:nvPr/>
            </p:nvSpPr>
            <p:spPr bwMode="auto">
              <a:xfrm>
                <a:off x="1603" y="245"/>
                <a:ext cx="201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202"/>
              <p:cNvSpPr>
                <a:spLocks noChangeShapeType="1"/>
              </p:cNvSpPr>
              <p:nvPr/>
            </p:nvSpPr>
            <p:spPr bwMode="auto">
              <a:xfrm>
                <a:off x="1603" y="2325"/>
                <a:ext cx="1103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203"/>
              <p:cNvSpPr>
                <a:spLocks noChangeShapeType="1"/>
              </p:cNvSpPr>
              <p:nvPr/>
            </p:nvSpPr>
            <p:spPr bwMode="auto">
              <a:xfrm>
                <a:off x="1603" y="948"/>
                <a:ext cx="1601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204"/>
              <p:cNvSpPr>
                <a:spLocks noChangeShapeType="1"/>
              </p:cNvSpPr>
              <p:nvPr/>
            </p:nvSpPr>
            <p:spPr bwMode="auto">
              <a:xfrm>
                <a:off x="1603" y="329"/>
                <a:ext cx="1879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4" name="Line 206"/>
            <p:cNvSpPr>
              <a:spLocks noChangeShapeType="1"/>
            </p:cNvSpPr>
            <p:nvPr/>
          </p:nvSpPr>
          <p:spPr bwMode="auto">
            <a:xfrm>
              <a:off x="1603" y="226"/>
              <a:ext cx="2368" cy="0"/>
            </a:xfrm>
            <a:prstGeom prst="line">
              <a:avLst/>
            </a:pr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207"/>
            <p:cNvSpPr>
              <a:spLocks noChangeArrowheads="1"/>
            </p:cNvSpPr>
            <p:nvPr/>
          </p:nvSpPr>
          <p:spPr bwMode="auto">
            <a:xfrm>
              <a:off x="1990" y="3553"/>
              <a:ext cx="4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Lesotho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6" name="Rectangle 208"/>
            <p:cNvSpPr>
              <a:spLocks noChangeArrowheads="1"/>
            </p:cNvSpPr>
            <p:nvPr/>
          </p:nvSpPr>
          <p:spPr bwMode="auto">
            <a:xfrm>
              <a:off x="2523" y="3020"/>
              <a:ext cx="4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Zambia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7" name="Rectangle 209"/>
            <p:cNvSpPr>
              <a:spLocks noChangeArrowheads="1"/>
            </p:cNvSpPr>
            <p:nvPr/>
          </p:nvSpPr>
          <p:spPr bwMode="auto">
            <a:xfrm>
              <a:off x="2657" y="2625"/>
              <a:ext cx="30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India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8" name="Rectangle 210"/>
            <p:cNvSpPr>
              <a:spLocks noChangeArrowheads="1"/>
            </p:cNvSpPr>
            <p:nvPr/>
          </p:nvSpPr>
          <p:spPr bwMode="auto">
            <a:xfrm>
              <a:off x="2686" y="2496"/>
              <a:ext cx="25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Iraq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9" name="Rectangle 211"/>
            <p:cNvSpPr>
              <a:spLocks noChangeArrowheads="1"/>
            </p:cNvSpPr>
            <p:nvPr/>
          </p:nvSpPr>
          <p:spPr bwMode="auto">
            <a:xfrm>
              <a:off x="2694" y="2400"/>
              <a:ext cx="3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Sudan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0" name="Rectangle 212"/>
            <p:cNvSpPr>
              <a:spLocks noChangeArrowheads="1"/>
            </p:cNvSpPr>
            <p:nvPr/>
          </p:nvSpPr>
          <p:spPr bwMode="auto">
            <a:xfrm>
              <a:off x="2825" y="2090"/>
              <a:ext cx="5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Pakistan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1" name="Rectangle 213"/>
            <p:cNvSpPr>
              <a:spLocks noChangeArrowheads="1"/>
            </p:cNvSpPr>
            <p:nvPr/>
          </p:nvSpPr>
          <p:spPr bwMode="auto">
            <a:xfrm>
              <a:off x="3039" y="1454"/>
              <a:ext cx="33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Libya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2" name="Rectangle 214"/>
            <p:cNvSpPr>
              <a:spLocks noChangeArrowheads="1"/>
            </p:cNvSpPr>
            <p:nvPr/>
          </p:nvSpPr>
          <p:spPr bwMode="auto">
            <a:xfrm>
              <a:off x="3068" y="1282"/>
              <a:ext cx="3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China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3" name="Rectangle 215"/>
            <p:cNvSpPr>
              <a:spLocks noChangeArrowheads="1"/>
            </p:cNvSpPr>
            <p:nvPr/>
          </p:nvSpPr>
          <p:spPr bwMode="auto">
            <a:xfrm>
              <a:off x="3432" y="557"/>
              <a:ext cx="9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United Kingdom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4" name="Rectangle 216"/>
            <p:cNvSpPr>
              <a:spLocks noChangeArrowheads="1"/>
            </p:cNvSpPr>
            <p:nvPr/>
          </p:nvSpPr>
          <p:spPr bwMode="auto">
            <a:xfrm>
              <a:off x="3467" y="432"/>
              <a:ext cx="46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Canada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5" name="Rectangle 217"/>
            <p:cNvSpPr>
              <a:spLocks noChangeArrowheads="1"/>
            </p:cNvSpPr>
            <p:nvPr/>
          </p:nvSpPr>
          <p:spPr bwMode="auto">
            <a:xfrm>
              <a:off x="3677" y="221"/>
              <a:ext cx="65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San Marino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6" name="Rectangle 218"/>
            <p:cNvSpPr>
              <a:spLocks noChangeArrowheads="1"/>
            </p:cNvSpPr>
            <p:nvPr/>
          </p:nvSpPr>
          <p:spPr bwMode="auto">
            <a:xfrm>
              <a:off x="2770" y="2263"/>
              <a:ext cx="10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United States - P1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7" name="Rectangle 219"/>
            <p:cNvSpPr>
              <a:spLocks noChangeArrowheads="1"/>
            </p:cNvSpPr>
            <p:nvPr/>
          </p:nvSpPr>
          <p:spPr bwMode="auto">
            <a:xfrm>
              <a:off x="3268" y="887"/>
              <a:ext cx="108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United States - P25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Rectangle 220"/>
            <p:cNvSpPr>
              <a:spLocks noChangeArrowheads="1"/>
            </p:cNvSpPr>
            <p:nvPr/>
          </p:nvSpPr>
          <p:spPr bwMode="auto">
            <a:xfrm>
              <a:off x="3546" y="336"/>
              <a:ext cx="108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United States - P50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9" name="Rectangle 221"/>
            <p:cNvSpPr>
              <a:spLocks noChangeArrowheads="1"/>
            </p:cNvSpPr>
            <p:nvPr/>
          </p:nvSpPr>
          <p:spPr bwMode="auto">
            <a:xfrm>
              <a:off x="4033" y="125"/>
              <a:ext cx="11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United States - P100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Line 222"/>
            <p:cNvSpPr>
              <a:spLocks noChangeShapeType="1"/>
            </p:cNvSpPr>
            <p:nvPr/>
          </p:nvSpPr>
          <p:spPr bwMode="auto">
            <a:xfrm flipV="1">
              <a:off x="1507" y="132"/>
              <a:ext cx="0" cy="35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223"/>
            <p:cNvSpPr>
              <a:spLocks noChangeShapeType="1"/>
            </p:cNvSpPr>
            <p:nvPr/>
          </p:nvSpPr>
          <p:spPr bwMode="auto">
            <a:xfrm>
              <a:off x="1507" y="3711"/>
              <a:ext cx="27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224"/>
            <p:cNvSpPr>
              <a:spLocks noChangeShapeType="1"/>
            </p:cNvSpPr>
            <p:nvPr/>
          </p:nvSpPr>
          <p:spPr bwMode="auto">
            <a:xfrm>
              <a:off x="1603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225"/>
            <p:cNvSpPr>
              <a:spLocks noChangeArrowheads="1"/>
            </p:cNvSpPr>
            <p:nvPr/>
          </p:nvSpPr>
          <p:spPr bwMode="auto">
            <a:xfrm>
              <a:off x="1519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Line 226"/>
            <p:cNvSpPr>
              <a:spLocks noChangeShapeType="1"/>
            </p:cNvSpPr>
            <p:nvPr/>
          </p:nvSpPr>
          <p:spPr bwMode="auto">
            <a:xfrm>
              <a:off x="2035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227"/>
            <p:cNvSpPr>
              <a:spLocks noChangeArrowheads="1"/>
            </p:cNvSpPr>
            <p:nvPr/>
          </p:nvSpPr>
          <p:spPr bwMode="auto">
            <a:xfrm>
              <a:off x="1951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Line 228"/>
            <p:cNvSpPr>
              <a:spLocks noChangeShapeType="1"/>
            </p:cNvSpPr>
            <p:nvPr/>
          </p:nvSpPr>
          <p:spPr bwMode="auto">
            <a:xfrm>
              <a:off x="2470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229"/>
            <p:cNvSpPr>
              <a:spLocks noChangeArrowheads="1"/>
            </p:cNvSpPr>
            <p:nvPr/>
          </p:nvSpPr>
          <p:spPr bwMode="auto">
            <a:xfrm>
              <a:off x="2385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Line 230"/>
            <p:cNvSpPr>
              <a:spLocks noChangeShapeType="1"/>
            </p:cNvSpPr>
            <p:nvPr/>
          </p:nvSpPr>
          <p:spPr bwMode="auto">
            <a:xfrm>
              <a:off x="2902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231"/>
            <p:cNvSpPr>
              <a:spLocks noChangeArrowheads="1"/>
            </p:cNvSpPr>
            <p:nvPr/>
          </p:nvSpPr>
          <p:spPr bwMode="auto">
            <a:xfrm>
              <a:off x="2817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Line 232"/>
            <p:cNvSpPr>
              <a:spLocks noChangeShapeType="1"/>
            </p:cNvSpPr>
            <p:nvPr/>
          </p:nvSpPr>
          <p:spPr bwMode="auto">
            <a:xfrm>
              <a:off x="3336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233"/>
            <p:cNvSpPr>
              <a:spLocks noChangeArrowheads="1"/>
            </p:cNvSpPr>
            <p:nvPr/>
          </p:nvSpPr>
          <p:spPr bwMode="auto">
            <a:xfrm>
              <a:off x="3251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2" name="Line 234"/>
            <p:cNvSpPr>
              <a:spLocks noChangeShapeType="1"/>
            </p:cNvSpPr>
            <p:nvPr/>
          </p:nvSpPr>
          <p:spPr bwMode="auto">
            <a:xfrm>
              <a:off x="3768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235"/>
            <p:cNvSpPr>
              <a:spLocks noChangeArrowheads="1"/>
            </p:cNvSpPr>
            <p:nvPr/>
          </p:nvSpPr>
          <p:spPr bwMode="auto">
            <a:xfrm>
              <a:off x="3683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4" name="Line 236"/>
            <p:cNvSpPr>
              <a:spLocks noChangeShapeType="1"/>
            </p:cNvSpPr>
            <p:nvPr/>
          </p:nvSpPr>
          <p:spPr bwMode="auto">
            <a:xfrm>
              <a:off x="4202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237"/>
            <p:cNvSpPr>
              <a:spLocks noChangeArrowheads="1"/>
            </p:cNvSpPr>
            <p:nvPr/>
          </p:nvSpPr>
          <p:spPr bwMode="auto">
            <a:xfrm>
              <a:off x="4118" y="3802"/>
              <a:ext cx="2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6" name="Rectangle 238"/>
            <p:cNvSpPr>
              <a:spLocks noChangeArrowheads="1"/>
            </p:cNvSpPr>
            <p:nvPr/>
          </p:nvSpPr>
          <p:spPr bwMode="auto">
            <a:xfrm>
              <a:off x="1431" y="3991"/>
              <a:ext cx="30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 Men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9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232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9"/>
              <p:cNvSpPr>
                <a:spLocks noChangeShapeType="1"/>
              </p:cNvSpPr>
              <p:nvPr/>
            </p:nvSpPr>
            <p:spPr bwMode="auto">
              <a:xfrm>
                <a:off x="548" y="2813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0"/>
              <p:cNvSpPr>
                <a:spLocks noChangeShapeType="1"/>
              </p:cNvSpPr>
              <p:nvPr/>
            </p:nvSpPr>
            <p:spPr bwMode="auto">
              <a:xfrm>
                <a:off x="548" y="2055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1"/>
              <p:cNvSpPr>
                <a:spLocks noChangeShapeType="1"/>
              </p:cNvSpPr>
              <p:nvPr/>
            </p:nvSpPr>
            <p:spPr bwMode="auto">
              <a:xfrm>
                <a:off x="548" y="129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2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13"/>
              <p:cNvSpPr>
                <a:spLocks noChangeArrowheads="1"/>
              </p:cNvSpPr>
              <p:nvPr/>
            </p:nvSpPr>
            <p:spPr bwMode="auto">
              <a:xfrm>
                <a:off x="670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Oval 14"/>
              <p:cNvSpPr>
                <a:spLocks noChangeArrowheads="1"/>
              </p:cNvSpPr>
              <p:nvPr/>
            </p:nvSpPr>
            <p:spPr bwMode="auto">
              <a:xfrm>
                <a:off x="719" y="286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15"/>
              <p:cNvSpPr>
                <a:spLocks noChangeArrowheads="1"/>
              </p:cNvSpPr>
              <p:nvPr/>
            </p:nvSpPr>
            <p:spPr bwMode="auto">
              <a:xfrm>
                <a:off x="768" y="27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16"/>
              <p:cNvSpPr>
                <a:spLocks noChangeArrowheads="1"/>
              </p:cNvSpPr>
              <p:nvPr/>
            </p:nvSpPr>
            <p:spPr bwMode="auto">
              <a:xfrm>
                <a:off x="817" y="26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17"/>
              <p:cNvSpPr>
                <a:spLocks noChangeArrowheads="1"/>
              </p:cNvSpPr>
              <p:nvPr/>
            </p:nvSpPr>
            <p:spPr bwMode="auto">
              <a:xfrm>
                <a:off x="866" y="26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18"/>
              <p:cNvSpPr>
                <a:spLocks noChangeArrowheads="1"/>
              </p:cNvSpPr>
              <p:nvPr/>
            </p:nvSpPr>
            <p:spPr bwMode="auto">
              <a:xfrm>
                <a:off x="915" y="26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19"/>
              <p:cNvSpPr>
                <a:spLocks noChangeArrowheads="1"/>
              </p:cNvSpPr>
              <p:nvPr/>
            </p:nvSpPr>
            <p:spPr bwMode="auto">
              <a:xfrm>
                <a:off x="963" y="26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20"/>
              <p:cNvSpPr>
                <a:spLocks noChangeArrowheads="1"/>
              </p:cNvSpPr>
              <p:nvPr/>
            </p:nvSpPr>
            <p:spPr bwMode="auto">
              <a:xfrm>
                <a:off x="1012" y="261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21"/>
              <p:cNvSpPr>
                <a:spLocks noChangeArrowheads="1"/>
              </p:cNvSpPr>
              <p:nvPr/>
            </p:nvSpPr>
            <p:spPr bwMode="auto">
              <a:xfrm>
                <a:off x="1061" y="25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22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23"/>
              <p:cNvSpPr>
                <a:spLocks noChangeArrowheads="1"/>
              </p:cNvSpPr>
              <p:nvPr/>
            </p:nvSpPr>
            <p:spPr bwMode="auto">
              <a:xfrm>
                <a:off x="1159" y="25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24"/>
              <p:cNvSpPr>
                <a:spLocks noChangeArrowheads="1"/>
              </p:cNvSpPr>
              <p:nvPr/>
            </p:nvSpPr>
            <p:spPr bwMode="auto">
              <a:xfrm>
                <a:off x="1208" y="25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25"/>
              <p:cNvSpPr>
                <a:spLocks noChangeArrowheads="1"/>
              </p:cNvSpPr>
              <p:nvPr/>
            </p:nvSpPr>
            <p:spPr bwMode="auto">
              <a:xfrm>
                <a:off x="1257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26"/>
              <p:cNvSpPr>
                <a:spLocks noChangeArrowheads="1"/>
              </p:cNvSpPr>
              <p:nvPr/>
            </p:nvSpPr>
            <p:spPr bwMode="auto">
              <a:xfrm>
                <a:off x="1306" y="251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27"/>
              <p:cNvSpPr>
                <a:spLocks noChangeArrowheads="1"/>
              </p:cNvSpPr>
              <p:nvPr/>
            </p:nvSpPr>
            <p:spPr bwMode="auto">
              <a:xfrm>
                <a:off x="1354" y="24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28"/>
              <p:cNvSpPr>
                <a:spLocks noChangeArrowheads="1"/>
              </p:cNvSpPr>
              <p:nvPr/>
            </p:nvSpPr>
            <p:spPr bwMode="auto">
              <a:xfrm>
                <a:off x="1403" y="24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29"/>
              <p:cNvSpPr>
                <a:spLocks noChangeArrowheads="1"/>
              </p:cNvSpPr>
              <p:nvPr/>
            </p:nvSpPr>
            <p:spPr bwMode="auto">
              <a:xfrm>
                <a:off x="1452" y="243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Oval 30"/>
              <p:cNvSpPr>
                <a:spLocks noChangeArrowheads="1"/>
              </p:cNvSpPr>
              <p:nvPr/>
            </p:nvSpPr>
            <p:spPr bwMode="auto">
              <a:xfrm>
                <a:off x="1501" y="24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Oval 31"/>
              <p:cNvSpPr>
                <a:spLocks noChangeArrowheads="1"/>
              </p:cNvSpPr>
              <p:nvPr/>
            </p:nvSpPr>
            <p:spPr bwMode="auto">
              <a:xfrm>
                <a:off x="1550" y="23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Oval 32"/>
              <p:cNvSpPr>
                <a:spLocks noChangeArrowheads="1"/>
              </p:cNvSpPr>
              <p:nvPr/>
            </p:nvSpPr>
            <p:spPr bwMode="auto">
              <a:xfrm>
                <a:off x="1599" y="23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Oval 33"/>
              <p:cNvSpPr>
                <a:spLocks noChangeArrowheads="1"/>
              </p:cNvSpPr>
              <p:nvPr/>
            </p:nvSpPr>
            <p:spPr bwMode="auto">
              <a:xfrm>
                <a:off x="1648" y="234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Oval 34"/>
              <p:cNvSpPr>
                <a:spLocks noChangeArrowheads="1"/>
              </p:cNvSpPr>
              <p:nvPr/>
            </p:nvSpPr>
            <p:spPr bwMode="auto">
              <a:xfrm>
                <a:off x="1697" y="231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Oval 35"/>
              <p:cNvSpPr>
                <a:spLocks noChangeArrowheads="1"/>
              </p:cNvSpPr>
              <p:nvPr/>
            </p:nvSpPr>
            <p:spPr bwMode="auto">
              <a:xfrm>
                <a:off x="1745" y="23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Oval 36"/>
              <p:cNvSpPr>
                <a:spLocks noChangeArrowheads="1"/>
              </p:cNvSpPr>
              <p:nvPr/>
            </p:nvSpPr>
            <p:spPr bwMode="auto">
              <a:xfrm>
                <a:off x="1794" y="22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Oval 37"/>
              <p:cNvSpPr>
                <a:spLocks noChangeArrowheads="1"/>
              </p:cNvSpPr>
              <p:nvPr/>
            </p:nvSpPr>
            <p:spPr bwMode="auto">
              <a:xfrm>
                <a:off x="1843" y="22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Oval 38"/>
              <p:cNvSpPr>
                <a:spLocks noChangeArrowheads="1"/>
              </p:cNvSpPr>
              <p:nvPr/>
            </p:nvSpPr>
            <p:spPr bwMode="auto">
              <a:xfrm>
                <a:off x="1892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Oval 39"/>
              <p:cNvSpPr>
                <a:spLocks noChangeArrowheads="1"/>
              </p:cNvSpPr>
              <p:nvPr/>
            </p:nvSpPr>
            <p:spPr bwMode="auto">
              <a:xfrm>
                <a:off x="1941" y="22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Oval 40"/>
              <p:cNvSpPr>
                <a:spLocks noChangeArrowheads="1"/>
              </p:cNvSpPr>
              <p:nvPr/>
            </p:nvSpPr>
            <p:spPr bwMode="auto">
              <a:xfrm>
                <a:off x="1990" y="21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Oval 41"/>
              <p:cNvSpPr>
                <a:spLocks noChangeArrowheads="1"/>
              </p:cNvSpPr>
              <p:nvPr/>
            </p:nvSpPr>
            <p:spPr bwMode="auto">
              <a:xfrm>
                <a:off x="2039" y="21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Oval 42"/>
              <p:cNvSpPr>
                <a:spLocks noChangeArrowheads="1"/>
              </p:cNvSpPr>
              <p:nvPr/>
            </p:nvSpPr>
            <p:spPr bwMode="auto">
              <a:xfrm>
                <a:off x="2088" y="216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Oval 43"/>
              <p:cNvSpPr>
                <a:spLocks noChangeArrowheads="1"/>
              </p:cNvSpPr>
              <p:nvPr/>
            </p:nvSpPr>
            <p:spPr bwMode="auto">
              <a:xfrm>
                <a:off x="2140" y="21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Oval 44"/>
              <p:cNvSpPr>
                <a:spLocks noChangeArrowheads="1"/>
              </p:cNvSpPr>
              <p:nvPr/>
            </p:nvSpPr>
            <p:spPr bwMode="auto">
              <a:xfrm>
                <a:off x="2189" y="21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Oval 45"/>
              <p:cNvSpPr>
                <a:spLocks noChangeArrowheads="1"/>
              </p:cNvSpPr>
              <p:nvPr/>
            </p:nvSpPr>
            <p:spPr bwMode="auto">
              <a:xfrm>
                <a:off x="2238" y="20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Oval 46"/>
              <p:cNvSpPr>
                <a:spLocks noChangeArrowheads="1"/>
              </p:cNvSpPr>
              <p:nvPr/>
            </p:nvSpPr>
            <p:spPr bwMode="auto">
              <a:xfrm>
                <a:off x="2287" y="20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Oval 47"/>
              <p:cNvSpPr>
                <a:spLocks noChangeArrowheads="1"/>
              </p:cNvSpPr>
              <p:nvPr/>
            </p:nvSpPr>
            <p:spPr bwMode="auto">
              <a:xfrm>
                <a:off x="2335" y="20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Oval 4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Oval 49"/>
              <p:cNvSpPr>
                <a:spLocks noChangeArrowheads="1"/>
              </p:cNvSpPr>
              <p:nvPr/>
            </p:nvSpPr>
            <p:spPr bwMode="auto">
              <a:xfrm>
                <a:off x="2433" y="19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Oval 50"/>
              <p:cNvSpPr>
                <a:spLocks noChangeArrowheads="1"/>
              </p:cNvSpPr>
              <p:nvPr/>
            </p:nvSpPr>
            <p:spPr bwMode="auto">
              <a:xfrm>
                <a:off x="2482" y="19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Oval 51"/>
              <p:cNvSpPr>
                <a:spLocks noChangeArrowheads="1"/>
              </p:cNvSpPr>
              <p:nvPr/>
            </p:nvSpPr>
            <p:spPr bwMode="auto">
              <a:xfrm>
                <a:off x="2531" y="196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Oval 52"/>
              <p:cNvSpPr>
                <a:spLocks noChangeArrowheads="1"/>
              </p:cNvSpPr>
              <p:nvPr/>
            </p:nvSpPr>
            <p:spPr bwMode="auto">
              <a:xfrm>
                <a:off x="2580" y="19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Oval 53"/>
              <p:cNvSpPr>
                <a:spLocks noChangeArrowheads="1"/>
              </p:cNvSpPr>
              <p:nvPr/>
            </p:nvSpPr>
            <p:spPr bwMode="auto">
              <a:xfrm>
                <a:off x="2629" y="19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Oval 54"/>
              <p:cNvSpPr>
                <a:spLocks noChangeArrowheads="1"/>
              </p:cNvSpPr>
              <p:nvPr/>
            </p:nvSpPr>
            <p:spPr bwMode="auto">
              <a:xfrm>
                <a:off x="2678" y="191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Oval 55"/>
              <p:cNvSpPr>
                <a:spLocks noChangeArrowheads="1"/>
              </p:cNvSpPr>
              <p:nvPr/>
            </p:nvSpPr>
            <p:spPr bwMode="auto">
              <a:xfrm>
                <a:off x="2726" y="18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Oval 56"/>
              <p:cNvSpPr>
                <a:spLocks noChangeArrowheads="1"/>
              </p:cNvSpPr>
              <p:nvPr/>
            </p:nvSpPr>
            <p:spPr bwMode="auto">
              <a:xfrm>
                <a:off x="2775" y="18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Oval 57"/>
              <p:cNvSpPr>
                <a:spLocks noChangeArrowheads="1"/>
              </p:cNvSpPr>
              <p:nvPr/>
            </p:nvSpPr>
            <p:spPr bwMode="auto">
              <a:xfrm>
                <a:off x="2824" y="18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Oval 58"/>
              <p:cNvSpPr>
                <a:spLocks noChangeArrowheads="1"/>
              </p:cNvSpPr>
              <p:nvPr/>
            </p:nvSpPr>
            <p:spPr bwMode="auto">
              <a:xfrm>
                <a:off x="2873" y="18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Oval 59"/>
              <p:cNvSpPr>
                <a:spLocks noChangeArrowheads="1"/>
              </p:cNvSpPr>
              <p:nvPr/>
            </p:nvSpPr>
            <p:spPr bwMode="auto">
              <a:xfrm>
                <a:off x="2922" y="18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Oval 60"/>
              <p:cNvSpPr>
                <a:spLocks noChangeArrowheads="1"/>
              </p:cNvSpPr>
              <p:nvPr/>
            </p:nvSpPr>
            <p:spPr bwMode="auto">
              <a:xfrm>
                <a:off x="2971" y="18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Oval 61"/>
              <p:cNvSpPr>
                <a:spLocks noChangeArrowheads="1"/>
              </p:cNvSpPr>
              <p:nvPr/>
            </p:nvSpPr>
            <p:spPr bwMode="auto">
              <a:xfrm>
                <a:off x="3020" y="18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Oval 62"/>
              <p:cNvSpPr>
                <a:spLocks noChangeArrowheads="1"/>
              </p:cNvSpPr>
              <p:nvPr/>
            </p:nvSpPr>
            <p:spPr bwMode="auto">
              <a:xfrm>
                <a:off x="3069" y="177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Oval 63"/>
              <p:cNvSpPr>
                <a:spLocks noChangeArrowheads="1"/>
              </p:cNvSpPr>
              <p:nvPr/>
            </p:nvSpPr>
            <p:spPr bwMode="auto">
              <a:xfrm>
                <a:off x="3117" y="17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Oval 64"/>
              <p:cNvSpPr>
                <a:spLocks noChangeArrowheads="1"/>
              </p:cNvSpPr>
              <p:nvPr/>
            </p:nvSpPr>
            <p:spPr bwMode="auto">
              <a:xfrm>
                <a:off x="3166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Oval 65"/>
              <p:cNvSpPr>
                <a:spLocks noChangeArrowheads="1"/>
              </p:cNvSpPr>
              <p:nvPr/>
            </p:nvSpPr>
            <p:spPr bwMode="auto">
              <a:xfrm>
                <a:off x="3215" y="17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Oval 66"/>
              <p:cNvSpPr>
                <a:spLocks noChangeArrowheads="1"/>
              </p:cNvSpPr>
              <p:nvPr/>
            </p:nvSpPr>
            <p:spPr bwMode="auto">
              <a:xfrm>
                <a:off x="3264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Oval 67"/>
              <p:cNvSpPr>
                <a:spLocks noChangeArrowheads="1"/>
              </p:cNvSpPr>
              <p:nvPr/>
            </p:nvSpPr>
            <p:spPr bwMode="auto">
              <a:xfrm>
                <a:off x="3313" y="173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Oval 68"/>
              <p:cNvSpPr>
                <a:spLocks noChangeArrowheads="1"/>
              </p:cNvSpPr>
              <p:nvPr/>
            </p:nvSpPr>
            <p:spPr bwMode="auto">
              <a:xfrm>
                <a:off x="3362" y="1703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Oval 69"/>
              <p:cNvSpPr>
                <a:spLocks noChangeArrowheads="1"/>
              </p:cNvSpPr>
              <p:nvPr/>
            </p:nvSpPr>
            <p:spPr bwMode="auto">
              <a:xfrm>
                <a:off x="3411" y="16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Oval 70"/>
              <p:cNvSpPr>
                <a:spLocks noChangeArrowheads="1"/>
              </p:cNvSpPr>
              <p:nvPr/>
            </p:nvSpPr>
            <p:spPr bwMode="auto">
              <a:xfrm>
                <a:off x="3459" y="16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Oval 71"/>
              <p:cNvSpPr>
                <a:spLocks noChangeArrowheads="1"/>
              </p:cNvSpPr>
              <p:nvPr/>
            </p:nvSpPr>
            <p:spPr bwMode="auto">
              <a:xfrm>
                <a:off x="3508" y="165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Oval 72"/>
              <p:cNvSpPr>
                <a:spLocks noChangeArrowheads="1"/>
              </p:cNvSpPr>
              <p:nvPr/>
            </p:nvSpPr>
            <p:spPr bwMode="auto">
              <a:xfrm>
                <a:off x="3557" y="16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Oval 73"/>
              <p:cNvSpPr>
                <a:spLocks noChangeArrowheads="1"/>
              </p:cNvSpPr>
              <p:nvPr/>
            </p:nvSpPr>
            <p:spPr bwMode="auto">
              <a:xfrm>
                <a:off x="3606" y="16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Oval 74"/>
              <p:cNvSpPr>
                <a:spLocks noChangeArrowheads="1"/>
              </p:cNvSpPr>
              <p:nvPr/>
            </p:nvSpPr>
            <p:spPr bwMode="auto">
              <a:xfrm>
                <a:off x="3655" y="16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Oval 75"/>
              <p:cNvSpPr>
                <a:spLocks noChangeArrowheads="1"/>
              </p:cNvSpPr>
              <p:nvPr/>
            </p:nvSpPr>
            <p:spPr bwMode="auto">
              <a:xfrm>
                <a:off x="3704" y="16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Oval 76"/>
              <p:cNvSpPr>
                <a:spLocks noChangeArrowheads="1"/>
              </p:cNvSpPr>
              <p:nvPr/>
            </p:nvSpPr>
            <p:spPr bwMode="auto">
              <a:xfrm>
                <a:off x="3753" y="16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Oval 77"/>
              <p:cNvSpPr>
                <a:spLocks noChangeArrowheads="1"/>
              </p:cNvSpPr>
              <p:nvPr/>
            </p:nvSpPr>
            <p:spPr bwMode="auto">
              <a:xfrm>
                <a:off x="3805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Oval 78"/>
              <p:cNvSpPr>
                <a:spLocks noChangeArrowheads="1"/>
              </p:cNvSpPr>
              <p:nvPr/>
            </p:nvSpPr>
            <p:spPr bwMode="auto">
              <a:xfrm>
                <a:off x="3854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Oval 79"/>
              <p:cNvSpPr>
                <a:spLocks noChangeArrowheads="1"/>
              </p:cNvSpPr>
              <p:nvPr/>
            </p:nvSpPr>
            <p:spPr bwMode="auto">
              <a:xfrm>
                <a:off x="3903" y="15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Oval 80"/>
              <p:cNvSpPr>
                <a:spLocks noChangeArrowheads="1"/>
              </p:cNvSpPr>
              <p:nvPr/>
            </p:nvSpPr>
            <p:spPr bwMode="auto">
              <a:xfrm>
                <a:off x="3952" y="1532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Oval 81"/>
              <p:cNvSpPr>
                <a:spLocks noChangeArrowheads="1"/>
              </p:cNvSpPr>
              <p:nvPr/>
            </p:nvSpPr>
            <p:spPr bwMode="auto">
              <a:xfrm>
                <a:off x="4001" y="153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Oval 82"/>
              <p:cNvSpPr>
                <a:spLocks noChangeArrowheads="1"/>
              </p:cNvSpPr>
              <p:nvPr/>
            </p:nvSpPr>
            <p:spPr bwMode="auto">
              <a:xfrm>
                <a:off x="4049" y="1525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Oval 83"/>
              <p:cNvSpPr>
                <a:spLocks noChangeArrowheads="1"/>
              </p:cNvSpPr>
              <p:nvPr/>
            </p:nvSpPr>
            <p:spPr bwMode="auto">
              <a:xfrm>
                <a:off x="4098" y="149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Oval 84"/>
              <p:cNvSpPr>
                <a:spLocks noChangeArrowheads="1"/>
              </p:cNvSpPr>
              <p:nvPr/>
            </p:nvSpPr>
            <p:spPr bwMode="auto">
              <a:xfrm>
                <a:off x="4147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Oval 85"/>
              <p:cNvSpPr>
                <a:spLocks noChangeArrowheads="1"/>
              </p:cNvSpPr>
              <p:nvPr/>
            </p:nvSpPr>
            <p:spPr bwMode="auto">
              <a:xfrm>
                <a:off x="4196" y="14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Oval 86"/>
              <p:cNvSpPr>
                <a:spLocks noChangeArrowheads="1"/>
              </p:cNvSpPr>
              <p:nvPr/>
            </p:nvSpPr>
            <p:spPr bwMode="auto">
              <a:xfrm>
                <a:off x="4245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Oval 87"/>
              <p:cNvSpPr>
                <a:spLocks noChangeArrowheads="1"/>
              </p:cNvSpPr>
              <p:nvPr/>
            </p:nvSpPr>
            <p:spPr bwMode="auto">
              <a:xfrm>
                <a:off x="4294" y="14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Oval 88"/>
              <p:cNvSpPr>
                <a:spLocks noChangeArrowheads="1"/>
              </p:cNvSpPr>
              <p:nvPr/>
            </p:nvSpPr>
            <p:spPr bwMode="auto">
              <a:xfrm>
                <a:off x="4343" y="14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Oval 89"/>
              <p:cNvSpPr>
                <a:spLocks noChangeArrowheads="1"/>
              </p:cNvSpPr>
              <p:nvPr/>
            </p:nvSpPr>
            <p:spPr bwMode="auto">
              <a:xfrm>
                <a:off x="4392" y="143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Oval 90"/>
              <p:cNvSpPr>
                <a:spLocks noChangeArrowheads="1"/>
              </p:cNvSpPr>
              <p:nvPr/>
            </p:nvSpPr>
            <p:spPr bwMode="auto">
              <a:xfrm>
                <a:off x="4440" y="14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Oval 91"/>
              <p:cNvSpPr>
                <a:spLocks noChangeArrowheads="1"/>
              </p:cNvSpPr>
              <p:nvPr/>
            </p:nvSpPr>
            <p:spPr bwMode="auto">
              <a:xfrm>
                <a:off x="4489" y="140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Oval 92"/>
              <p:cNvSpPr>
                <a:spLocks noChangeArrowheads="1"/>
              </p:cNvSpPr>
              <p:nvPr/>
            </p:nvSpPr>
            <p:spPr bwMode="auto">
              <a:xfrm>
                <a:off x="4538" y="14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Oval 93"/>
              <p:cNvSpPr>
                <a:spLocks noChangeArrowheads="1"/>
              </p:cNvSpPr>
              <p:nvPr/>
            </p:nvSpPr>
            <p:spPr bwMode="auto">
              <a:xfrm>
                <a:off x="4587" y="13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Oval 94"/>
              <p:cNvSpPr>
                <a:spLocks noChangeArrowheads="1"/>
              </p:cNvSpPr>
              <p:nvPr/>
            </p:nvSpPr>
            <p:spPr bwMode="auto">
              <a:xfrm>
                <a:off x="4636" y="13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Oval 95"/>
              <p:cNvSpPr>
                <a:spLocks noChangeArrowheads="1"/>
              </p:cNvSpPr>
              <p:nvPr/>
            </p:nvSpPr>
            <p:spPr bwMode="auto">
              <a:xfrm>
                <a:off x="4685" y="13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Oval 96"/>
              <p:cNvSpPr>
                <a:spLocks noChangeArrowheads="1"/>
              </p:cNvSpPr>
              <p:nvPr/>
            </p:nvSpPr>
            <p:spPr bwMode="auto">
              <a:xfrm>
                <a:off x="4734" y="133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Oval 97"/>
              <p:cNvSpPr>
                <a:spLocks noChangeArrowheads="1"/>
              </p:cNvSpPr>
              <p:nvPr/>
            </p:nvSpPr>
            <p:spPr bwMode="auto">
              <a:xfrm>
                <a:off x="4783" y="1332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Oval 98"/>
              <p:cNvSpPr>
                <a:spLocks noChangeArrowheads="1"/>
              </p:cNvSpPr>
              <p:nvPr/>
            </p:nvSpPr>
            <p:spPr bwMode="auto">
              <a:xfrm>
                <a:off x="4831" y="12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Oval 99"/>
              <p:cNvSpPr>
                <a:spLocks noChangeArrowheads="1"/>
              </p:cNvSpPr>
              <p:nvPr/>
            </p:nvSpPr>
            <p:spPr bwMode="auto">
              <a:xfrm>
                <a:off x="4880" y="12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Oval 100"/>
              <p:cNvSpPr>
                <a:spLocks noChangeArrowheads="1"/>
              </p:cNvSpPr>
              <p:nvPr/>
            </p:nvSpPr>
            <p:spPr bwMode="auto">
              <a:xfrm>
                <a:off x="4929" y="1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Oval 101"/>
              <p:cNvSpPr>
                <a:spLocks noChangeArrowheads="1"/>
              </p:cNvSpPr>
              <p:nvPr/>
            </p:nvSpPr>
            <p:spPr bwMode="auto">
              <a:xfrm>
                <a:off x="4978" y="1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Oval 102"/>
              <p:cNvSpPr>
                <a:spLocks noChangeArrowheads="1"/>
              </p:cNvSpPr>
              <p:nvPr/>
            </p:nvSpPr>
            <p:spPr bwMode="auto">
              <a:xfrm>
                <a:off x="5027" y="12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Oval 103"/>
              <p:cNvSpPr>
                <a:spLocks noChangeArrowheads="1"/>
              </p:cNvSpPr>
              <p:nvPr/>
            </p:nvSpPr>
            <p:spPr bwMode="auto">
              <a:xfrm>
                <a:off x="5076" y="11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Oval 104"/>
              <p:cNvSpPr>
                <a:spLocks noChangeArrowheads="1"/>
              </p:cNvSpPr>
              <p:nvPr/>
            </p:nvSpPr>
            <p:spPr bwMode="auto">
              <a:xfrm>
                <a:off x="5125" y="11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Oval 105"/>
              <p:cNvSpPr>
                <a:spLocks noChangeArrowheads="1"/>
              </p:cNvSpPr>
              <p:nvPr/>
            </p:nvSpPr>
            <p:spPr bwMode="auto">
              <a:xfrm>
                <a:off x="5174" y="113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Oval 106"/>
              <p:cNvSpPr>
                <a:spLocks noChangeArrowheads="1"/>
              </p:cNvSpPr>
              <p:nvPr/>
            </p:nvSpPr>
            <p:spPr bwMode="auto">
              <a:xfrm>
                <a:off x="5222" y="109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Oval 107"/>
              <p:cNvSpPr>
                <a:spLocks noChangeArrowheads="1"/>
              </p:cNvSpPr>
              <p:nvPr/>
            </p:nvSpPr>
            <p:spPr bwMode="auto">
              <a:xfrm>
                <a:off x="5271" y="11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Oval 108"/>
              <p:cNvSpPr>
                <a:spLocks noChangeArrowheads="1"/>
              </p:cNvSpPr>
              <p:nvPr/>
            </p:nvSpPr>
            <p:spPr bwMode="auto">
              <a:xfrm>
                <a:off x="5320" y="1078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Oval 109"/>
              <p:cNvSpPr>
                <a:spLocks noChangeArrowheads="1"/>
              </p:cNvSpPr>
              <p:nvPr/>
            </p:nvSpPr>
            <p:spPr bwMode="auto">
              <a:xfrm>
                <a:off x="5369" y="10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Oval 110"/>
              <p:cNvSpPr>
                <a:spLocks noChangeArrowheads="1"/>
              </p:cNvSpPr>
              <p:nvPr/>
            </p:nvSpPr>
            <p:spPr bwMode="auto">
              <a:xfrm>
                <a:off x="5421" y="1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Oval 111"/>
              <p:cNvSpPr>
                <a:spLocks noChangeArrowheads="1"/>
              </p:cNvSpPr>
              <p:nvPr/>
            </p:nvSpPr>
            <p:spPr bwMode="auto">
              <a:xfrm>
                <a:off x="5470" y="9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Oval 112"/>
              <p:cNvSpPr>
                <a:spLocks noChangeArrowheads="1"/>
              </p:cNvSpPr>
              <p:nvPr/>
            </p:nvSpPr>
            <p:spPr bwMode="auto">
              <a:xfrm>
                <a:off x="5519" y="9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Oval 113"/>
              <p:cNvSpPr>
                <a:spLocks noChangeArrowheads="1"/>
              </p:cNvSpPr>
              <p:nvPr/>
            </p:nvSpPr>
            <p:spPr bwMode="auto">
              <a:xfrm>
                <a:off x="67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Oval 114"/>
              <p:cNvSpPr>
                <a:spLocks noChangeArrowheads="1"/>
              </p:cNvSpPr>
              <p:nvPr/>
            </p:nvSpPr>
            <p:spPr bwMode="auto">
              <a:xfrm>
                <a:off x="719" y="19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Oval 115"/>
              <p:cNvSpPr>
                <a:spLocks noChangeArrowheads="1"/>
              </p:cNvSpPr>
              <p:nvPr/>
            </p:nvSpPr>
            <p:spPr bwMode="auto">
              <a:xfrm>
                <a:off x="768" y="18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Oval 116"/>
              <p:cNvSpPr>
                <a:spLocks noChangeArrowheads="1"/>
              </p:cNvSpPr>
              <p:nvPr/>
            </p:nvSpPr>
            <p:spPr bwMode="auto">
              <a:xfrm>
                <a:off x="817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Oval 117"/>
              <p:cNvSpPr>
                <a:spLocks noChangeArrowheads="1"/>
              </p:cNvSpPr>
              <p:nvPr/>
            </p:nvSpPr>
            <p:spPr bwMode="auto">
              <a:xfrm>
                <a:off x="866" y="179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Oval 118"/>
              <p:cNvSpPr>
                <a:spLocks noChangeArrowheads="1"/>
              </p:cNvSpPr>
              <p:nvPr/>
            </p:nvSpPr>
            <p:spPr bwMode="auto">
              <a:xfrm>
                <a:off x="915" y="17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Oval 119"/>
              <p:cNvSpPr>
                <a:spLocks noChangeArrowheads="1"/>
              </p:cNvSpPr>
              <p:nvPr/>
            </p:nvSpPr>
            <p:spPr bwMode="auto">
              <a:xfrm>
                <a:off x="963" y="177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Oval 120"/>
              <p:cNvSpPr>
                <a:spLocks noChangeArrowheads="1"/>
              </p:cNvSpPr>
              <p:nvPr/>
            </p:nvSpPr>
            <p:spPr bwMode="auto">
              <a:xfrm>
                <a:off x="1012" y="17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Oval 121"/>
              <p:cNvSpPr>
                <a:spLocks noChangeArrowheads="1"/>
              </p:cNvSpPr>
              <p:nvPr/>
            </p:nvSpPr>
            <p:spPr bwMode="auto">
              <a:xfrm>
                <a:off x="1061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Oval 122"/>
              <p:cNvSpPr>
                <a:spLocks noChangeArrowheads="1"/>
              </p:cNvSpPr>
              <p:nvPr/>
            </p:nvSpPr>
            <p:spPr bwMode="auto">
              <a:xfrm>
                <a:off x="1110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Oval 123"/>
              <p:cNvSpPr>
                <a:spLocks noChangeArrowheads="1"/>
              </p:cNvSpPr>
              <p:nvPr/>
            </p:nvSpPr>
            <p:spPr bwMode="auto">
              <a:xfrm>
                <a:off x="1159" y="173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Oval 124"/>
              <p:cNvSpPr>
                <a:spLocks noChangeArrowheads="1"/>
              </p:cNvSpPr>
              <p:nvPr/>
            </p:nvSpPr>
            <p:spPr bwMode="auto">
              <a:xfrm>
                <a:off x="1208" y="171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Oval 125"/>
              <p:cNvSpPr>
                <a:spLocks noChangeArrowheads="1"/>
              </p:cNvSpPr>
              <p:nvPr/>
            </p:nvSpPr>
            <p:spPr bwMode="auto">
              <a:xfrm>
                <a:off x="1257" y="167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Oval 126"/>
              <p:cNvSpPr>
                <a:spLocks noChangeArrowheads="1"/>
              </p:cNvSpPr>
              <p:nvPr/>
            </p:nvSpPr>
            <p:spPr bwMode="auto">
              <a:xfrm>
                <a:off x="1306" y="168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Oval 127"/>
              <p:cNvSpPr>
                <a:spLocks noChangeArrowheads="1"/>
              </p:cNvSpPr>
              <p:nvPr/>
            </p:nvSpPr>
            <p:spPr bwMode="auto">
              <a:xfrm>
                <a:off x="1354" y="16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Oval 128"/>
              <p:cNvSpPr>
                <a:spLocks noChangeArrowheads="1"/>
              </p:cNvSpPr>
              <p:nvPr/>
            </p:nvSpPr>
            <p:spPr bwMode="auto">
              <a:xfrm>
                <a:off x="1403" y="16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Oval 129"/>
              <p:cNvSpPr>
                <a:spLocks noChangeArrowheads="1"/>
              </p:cNvSpPr>
              <p:nvPr/>
            </p:nvSpPr>
            <p:spPr bwMode="auto">
              <a:xfrm>
                <a:off x="1452" y="16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Oval 130"/>
              <p:cNvSpPr>
                <a:spLocks noChangeArrowheads="1"/>
              </p:cNvSpPr>
              <p:nvPr/>
            </p:nvSpPr>
            <p:spPr bwMode="auto">
              <a:xfrm>
                <a:off x="1501" y="162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Oval 131"/>
              <p:cNvSpPr>
                <a:spLocks noChangeArrowheads="1"/>
              </p:cNvSpPr>
              <p:nvPr/>
            </p:nvSpPr>
            <p:spPr bwMode="auto">
              <a:xfrm>
                <a:off x="1550" y="158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Oval 132"/>
              <p:cNvSpPr>
                <a:spLocks noChangeArrowheads="1"/>
              </p:cNvSpPr>
              <p:nvPr/>
            </p:nvSpPr>
            <p:spPr bwMode="auto">
              <a:xfrm>
                <a:off x="1599" y="15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Oval 133"/>
              <p:cNvSpPr>
                <a:spLocks noChangeArrowheads="1"/>
              </p:cNvSpPr>
              <p:nvPr/>
            </p:nvSpPr>
            <p:spPr bwMode="auto">
              <a:xfrm>
                <a:off x="1648" y="15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Oval 134"/>
              <p:cNvSpPr>
                <a:spLocks noChangeArrowheads="1"/>
              </p:cNvSpPr>
              <p:nvPr/>
            </p:nvSpPr>
            <p:spPr bwMode="auto">
              <a:xfrm>
                <a:off x="1697" y="157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Oval 135"/>
              <p:cNvSpPr>
                <a:spLocks noChangeArrowheads="1"/>
              </p:cNvSpPr>
              <p:nvPr/>
            </p:nvSpPr>
            <p:spPr bwMode="auto">
              <a:xfrm>
                <a:off x="1745" y="156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Oval 136"/>
              <p:cNvSpPr>
                <a:spLocks noChangeArrowheads="1"/>
              </p:cNvSpPr>
              <p:nvPr/>
            </p:nvSpPr>
            <p:spPr bwMode="auto">
              <a:xfrm>
                <a:off x="1794" y="15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Oval 137"/>
              <p:cNvSpPr>
                <a:spLocks noChangeArrowheads="1"/>
              </p:cNvSpPr>
              <p:nvPr/>
            </p:nvSpPr>
            <p:spPr bwMode="auto">
              <a:xfrm>
                <a:off x="1843" y="15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Oval 138"/>
              <p:cNvSpPr>
                <a:spLocks noChangeArrowheads="1"/>
              </p:cNvSpPr>
              <p:nvPr/>
            </p:nvSpPr>
            <p:spPr bwMode="auto">
              <a:xfrm>
                <a:off x="1892" y="152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Oval 139"/>
              <p:cNvSpPr>
                <a:spLocks noChangeArrowheads="1"/>
              </p:cNvSpPr>
              <p:nvPr/>
            </p:nvSpPr>
            <p:spPr bwMode="auto">
              <a:xfrm>
                <a:off x="1941" y="15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Oval 140"/>
              <p:cNvSpPr>
                <a:spLocks noChangeArrowheads="1"/>
              </p:cNvSpPr>
              <p:nvPr/>
            </p:nvSpPr>
            <p:spPr bwMode="auto">
              <a:xfrm>
                <a:off x="1990" y="149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Oval 141"/>
              <p:cNvSpPr>
                <a:spLocks noChangeArrowheads="1"/>
              </p:cNvSpPr>
              <p:nvPr/>
            </p:nvSpPr>
            <p:spPr bwMode="auto">
              <a:xfrm>
                <a:off x="2039" y="147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Oval 142"/>
              <p:cNvSpPr>
                <a:spLocks noChangeArrowheads="1"/>
              </p:cNvSpPr>
              <p:nvPr/>
            </p:nvSpPr>
            <p:spPr bwMode="auto">
              <a:xfrm>
                <a:off x="2088" y="14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Oval 143"/>
              <p:cNvSpPr>
                <a:spLocks noChangeArrowheads="1"/>
              </p:cNvSpPr>
              <p:nvPr/>
            </p:nvSpPr>
            <p:spPr bwMode="auto">
              <a:xfrm>
                <a:off x="2140" y="14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Oval 144"/>
              <p:cNvSpPr>
                <a:spLocks noChangeArrowheads="1"/>
              </p:cNvSpPr>
              <p:nvPr/>
            </p:nvSpPr>
            <p:spPr bwMode="auto">
              <a:xfrm>
                <a:off x="2189" y="14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Oval 145"/>
              <p:cNvSpPr>
                <a:spLocks noChangeArrowheads="1"/>
              </p:cNvSpPr>
              <p:nvPr/>
            </p:nvSpPr>
            <p:spPr bwMode="auto">
              <a:xfrm>
                <a:off x="2238" y="143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Oval 146"/>
              <p:cNvSpPr>
                <a:spLocks noChangeArrowheads="1"/>
              </p:cNvSpPr>
              <p:nvPr/>
            </p:nvSpPr>
            <p:spPr bwMode="auto">
              <a:xfrm>
                <a:off x="2287" y="141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Oval 147"/>
              <p:cNvSpPr>
                <a:spLocks noChangeArrowheads="1"/>
              </p:cNvSpPr>
              <p:nvPr/>
            </p:nvSpPr>
            <p:spPr bwMode="auto">
              <a:xfrm>
                <a:off x="2335" y="14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Oval 148"/>
              <p:cNvSpPr>
                <a:spLocks noChangeArrowheads="1"/>
              </p:cNvSpPr>
              <p:nvPr/>
            </p:nvSpPr>
            <p:spPr bwMode="auto">
              <a:xfrm>
                <a:off x="2384" y="140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Oval 149"/>
              <p:cNvSpPr>
                <a:spLocks noChangeArrowheads="1"/>
              </p:cNvSpPr>
              <p:nvPr/>
            </p:nvSpPr>
            <p:spPr bwMode="auto">
              <a:xfrm>
                <a:off x="2433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Oval 150"/>
              <p:cNvSpPr>
                <a:spLocks noChangeArrowheads="1"/>
              </p:cNvSpPr>
              <p:nvPr/>
            </p:nvSpPr>
            <p:spPr bwMode="auto">
              <a:xfrm>
                <a:off x="2482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Oval 151"/>
              <p:cNvSpPr>
                <a:spLocks noChangeArrowheads="1"/>
              </p:cNvSpPr>
              <p:nvPr/>
            </p:nvSpPr>
            <p:spPr bwMode="auto">
              <a:xfrm>
                <a:off x="2531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Oval 152"/>
              <p:cNvSpPr>
                <a:spLocks noChangeArrowheads="1"/>
              </p:cNvSpPr>
              <p:nvPr/>
            </p:nvSpPr>
            <p:spPr bwMode="auto">
              <a:xfrm>
                <a:off x="2580" y="13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Oval 153"/>
              <p:cNvSpPr>
                <a:spLocks noChangeArrowheads="1"/>
              </p:cNvSpPr>
              <p:nvPr/>
            </p:nvSpPr>
            <p:spPr bwMode="auto">
              <a:xfrm>
                <a:off x="2629" y="13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Oval 154"/>
              <p:cNvSpPr>
                <a:spLocks noChangeArrowheads="1"/>
              </p:cNvSpPr>
              <p:nvPr/>
            </p:nvSpPr>
            <p:spPr bwMode="auto">
              <a:xfrm>
                <a:off x="2678" y="13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Oval 155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Oval 156"/>
              <p:cNvSpPr>
                <a:spLocks noChangeArrowheads="1"/>
              </p:cNvSpPr>
              <p:nvPr/>
            </p:nvSpPr>
            <p:spPr bwMode="auto">
              <a:xfrm>
                <a:off x="2775" y="130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Oval 157"/>
              <p:cNvSpPr>
                <a:spLocks noChangeArrowheads="1"/>
              </p:cNvSpPr>
              <p:nvPr/>
            </p:nvSpPr>
            <p:spPr bwMode="auto">
              <a:xfrm>
                <a:off x="2824" y="1319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Oval 158"/>
              <p:cNvSpPr>
                <a:spLocks noChangeArrowheads="1"/>
              </p:cNvSpPr>
              <p:nvPr/>
            </p:nvSpPr>
            <p:spPr bwMode="auto">
              <a:xfrm>
                <a:off x="2873" y="1312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Oval 159"/>
              <p:cNvSpPr>
                <a:spLocks noChangeArrowheads="1"/>
              </p:cNvSpPr>
              <p:nvPr/>
            </p:nvSpPr>
            <p:spPr bwMode="auto">
              <a:xfrm>
                <a:off x="2922" y="127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Oval 160"/>
              <p:cNvSpPr>
                <a:spLocks noChangeArrowheads="1"/>
              </p:cNvSpPr>
              <p:nvPr/>
            </p:nvSpPr>
            <p:spPr bwMode="auto">
              <a:xfrm>
                <a:off x="2971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Oval 161"/>
              <p:cNvSpPr>
                <a:spLocks noChangeArrowheads="1"/>
              </p:cNvSpPr>
              <p:nvPr/>
            </p:nvSpPr>
            <p:spPr bwMode="auto">
              <a:xfrm>
                <a:off x="3020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Oval 162"/>
              <p:cNvSpPr>
                <a:spLocks noChangeArrowheads="1"/>
              </p:cNvSpPr>
              <p:nvPr/>
            </p:nvSpPr>
            <p:spPr bwMode="auto">
              <a:xfrm>
                <a:off x="3069" y="127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Oval 163"/>
              <p:cNvSpPr>
                <a:spLocks noChangeArrowheads="1"/>
              </p:cNvSpPr>
              <p:nvPr/>
            </p:nvSpPr>
            <p:spPr bwMode="auto">
              <a:xfrm>
                <a:off x="3117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Oval 164"/>
              <p:cNvSpPr>
                <a:spLocks noChangeArrowheads="1"/>
              </p:cNvSpPr>
              <p:nvPr/>
            </p:nvSpPr>
            <p:spPr bwMode="auto">
              <a:xfrm>
                <a:off x="3166" y="124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Oval 165"/>
              <p:cNvSpPr>
                <a:spLocks noChangeArrowheads="1"/>
              </p:cNvSpPr>
              <p:nvPr/>
            </p:nvSpPr>
            <p:spPr bwMode="auto">
              <a:xfrm>
                <a:off x="3215" y="1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Oval 166"/>
              <p:cNvSpPr>
                <a:spLocks noChangeArrowheads="1"/>
              </p:cNvSpPr>
              <p:nvPr/>
            </p:nvSpPr>
            <p:spPr bwMode="auto">
              <a:xfrm>
                <a:off x="3264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Oval 167"/>
              <p:cNvSpPr>
                <a:spLocks noChangeArrowheads="1"/>
              </p:cNvSpPr>
              <p:nvPr/>
            </p:nvSpPr>
            <p:spPr bwMode="auto">
              <a:xfrm>
                <a:off x="3313" y="12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Oval 168"/>
              <p:cNvSpPr>
                <a:spLocks noChangeArrowheads="1"/>
              </p:cNvSpPr>
              <p:nvPr/>
            </p:nvSpPr>
            <p:spPr bwMode="auto">
              <a:xfrm>
                <a:off x="3362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Oval 169"/>
              <p:cNvSpPr>
                <a:spLocks noChangeArrowheads="1"/>
              </p:cNvSpPr>
              <p:nvPr/>
            </p:nvSpPr>
            <p:spPr bwMode="auto">
              <a:xfrm>
                <a:off x="3411" y="11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Oval 170"/>
              <p:cNvSpPr>
                <a:spLocks noChangeArrowheads="1"/>
              </p:cNvSpPr>
              <p:nvPr/>
            </p:nvSpPr>
            <p:spPr bwMode="auto">
              <a:xfrm>
                <a:off x="3459" y="12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Oval 171"/>
              <p:cNvSpPr>
                <a:spLocks noChangeArrowheads="1"/>
              </p:cNvSpPr>
              <p:nvPr/>
            </p:nvSpPr>
            <p:spPr bwMode="auto">
              <a:xfrm>
                <a:off x="3508" y="11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Oval 172"/>
              <p:cNvSpPr>
                <a:spLocks noChangeArrowheads="1"/>
              </p:cNvSpPr>
              <p:nvPr/>
            </p:nvSpPr>
            <p:spPr bwMode="auto">
              <a:xfrm>
                <a:off x="3557" y="11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Oval 173"/>
              <p:cNvSpPr>
                <a:spLocks noChangeArrowheads="1"/>
              </p:cNvSpPr>
              <p:nvPr/>
            </p:nvSpPr>
            <p:spPr bwMode="auto">
              <a:xfrm>
                <a:off x="3606" y="120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Oval 174"/>
              <p:cNvSpPr>
                <a:spLocks noChangeArrowheads="1"/>
              </p:cNvSpPr>
              <p:nvPr/>
            </p:nvSpPr>
            <p:spPr bwMode="auto">
              <a:xfrm>
                <a:off x="3655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Oval 175"/>
              <p:cNvSpPr>
                <a:spLocks noChangeArrowheads="1"/>
              </p:cNvSpPr>
              <p:nvPr/>
            </p:nvSpPr>
            <p:spPr bwMode="auto">
              <a:xfrm>
                <a:off x="3704" y="11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Oval 176"/>
              <p:cNvSpPr>
                <a:spLocks noChangeArrowheads="1"/>
              </p:cNvSpPr>
              <p:nvPr/>
            </p:nvSpPr>
            <p:spPr bwMode="auto">
              <a:xfrm>
                <a:off x="3753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Oval 177"/>
              <p:cNvSpPr>
                <a:spLocks noChangeArrowheads="1"/>
              </p:cNvSpPr>
              <p:nvPr/>
            </p:nvSpPr>
            <p:spPr bwMode="auto">
              <a:xfrm>
                <a:off x="3805" y="112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Oval 178"/>
              <p:cNvSpPr>
                <a:spLocks noChangeArrowheads="1"/>
              </p:cNvSpPr>
              <p:nvPr/>
            </p:nvSpPr>
            <p:spPr bwMode="auto">
              <a:xfrm>
                <a:off x="3854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Oval 179"/>
              <p:cNvSpPr>
                <a:spLocks noChangeArrowheads="1"/>
              </p:cNvSpPr>
              <p:nvPr/>
            </p:nvSpPr>
            <p:spPr bwMode="auto">
              <a:xfrm>
                <a:off x="3903" y="114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Oval 180"/>
              <p:cNvSpPr>
                <a:spLocks noChangeArrowheads="1"/>
              </p:cNvSpPr>
              <p:nvPr/>
            </p:nvSpPr>
            <p:spPr bwMode="auto">
              <a:xfrm>
                <a:off x="3952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Oval 181"/>
              <p:cNvSpPr>
                <a:spLocks noChangeArrowheads="1"/>
              </p:cNvSpPr>
              <p:nvPr/>
            </p:nvSpPr>
            <p:spPr bwMode="auto">
              <a:xfrm>
                <a:off x="4001" y="111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Oval 182"/>
              <p:cNvSpPr>
                <a:spLocks noChangeArrowheads="1"/>
              </p:cNvSpPr>
              <p:nvPr/>
            </p:nvSpPr>
            <p:spPr bwMode="auto">
              <a:xfrm>
                <a:off x="4049" y="1113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Oval 183"/>
              <p:cNvSpPr>
                <a:spLocks noChangeArrowheads="1"/>
              </p:cNvSpPr>
              <p:nvPr/>
            </p:nvSpPr>
            <p:spPr bwMode="auto">
              <a:xfrm>
                <a:off x="4098" y="108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Oval 184"/>
              <p:cNvSpPr>
                <a:spLocks noChangeArrowheads="1"/>
              </p:cNvSpPr>
              <p:nvPr/>
            </p:nvSpPr>
            <p:spPr bwMode="auto">
              <a:xfrm>
                <a:off x="4147" y="108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Oval 185"/>
              <p:cNvSpPr>
                <a:spLocks noChangeArrowheads="1"/>
              </p:cNvSpPr>
              <p:nvPr/>
            </p:nvSpPr>
            <p:spPr bwMode="auto">
              <a:xfrm>
                <a:off x="4196" y="107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Oval 186"/>
              <p:cNvSpPr>
                <a:spLocks noChangeArrowheads="1"/>
              </p:cNvSpPr>
              <p:nvPr/>
            </p:nvSpPr>
            <p:spPr bwMode="auto">
              <a:xfrm>
                <a:off x="4245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Oval 187"/>
              <p:cNvSpPr>
                <a:spLocks noChangeArrowheads="1"/>
              </p:cNvSpPr>
              <p:nvPr/>
            </p:nvSpPr>
            <p:spPr bwMode="auto">
              <a:xfrm>
                <a:off x="4294" y="10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Oval 188"/>
              <p:cNvSpPr>
                <a:spLocks noChangeArrowheads="1"/>
              </p:cNvSpPr>
              <p:nvPr/>
            </p:nvSpPr>
            <p:spPr bwMode="auto">
              <a:xfrm>
                <a:off x="4343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Oval 189"/>
              <p:cNvSpPr>
                <a:spLocks noChangeArrowheads="1"/>
              </p:cNvSpPr>
              <p:nvPr/>
            </p:nvSpPr>
            <p:spPr bwMode="auto">
              <a:xfrm>
                <a:off x="4392" y="103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Oval 190"/>
              <p:cNvSpPr>
                <a:spLocks noChangeArrowheads="1"/>
              </p:cNvSpPr>
              <p:nvPr/>
            </p:nvSpPr>
            <p:spPr bwMode="auto">
              <a:xfrm>
                <a:off x="4440" y="103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Oval 191"/>
              <p:cNvSpPr>
                <a:spLocks noChangeArrowheads="1"/>
              </p:cNvSpPr>
              <p:nvPr/>
            </p:nvSpPr>
            <p:spPr bwMode="auto">
              <a:xfrm>
                <a:off x="4489" y="10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Oval 192"/>
              <p:cNvSpPr>
                <a:spLocks noChangeArrowheads="1"/>
              </p:cNvSpPr>
              <p:nvPr/>
            </p:nvSpPr>
            <p:spPr bwMode="auto">
              <a:xfrm>
                <a:off x="4538" y="10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Oval 193"/>
              <p:cNvSpPr>
                <a:spLocks noChangeArrowheads="1"/>
              </p:cNvSpPr>
              <p:nvPr/>
            </p:nvSpPr>
            <p:spPr bwMode="auto">
              <a:xfrm>
                <a:off x="4587" y="10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Oval 194"/>
              <p:cNvSpPr>
                <a:spLocks noChangeArrowheads="1"/>
              </p:cNvSpPr>
              <p:nvPr/>
            </p:nvSpPr>
            <p:spPr bwMode="auto">
              <a:xfrm>
                <a:off x="4636" y="9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Oval 195"/>
              <p:cNvSpPr>
                <a:spLocks noChangeArrowheads="1"/>
              </p:cNvSpPr>
              <p:nvPr/>
            </p:nvSpPr>
            <p:spPr bwMode="auto">
              <a:xfrm>
                <a:off x="4685" y="9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Oval 196"/>
              <p:cNvSpPr>
                <a:spLocks noChangeArrowheads="1"/>
              </p:cNvSpPr>
              <p:nvPr/>
            </p:nvSpPr>
            <p:spPr bwMode="auto">
              <a:xfrm>
                <a:off x="4734" y="9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Oval 197"/>
              <p:cNvSpPr>
                <a:spLocks noChangeArrowheads="1"/>
              </p:cNvSpPr>
              <p:nvPr/>
            </p:nvSpPr>
            <p:spPr bwMode="auto">
              <a:xfrm>
                <a:off x="4783" y="9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Oval 198"/>
              <p:cNvSpPr>
                <a:spLocks noChangeArrowheads="1"/>
              </p:cNvSpPr>
              <p:nvPr/>
            </p:nvSpPr>
            <p:spPr bwMode="auto">
              <a:xfrm>
                <a:off x="4831" y="9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Oval 199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Oval 200"/>
              <p:cNvSpPr>
                <a:spLocks noChangeArrowheads="1"/>
              </p:cNvSpPr>
              <p:nvPr/>
            </p:nvSpPr>
            <p:spPr bwMode="auto">
              <a:xfrm>
                <a:off x="4929" y="9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Oval 201"/>
              <p:cNvSpPr>
                <a:spLocks noChangeArrowheads="1"/>
              </p:cNvSpPr>
              <p:nvPr/>
            </p:nvSpPr>
            <p:spPr bwMode="auto">
              <a:xfrm>
                <a:off x="4978" y="8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Oval 202"/>
              <p:cNvSpPr>
                <a:spLocks noChangeArrowheads="1"/>
              </p:cNvSpPr>
              <p:nvPr/>
            </p:nvSpPr>
            <p:spPr bwMode="auto">
              <a:xfrm>
                <a:off x="5027" y="9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Oval 203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Oval 204"/>
              <p:cNvSpPr>
                <a:spLocks noChangeArrowheads="1"/>
              </p:cNvSpPr>
              <p:nvPr/>
            </p:nvSpPr>
            <p:spPr bwMode="auto">
              <a:xfrm>
                <a:off x="5125" y="8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206"/>
            <p:cNvSpPr>
              <a:spLocks noChangeArrowheads="1"/>
            </p:cNvSpPr>
            <p:nvPr/>
          </p:nvSpPr>
          <p:spPr bwMode="auto">
            <a:xfrm>
              <a:off x="5174" y="819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07"/>
            <p:cNvSpPr>
              <a:spLocks noChangeArrowheads="1"/>
            </p:cNvSpPr>
            <p:nvPr/>
          </p:nvSpPr>
          <p:spPr bwMode="auto">
            <a:xfrm>
              <a:off x="5222" y="8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08"/>
            <p:cNvSpPr>
              <a:spLocks noChangeArrowheads="1"/>
            </p:cNvSpPr>
            <p:nvPr/>
          </p:nvSpPr>
          <p:spPr bwMode="auto">
            <a:xfrm>
              <a:off x="5271" y="77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09"/>
            <p:cNvSpPr>
              <a:spLocks noChangeArrowheads="1"/>
            </p:cNvSpPr>
            <p:nvPr/>
          </p:nvSpPr>
          <p:spPr bwMode="auto">
            <a:xfrm>
              <a:off x="5320" y="76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10"/>
            <p:cNvSpPr>
              <a:spLocks noChangeArrowheads="1"/>
            </p:cNvSpPr>
            <p:nvPr/>
          </p:nvSpPr>
          <p:spPr bwMode="auto">
            <a:xfrm>
              <a:off x="5369" y="74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11"/>
            <p:cNvSpPr>
              <a:spLocks noChangeArrowheads="1"/>
            </p:cNvSpPr>
            <p:nvPr/>
          </p:nvSpPr>
          <p:spPr bwMode="auto">
            <a:xfrm>
              <a:off x="5421" y="753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212"/>
            <p:cNvSpPr>
              <a:spLocks noChangeArrowheads="1"/>
            </p:cNvSpPr>
            <p:nvPr/>
          </p:nvSpPr>
          <p:spPr bwMode="auto">
            <a:xfrm>
              <a:off x="5470" y="72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213"/>
            <p:cNvSpPr>
              <a:spLocks noChangeArrowheads="1"/>
            </p:cNvSpPr>
            <p:nvPr/>
          </p:nvSpPr>
          <p:spPr bwMode="auto">
            <a:xfrm>
              <a:off x="5519" y="69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4674" y="571"/>
              <a:ext cx="6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Women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4912" y="1525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554" y="2782"/>
              <a:ext cx="9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4011" y="2850"/>
              <a:ext cx="16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Women, Bottom 1%: 78.8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4239" y="3024"/>
              <a:ext cx="14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Women, Top 1%: 88.9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5554" y="3176"/>
              <a:ext cx="9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4224" y="3264"/>
              <a:ext cx="14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Men, Bottom 1%: 72.7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4445" y="3438"/>
              <a:ext cx="1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Men, Top 1%: 87.3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232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1" name="Rectangle 233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2" name="Line 23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Line 23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236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5" name="Line 237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238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3" name="Line 239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Rectangle 240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6" name="Line 241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242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Line 243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244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24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4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247"/>
            <p:cNvSpPr>
              <a:spLocks noChangeArrowheads="1"/>
            </p:cNvSpPr>
            <p:nvPr/>
          </p:nvSpPr>
          <p:spPr bwMode="auto">
            <a:xfrm>
              <a:off x="2136" y="3937"/>
              <a:ext cx="205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24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at Age 40</a:t>
            </a:r>
          </a:p>
        </p:txBody>
      </p:sp>
    </p:spTree>
    <p:extLst>
      <p:ext uri="{BB962C8B-B14F-4D97-AF65-F5344CB8AC3E}">
        <p14:creationId xmlns:p14="http://schemas.microsoft.com/office/powerpoint/2010/main" val="28917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6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7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701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9"/>
              <p:cNvSpPr>
                <a:spLocks noChangeShapeType="1"/>
              </p:cNvSpPr>
              <p:nvPr/>
            </p:nvSpPr>
            <p:spPr bwMode="auto">
              <a:xfrm>
                <a:off x="548" y="2813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10"/>
              <p:cNvSpPr>
                <a:spLocks noChangeShapeType="1"/>
              </p:cNvSpPr>
              <p:nvPr/>
            </p:nvSpPr>
            <p:spPr bwMode="auto">
              <a:xfrm>
                <a:off x="548" y="2055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11"/>
              <p:cNvSpPr>
                <a:spLocks noChangeShapeType="1"/>
              </p:cNvSpPr>
              <p:nvPr/>
            </p:nvSpPr>
            <p:spPr bwMode="auto">
              <a:xfrm>
                <a:off x="548" y="129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12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13"/>
              <p:cNvSpPr>
                <a:spLocks noChangeArrowheads="1"/>
              </p:cNvSpPr>
              <p:nvPr/>
            </p:nvSpPr>
            <p:spPr bwMode="auto">
              <a:xfrm>
                <a:off x="670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14"/>
              <p:cNvSpPr>
                <a:spLocks noChangeArrowheads="1"/>
              </p:cNvSpPr>
              <p:nvPr/>
            </p:nvSpPr>
            <p:spPr bwMode="auto">
              <a:xfrm>
                <a:off x="719" y="286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15"/>
              <p:cNvSpPr>
                <a:spLocks noChangeArrowheads="1"/>
              </p:cNvSpPr>
              <p:nvPr/>
            </p:nvSpPr>
            <p:spPr bwMode="auto">
              <a:xfrm>
                <a:off x="768" y="27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16"/>
              <p:cNvSpPr>
                <a:spLocks noChangeArrowheads="1"/>
              </p:cNvSpPr>
              <p:nvPr/>
            </p:nvSpPr>
            <p:spPr bwMode="auto">
              <a:xfrm>
                <a:off x="817" y="26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17"/>
              <p:cNvSpPr>
                <a:spLocks noChangeArrowheads="1"/>
              </p:cNvSpPr>
              <p:nvPr/>
            </p:nvSpPr>
            <p:spPr bwMode="auto">
              <a:xfrm>
                <a:off x="866" y="26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18"/>
              <p:cNvSpPr>
                <a:spLocks noChangeArrowheads="1"/>
              </p:cNvSpPr>
              <p:nvPr/>
            </p:nvSpPr>
            <p:spPr bwMode="auto">
              <a:xfrm>
                <a:off x="915" y="26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19"/>
              <p:cNvSpPr>
                <a:spLocks noChangeArrowheads="1"/>
              </p:cNvSpPr>
              <p:nvPr/>
            </p:nvSpPr>
            <p:spPr bwMode="auto">
              <a:xfrm>
                <a:off x="963" y="26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20"/>
              <p:cNvSpPr>
                <a:spLocks noChangeArrowheads="1"/>
              </p:cNvSpPr>
              <p:nvPr/>
            </p:nvSpPr>
            <p:spPr bwMode="auto">
              <a:xfrm>
                <a:off x="1012" y="261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21"/>
              <p:cNvSpPr>
                <a:spLocks noChangeArrowheads="1"/>
              </p:cNvSpPr>
              <p:nvPr/>
            </p:nvSpPr>
            <p:spPr bwMode="auto">
              <a:xfrm>
                <a:off x="1061" y="25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22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23"/>
              <p:cNvSpPr>
                <a:spLocks noChangeArrowheads="1"/>
              </p:cNvSpPr>
              <p:nvPr/>
            </p:nvSpPr>
            <p:spPr bwMode="auto">
              <a:xfrm>
                <a:off x="1159" y="25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24"/>
              <p:cNvSpPr>
                <a:spLocks noChangeArrowheads="1"/>
              </p:cNvSpPr>
              <p:nvPr/>
            </p:nvSpPr>
            <p:spPr bwMode="auto">
              <a:xfrm>
                <a:off x="1208" y="25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25"/>
              <p:cNvSpPr>
                <a:spLocks noChangeArrowheads="1"/>
              </p:cNvSpPr>
              <p:nvPr/>
            </p:nvSpPr>
            <p:spPr bwMode="auto">
              <a:xfrm>
                <a:off x="1257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26"/>
              <p:cNvSpPr>
                <a:spLocks noChangeArrowheads="1"/>
              </p:cNvSpPr>
              <p:nvPr/>
            </p:nvSpPr>
            <p:spPr bwMode="auto">
              <a:xfrm>
                <a:off x="1306" y="251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27"/>
              <p:cNvSpPr>
                <a:spLocks noChangeArrowheads="1"/>
              </p:cNvSpPr>
              <p:nvPr/>
            </p:nvSpPr>
            <p:spPr bwMode="auto">
              <a:xfrm>
                <a:off x="1354" y="24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28"/>
              <p:cNvSpPr>
                <a:spLocks noChangeArrowheads="1"/>
              </p:cNvSpPr>
              <p:nvPr/>
            </p:nvSpPr>
            <p:spPr bwMode="auto">
              <a:xfrm>
                <a:off x="1403" y="24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29"/>
              <p:cNvSpPr>
                <a:spLocks noChangeArrowheads="1"/>
              </p:cNvSpPr>
              <p:nvPr/>
            </p:nvSpPr>
            <p:spPr bwMode="auto">
              <a:xfrm>
                <a:off x="1452" y="243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30"/>
              <p:cNvSpPr>
                <a:spLocks noChangeArrowheads="1"/>
              </p:cNvSpPr>
              <p:nvPr/>
            </p:nvSpPr>
            <p:spPr bwMode="auto">
              <a:xfrm>
                <a:off x="1501" y="24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31"/>
              <p:cNvSpPr>
                <a:spLocks noChangeArrowheads="1"/>
              </p:cNvSpPr>
              <p:nvPr/>
            </p:nvSpPr>
            <p:spPr bwMode="auto">
              <a:xfrm>
                <a:off x="1550" y="23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32"/>
              <p:cNvSpPr>
                <a:spLocks noChangeArrowheads="1"/>
              </p:cNvSpPr>
              <p:nvPr/>
            </p:nvSpPr>
            <p:spPr bwMode="auto">
              <a:xfrm>
                <a:off x="1599" y="23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33"/>
              <p:cNvSpPr>
                <a:spLocks noChangeArrowheads="1"/>
              </p:cNvSpPr>
              <p:nvPr/>
            </p:nvSpPr>
            <p:spPr bwMode="auto">
              <a:xfrm>
                <a:off x="1648" y="234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34"/>
              <p:cNvSpPr>
                <a:spLocks noChangeArrowheads="1"/>
              </p:cNvSpPr>
              <p:nvPr/>
            </p:nvSpPr>
            <p:spPr bwMode="auto">
              <a:xfrm>
                <a:off x="1697" y="231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35"/>
              <p:cNvSpPr>
                <a:spLocks noChangeArrowheads="1"/>
              </p:cNvSpPr>
              <p:nvPr/>
            </p:nvSpPr>
            <p:spPr bwMode="auto">
              <a:xfrm>
                <a:off x="1745" y="23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36"/>
              <p:cNvSpPr>
                <a:spLocks noChangeArrowheads="1"/>
              </p:cNvSpPr>
              <p:nvPr/>
            </p:nvSpPr>
            <p:spPr bwMode="auto">
              <a:xfrm>
                <a:off x="1794" y="22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37"/>
              <p:cNvSpPr>
                <a:spLocks noChangeArrowheads="1"/>
              </p:cNvSpPr>
              <p:nvPr/>
            </p:nvSpPr>
            <p:spPr bwMode="auto">
              <a:xfrm>
                <a:off x="1843" y="22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38"/>
              <p:cNvSpPr>
                <a:spLocks noChangeArrowheads="1"/>
              </p:cNvSpPr>
              <p:nvPr/>
            </p:nvSpPr>
            <p:spPr bwMode="auto">
              <a:xfrm>
                <a:off x="1892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39"/>
              <p:cNvSpPr>
                <a:spLocks noChangeArrowheads="1"/>
              </p:cNvSpPr>
              <p:nvPr/>
            </p:nvSpPr>
            <p:spPr bwMode="auto">
              <a:xfrm>
                <a:off x="1941" y="22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40"/>
              <p:cNvSpPr>
                <a:spLocks noChangeArrowheads="1"/>
              </p:cNvSpPr>
              <p:nvPr/>
            </p:nvSpPr>
            <p:spPr bwMode="auto">
              <a:xfrm>
                <a:off x="1990" y="21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41"/>
              <p:cNvSpPr>
                <a:spLocks noChangeArrowheads="1"/>
              </p:cNvSpPr>
              <p:nvPr/>
            </p:nvSpPr>
            <p:spPr bwMode="auto">
              <a:xfrm>
                <a:off x="2039" y="21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42"/>
              <p:cNvSpPr>
                <a:spLocks noChangeArrowheads="1"/>
              </p:cNvSpPr>
              <p:nvPr/>
            </p:nvSpPr>
            <p:spPr bwMode="auto">
              <a:xfrm>
                <a:off x="2088" y="216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43"/>
              <p:cNvSpPr>
                <a:spLocks noChangeArrowheads="1"/>
              </p:cNvSpPr>
              <p:nvPr/>
            </p:nvSpPr>
            <p:spPr bwMode="auto">
              <a:xfrm>
                <a:off x="2140" y="21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44"/>
              <p:cNvSpPr>
                <a:spLocks noChangeArrowheads="1"/>
              </p:cNvSpPr>
              <p:nvPr/>
            </p:nvSpPr>
            <p:spPr bwMode="auto">
              <a:xfrm>
                <a:off x="2189" y="21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45"/>
              <p:cNvSpPr>
                <a:spLocks noChangeArrowheads="1"/>
              </p:cNvSpPr>
              <p:nvPr/>
            </p:nvSpPr>
            <p:spPr bwMode="auto">
              <a:xfrm>
                <a:off x="2238" y="20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46"/>
              <p:cNvSpPr>
                <a:spLocks noChangeArrowheads="1"/>
              </p:cNvSpPr>
              <p:nvPr/>
            </p:nvSpPr>
            <p:spPr bwMode="auto">
              <a:xfrm>
                <a:off x="2287" y="20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47"/>
              <p:cNvSpPr>
                <a:spLocks noChangeArrowheads="1"/>
              </p:cNvSpPr>
              <p:nvPr/>
            </p:nvSpPr>
            <p:spPr bwMode="auto">
              <a:xfrm>
                <a:off x="2335" y="20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4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49"/>
              <p:cNvSpPr>
                <a:spLocks noChangeArrowheads="1"/>
              </p:cNvSpPr>
              <p:nvPr/>
            </p:nvSpPr>
            <p:spPr bwMode="auto">
              <a:xfrm>
                <a:off x="2433" y="19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50"/>
              <p:cNvSpPr>
                <a:spLocks noChangeArrowheads="1"/>
              </p:cNvSpPr>
              <p:nvPr/>
            </p:nvSpPr>
            <p:spPr bwMode="auto">
              <a:xfrm>
                <a:off x="2482" y="19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51"/>
              <p:cNvSpPr>
                <a:spLocks noChangeArrowheads="1"/>
              </p:cNvSpPr>
              <p:nvPr/>
            </p:nvSpPr>
            <p:spPr bwMode="auto">
              <a:xfrm>
                <a:off x="2531" y="196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52"/>
              <p:cNvSpPr>
                <a:spLocks noChangeArrowheads="1"/>
              </p:cNvSpPr>
              <p:nvPr/>
            </p:nvSpPr>
            <p:spPr bwMode="auto">
              <a:xfrm>
                <a:off x="2580" y="19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53"/>
              <p:cNvSpPr>
                <a:spLocks noChangeArrowheads="1"/>
              </p:cNvSpPr>
              <p:nvPr/>
            </p:nvSpPr>
            <p:spPr bwMode="auto">
              <a:xfrm>
                <a:off x="2629" y="19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54"/>
              <p:cNvSpPr>
                <a:spLocks noChangeArrowheads="1"/>
              </p:cNvSpPr>
              <p:nvPr/>
            </p:nvSpPr>
            <p:spPr bwMode="auto">
              <a:xfrm>
                <a:off x="2678" y="191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55"/>
              <p:cNvSpPr>
                <a:spLocks noChangeArrowheads="1"/>
              </p:cNvSpPr>
              <p:nvPr/>
            </p:nvSpPr>
            <p:spPr bwMode="auto">
              <a:xfrm>
                <a:off x="2726" y="18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56"/>
              <p:cNvSpPr>
                <a:spLocks noChangeArrowheads="1"/>
              </p:cNvSpPr>
              <p:nvPr/>
            </p:nvSpPr>
            <p:spPr bwMode="auto">
              <a:xfrm>
                <a:off x="2775" y="18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57"/>
              <p:cNvSpPr>
                <a:spLocks noChangeArrowheads="1"/>
              </p:cNvSpPr>
              <p:nvPr/>
            </p:nvSpPr>
            <p:spPr bwMode="auto">
              <a:xfrm>
                <a:off x="2824" y="18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58"/>
              <p:cNvSpPr>
                <a:spLocks noChangeArrowheads="1"/>
              </p:cNvSpPr>
              <p:nvPr/>
            </p:nvSpPr>
            <p:spPr bwMode="auto">
              <a:xfrm>
                <a:off x="2873" y="18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59"/>
              <p:cNvSpPr>
                <a:spLocks noChangeArrowheads="1"/>
              </p:cNvSpPr>
              <p:nvPr/>
            </p:nvSpPr>
            <p:spPr bwMode="auto">
              <a:xfrm>
                <a:off x="2922" y="18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60"/>
              <p:cNvSpPr>
                <a:spLocks noChangeArrowheads="1"/>
              </p:cNvSpPr>
              <p:nvPr/>
            </p:nvSpPr>
            <p:spPr bwMode="auto">
              <a:xfrm>
                <a:off x="2971" y="18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Oval 61"/>
              <p:cNvSpPr>
                <a:spLocks noChangeArrowheads="1"/>
              </p:cNvSpPr>
              <p:nvPr/>
            </p:nvSpPr>
            <p:spPr bwMode="auto">
              <a:xfrm>
                <a:off x="3020" y="18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62"/>
              <p:cNvSpPr>
                <a:spLocks noChangeArrowheads="1"/>
              </p:cNvSpPr>
              <p:nvPr/>
            </p:nvSpPr>
            <p:spPr bwMode="auto">
              <a:xfrm>
                <a:off x="3069" y="177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63"/>
              <p:cNvSpPr>
                <a:spLocks noChangeArrowheads="1"/>
              </p:cNvSpPr>
              <p:nvPr/>
            </p:nvSpPr>
            <p:spPr bwMode="auto">
              <a:xfrm>
                <a:off x="3117" y="17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64"/>
              <p:cNvSpPr>
                <a:spLocks noChangeArrowheads="1"/>
              </p:cNvSpPr>
              <p:nvPr/>
            </p:nvSpPr>
            <p:spPr bwMode="auto">
              <a:xfrm>
                <a:off x="3166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65"/>
              <p:cNvSpPr>
                <a:spLocks noChangeArrowheads="1"/>
              </p:cNvSpPr>
              <p:nvPr/>
            </p:nvSpPr>
            <p:spPr bwMode="auto">
              <a:xfrm>
                <a:off x="3215" y="17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66"/>
              <p:cNvSpPr>
                <a:spLocks noChangeArrowheads="1"/>
              </p:cNvSpPr>
              <p:nvPr/>
            </p:nvSpPr>
            <p:spPr bwMode="auto">
              <a:xfrm>
                <a:off x="3264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67"/>
              <p:cNvSpPr>
                <a:spLocks noChangeArrowheads="1"/>
              </p:cNvSpPr>
              <p:nvPr/>
            </p:nvSpPr>
            <p:spPr bwMode="auto">
              <a:xfrm>
                <a:off x="3313" y="173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68"/>
              <p:cNvSpPr>
                <a:spLocks noChangeArrowheads="1"/>
              </p:cNvSpPr>
              <p:nvPr/>
            </p:nvSpPr>
            <p:spPr bwMode="auto">
              <a:xfrm>
                <a:off x="3362" y="1703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69"/>
              <p:cNvSpPr>
                <a:spLocks noChangeArrowheads="1"/>
              </p:cNvSpPr>
              <p:nvPr/>
            </p:nvSpPr>
            <p:spPr bwMode="auto">
              <a:xfrm>
                <a:off x="3411" y="16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70"/>
              <p:cNvSpPr>
                <a:spLocks noChangeArrowheads="1"/>
              </p:cNvSpPr>
              <p:nvPr/>
            </p:nvSpPr>
            <p:spPr bwMode="auto">
              <a:xfrm>
                <a:off x="3459" y="16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Oval 71"/>
              <p:cNvSpPr>
                <a:spLocks noChangeArrowheads="1"/>
              </p:cNvSpPr>
              <p:nvPr/>
            </p:nvSpPr>
            <p:spPr bwMode="auto">
              <a:xfrm>
                <a:off x="3508" y="165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Oval 72"/>
              <p:cNvSpPr>
                <a:spLocks noChangeArrowheads="1"/>
              </p:cNvSpPr>
              <p:nvPr/>
            </p:nvSpPr>
            <p:spPr bwMode="auto">
              <a:xfrm>
                <a:off x="3557" y="16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Oval 73"/>
              <p:cNvSpPr>
                <a:spLocks noChangeArrowheads="1"/>
              </p:cNvSpPr>
              <p:nvPr/>
            </p:nvSpPr>
            <p:spPr bwMode="auto">
              <a:xfrm>
                <a:off x="3606" y="16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Oval 74"/>
              <p:cNvSpPr>
                <a:spLocks noChangeArrowheads="1"/>
              </p:cNvSpPr>
              <p:nvPr/>
            </p:nvSpPr>
            <p:spPr bwMode="auto">
              <a:xfrm>
                <a:off x="3655" y="16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Oval 75"/>
              <p:cNvSpPr>
                <a:spLocks noChangeArrowheads="1"/>
              </p:cNvSpPr>
              <p:nvPr/>
            </p:nvSpPr>
            <p:spPr bwMode="auto">
              <a:xfrm>
                <a:off x="3704" y="16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Oval 76"/>
              <p:cNvSpPr>
                <a:spLocks noChangeArrowheads="1"/>
              </p:cNvSpPr>
              <p:nvPr/>
            </p:nvSpPr>
            <p:spPr bwMode="auto">
              <a:xfrm>
                <a:off x="3753" y="16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Oval 77"/>
              <p:cNvSpPr>
                <a:spLocks noChangeArrowheads="1"/>
              </p:cNvSpPr>
              <p:nvPr/>
            </p:nvSpPr>
            <p:spPr bwMode="auto">
              <a:xfrm>
                <a:off x="3805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Oval 78"/>
              <p:cNvSpPr>
                <a:spLocks noChangeArrowheads="1"/>
              </p:cNvSpPr>
              <p:nvPr/>
            </p:nvSpPr>
            <p:spPr bwMode="auto">
              <a:xfrm>
                <a:off x="3854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Oval 79"/>
              <p:cNvSpPr>
                <a:spLocks noChangeArrowheads="1"/>
              </p:cNvSpPr>
              <p:nvPr/>
            </p:nvSpPr>
            <p:spPr bwMode="auto">
              <a:xfrm>
                <a:off x="3903" y="15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Oval 80"/>
              <p:cNvSpPr>
                <a:spLocks noChangeArrowheads="1"/>
              </p:cNvSpPr>
              <p:nvPr/>
            </p:nvSpPr>
            <p:spPr bwMode="auto">
              <a:xfrm>
                <a:off x="3952" y="1532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Oval 81"/>
              <p:cNvSpPr>
                <a:spLocks noChangeArrowheads="1"/>
              </p:cNvSpPr>
              <p:nvPr/>
            </p:nvSpPr>
            <p:spPr bwMode="auto">
              <a:xfrm>
                <a:off x="4001" y="153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Oval 82"/>
              <p:cNvSpPr>
                <a:spLocks noChangeArrowheads="1"/>
              </p:cNvSpPr>
              <p:nvPr/>
            </p:nvSpPr>
            <p:spPr bwMode="auto">
              <a:xfrm>
                <a:off x="4049" y="1525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Oval 83"/>
              <p:cNvSpPr>
                <a:spLocks noChangeArrowheads="1"/>
              </p:cNvSpPr>
              <p:nvPr/>
            </p:nvSpPr>
            <p:spPr bwMode="auto">
              <a:xfrm>
                <a:off x="4098" y="149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Oval 84"/>
              <p:cNvSpPr>
                <a:spLocks noChangeArrowheads="1"/>
              </p:cNvSpPr>
              <p:nvPr/>
            </p:nvSpPr>
            <p:spPr bwMode="auto">
              <a:xfrm>
                <a:off x="4147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Oval 85"/>
              <p:cNvSpPr>
                <a:spLocks noChangeArrowheads="1"/>
              </p:cNvSpPr>
              <p:nvPr/>
            </p:nvSpPr>
            <p:spPr bwMode="auto">
              <a:xfrm>
                <a:off x="4196" y="14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Oval 86"/>
              <p:cNvSpPr>
                <a:spLocks noChangeArrowheads="1"/>
              </p:cNvSpPr>
              <p:nvPr/>
            </p:nvSpPr>
            <p:spPr bwMode="auto">
              <a:xfrm>
                <a:off x="4245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Oval 87"/>
              <p:cNvSpPr>
                <a:spLocks noChangeArrowheads="1"/>
              </p:cNvSpPr>
              <p:nvPr/>
            </p:nvSpPr>
            <p:spPr bwMode="auto">
              <a:xfrm>
                <a:off x="4294" y="14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Oval 88"/>
              <p:cNvSpPr>
                <a:spLocks noChangeArrowheads="1"/>
              </p:cNvSpPr>
              <p:nvPr/>
            </p:nvSpPr>
            <p:spPr bwMode="auto">
              <a:xfrm>
                <a:off x="4343" y="14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Oval 89"/>
              <p:cNvSpPr>
                <a:spLocks noChangeArrowheads="1"/>
              </p:cNvSpPr>
              <p:nvPr/>
            </p:nvSpPr>
            <p:spPr bwMode="auto">
              <a:xfrm>
                <a:off x="4392" y="143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Oval 90"/>
              <p:cNvSpPr>
                <a:spLocks noChangeArrowheads="1"/>
              </p:cNvSpPr>
              <p:nvPr/>
            </p:nvSpPr>
            <p:spPr bwMode="auto">
              <a:xfrm>
                <a:off x="4440" y="14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Oval 91"/>
              <p:cNvSpPr>
                <a:spLocks noChangeArrowheads="1"/>
              </p:cNvSpPr>
              <p:nvPr/>
            </p:nvSpPr>
            <p:spPr bwMode="auto">
              <a:xfrm>
                <a:off x="4489" y="140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Oval 92"/>
              <p:cNvSpPr>
                <a:spLocks noChangeArrowheads="1"/>
              </p:cNvSpPr>
              <p:nvPr/>
            </p:nvSpPr>
            <p:spPr bwMode="auto">
              <a:xfrm>
                <a:off x="4538" y="14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93"/>
              <p:cNvSpPr>
                <a:spLocks noChangeArrowheads="1"/>
              </p:cNvSpPr>
              <p:nvPr/>
            </p:nvSpPr>
            <p:spPr bwMode="auto">
              <a:xfrm>
                <a:off x="4587" y="13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94"/>
              <p:cNvSpPr>
                <a:spLocks noChangeArrowheads="1"/>
              </p:cNvSpPr>
              <p:nvPr/>
            </p:nvSpPr>
            <p:spPr bwMode="auto">
              <a:xfrm>
                <a:off x="4636" y="13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95"/>
              <p:cNvSpPr>
                <a:spLocks noChangeArrowheads="1"/>
              </p:cNvSpPr>
              <p:nvPr/>
            </p:nvSpPr>
            <p:spPr bwMode="auto">
              <a:xfrm>
                <a:off x="4685" y="13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Oval 96"/>
              <p:cNvSpPr>
                <a:spLocks noChangeArrowheads="1"/>
              </p:cNvSpPr>
              <p:nvPr/>
            </p:nvSpPr>
            <p:spPr bwMode="auto">
              <a:xfrm>
                <a:off x="4734" y="133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Oval 97"/>
              <p:cNvSpPr>
                <a:spLocks noChangeArrowheads="1"/>
              </p:cNvSpPr>
              <p:nvPr/>
            </p:nvSpPr>
            <p:spPr bwMode="auto">
              <a:xfrm>
                <a:off x="4783" y="1332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Oval 98"/>
              <p:cNvSpPr>
                <a:spLocks noChangeArrowheads="1"/>
              </p:cNvSpPr>
              <p:nvPr/>
            </p:nvSpPr>
            <p:spPr bwMode="auto">
              <a:xfrm>
                <a:off x="4831" y="12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Oval 99"/>
              <p:cNvSpPr>
                <a:spLocks noChangeArrowheads="1"/>
              </p:cNvSpPr>
              <p:nvPr/>
            </p:nvSpPr>
            <p:spPr bwMode="auto">
              <a:xfrm>
                <a:off x="4880" y="12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Oval 100"/>
              <p:cNvSpPr>
                <a:spLocks noChangeArrowheads="1"/>
              </p:cNvSpPr>
              <p:nvPr/>
            </p:nvSpPr>
            <p:spPr bwMode="auto">
              <a:xfrm>
                <a:off x="4929" y="1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Oval 101"/>
              <p:cNvSpPr>
                <a:spLocks noChangeArrowheads="1"/>
              </p:cNvSpPr>
              <p:nvPr/>
            </p:nvSpPr>
            <p:spPr bwMode="auto">
              <a:xfrm>
                <a:off x="4978" y="1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Oval 102"/>
              <p:cNvSpPr>
                <a:spLocks noChangeArrowheads="1"/>
              </p:cNvSpPr>
              <p:nvPr/>
            </p:nvSpPr>
            <p:spPr bwMode="auto">
              <a:xfrm>
                <a:off x="5027" y="12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Oval 103"/>
              <p:cNvSpPr>
                <a:spLocks noChangeArrowheads="1"/>
              </p:cNvSpPr>
              <p:nvPr/>
            </p:nvSpPr>
            <p:spPr bwMode="auto">
              <a:xfrm>
                <a:off x="5076" y="11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104"/>
              <p:cNvSpPr>
                <a:spLocks noChangeArrowheads="1"/>
              </p:cNvSpPr>
              <p:nvPr/>
            </p:nvSpPr>
            <p:spPr bwMode="auto">
              <a:xfrm>
                <a:off x="5125" y="11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105"/>
              <p:cNvSpPr>
                <a:spLocks noChangeArrowheads="1"/>
              </p:cNvSpPr>
              <p:nvPr/>
            </p:nvSpPr>
            <p:spPr bwMode="auto">
              <a:xfrm>
                <a:off x="5174" y="113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106"/>
              <p:cNvSpPr>
                <a:spLocks noChangeArrowheads="1"/>
              </p:cNvSpPr>
              <p:nvPr/>
            </p:nvSpPr>
            <p:spPr bwMode="auto">
              <a:xfrm>
                <a:off x="5222" y="109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Oval 107"/>
              <p:cNvSpPr>
                <a:spLocks noChangeArrowheads="1"/>
              </p:cNvSpPr>
              <p:nvPr/>
            </p:nvSpPr>
            <p:spPr bwMode="auto">
              <a:xfrm>
                <a:off x="5271" y="11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Oval 108"/>
              <p:cNvSpPr>
                <a:spLocks noChangeArrowheads="1"/>
              </p:cNvSpPr>
              <p:nvPr/>
            </p:nvSpPr>
            <p:spPr bwMode="auto">
              <a:xfrm>
                <a:off x="5320" y="1078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Oval 109"/>
              <p:cNvSpPr>
                <a:spLocks noChangeArrowheads="1"/>
              </p:cNvSpPr>
              <p:nvPr/>
            </p:nvSpPr>
            <p:spPr bwMode="auto">
              <a:xfrm>
                <a:off x="5369" y="10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Oval 110"/>
              <p:cNvSpPr>
                <a:spLocks noChangeArrowheads="1"/>
              </p:cNvSpPr>
              <p:nvPr/>
            </p:nvSpPr>
            <p:spPr bwMode="auto">
              <a:xfrm>
                <a:off x="5421" y="1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Oval 111"/>
              <p:cNvSpPr>
                <a:spLocks noChangeArrowheads="1"/>
              </p:cNvSpPr>
              <p:nvPr/>
            </p:nvSpPr>
            <p:spPr bwMode="auto">
              <a:xfrm>
                <a:off x="5470" y="9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Oval 112"/>
              <p:cNvSpPr>
                <a:spLocks noChangeArrowheads="1"/>
              </p:cNvSpPr>
              <p:nvPr/>
            </p:nvSpPr>
            <p:spPr bwMode="auto">
              <a:xfrm>
                <a:off x="5519" y="9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Oval 113"/>
              <p:cNvSpPr>
                <a:spLocks noChangeArrowheads="1"/>
              </p:cNvSpPr>
              <p:nvPr/>
            </p:nvSpPr>
            <p:spPr bwMode="auto">
              <a:xfrm>
                <a:off x="67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Oval 114"/>
              <p:cNvSpPr>
                <a:spLocks noChangeArrowheads="1"/>
              </p:cNvSpPr>
              <p:nvPr/>
            </p:nvSpPr>
            <p:spPr bwMode="auto">
              <a:xfrm>
                <a:off x="719" y="19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Oval 115"/>
              <p:cNvSpPr>
                <a:spLocks noChangeArrowheads="1"/>
              </p:cNvSpPr>
              <p:nvPr/>
            </p:nvSpPr>
            <p:spPr bwMode="auto">
              <a:xfrm>
                <a:off x="768" y="18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Oval 116"/>
              <p:cNvSpPr>
                <a:spLocks noChangeArrowheads="1"/>
              </p:cNvSpPr>
              <p:nvPr/>
            </p:nvSpPr>
            <p:spPr bwMode="auto">
              <a:xfrm>
                <a:off x="817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117"/>
              <p:cNvSpPr>
                <a:spLocks noChangeArrowheads="1"/>
              </p:cNvSpPr>
              <p:nvPr/>
            </p:nvSpPr>
            <p:spPr bwMode="auto">
              <a:xfrm>
                <a:off x="866" y="179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118"/>
              <p:cNvSpPr>
                <a:spLocks noChangeArrowheads="1"/>
              </p:cNvSpPr>
              <p:nvPr/>
            </p:nvSpPr>
            <p:spPr bwMode="auto">
              <a:xfrm>
                <a:off x="915" y="17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119"/>
              <p:cNvSpPr>
                <a:spLocks noChangeArrowheads="1"/>
              </p:cNvSpPr>
              <p:nvPr/>
            </p:nvSpPr>
            <p:spPr bwMode="auto">
              <a:xfrm>
                <a:off x="963" y="177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120"/>
              <p:cNvSpPr>
                <a:spLocks noChangeArrowheads="1"/>
              </p:cNvSpPr>
              <p:nvPr/>
            </p:nvSpPr>
            <p:spPr bwMode="auto">
              <a:xfrm>
                <a:off x="1012" y="17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121"/>
              <p:cNvSpPr>
                <a:spLocks noChangeArrowheads="1"/>
              </p:cNvSpPr>
              <p:nvPr/>
            </p:nvSpPr>
            <p:spPr bwMode="auto">
              <a:xfrm>
                <a:off x="1061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Oval 122"/>
              <p:cNvSpPr>
                <a:spLocks noChangeArrowheads="1"/>
              </p:cNvSpPr>
              <p:nvPr/>
            </p:nvSpPr>
            <p:spPr bwMode="auto">
              <a:xfrm>
                <a:off x="1110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123"/>
              <p:cNvSpPr>
                <a:spLocks noChangeArrowheads="1"/>
              </p:cNvSpPr>
              <p:nvPr/>
            </p:nvSpPr>
            <p:spPr bwMode="auto">
              <a:xfrm>
                <a:off x="1159" y="173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Oval 124"/>
              <p:cNvSpPr>
                <a:spLocks noChangeArrowheads="1"/>
              </p:cNvSpPr>
              <p:nvPr/>
            </p:nvSpPr>
            <p:spPr bwMode="auto">
              <a:xfrm>
                <a:off x="1208" y="171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Oval 125"/>
              <p:cNvSpPr>
                <a:spLocks noChangeArrowheads="1"/>
              </p:cNvSpPr>
              <p:nvPr/>
            </p:nvSpPr>
            <p:spPr bwMode="auto">
              <a:xfrm>
                <a:off x="1257" y="167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126"/>
              <p:cNvSpPr>
                <a:spLocks noChangeArrowheads="1"/>
              </p:cNvSpPr>
              <p:nvPr/>
            </p:nvSpPr>
            <p:spPr bwMode="auto">
              <a:xfrm>
                <a:off x="1306" y="168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127"/>
              <p:cNvSpPr>
                <a:spLocks noChangeArrowheads="1"/>
              </p:cNvSpPr>
              <p:nvPr/>
            </p:nvSpPr>
            <p:spPr bwMode="auto">
              <a:xfrm>
                <a:off x="1354" y="16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128"/>
              <p:cNvSpPr>
                <a:spLocks noChangeArrowheads="1"/>
              </p:cNvSpPr>
              <p:nvPr/>
            </p:nvSpPr>
            <p:spPr bwMode="auto">
              <a:xfrm>
                <a:off x="1403" y="16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Oval 129"/>
              <p:cNvSpPr>
                <a:spLocks noChangeArrowheads="1"/>
              </p:cNvSpPr>
              <p:nvPr/>
            </p:nvSpPr>
            <p:spPr bwMode="auto">
              <a:xfrm>
                <a:off x="1452" y="16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Oval 130"/>
              <p:cNvSpPr>
                <a:spLocks noChangeArrowheads="1"/>
              </p:cNvSpPr>
              <p:nvPr/>
            </p:nvSpPr>
            <p:spPr bwMode="auto">
              <a:xfrm>
                <a:off x="1501" y="162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131"/>
              <p:cNvSpPr>
                <a:spLocks noChangeArrowheads="1"/>
              </p:cNvSpPr>
              <p:nvPr/>
            </p:nvSpPr>
            <p:spPr bwMode="auto">
              <a:xfrm>
                <a:off x="1550" y="158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132"/>
              <p:cNvSpPr>
                <a:spLocks noChangeArrowheads="1"/>
              </p:cNvSpPr>
              <p:nvPr/>
            </p:nvSpPr>
            <p:spPr bwMode="auto">
              <a:xfrm>
                <a:off x="1599" y="15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Oval 133"/>
              <p:cNvSpPr>
                <a:spLocks noChangeArrowheads="1"/>
              </p:cNvSpPr>
              <p:nvPr/>
            </p:nvSpPr>
            <p:spPr bwMode="auto">
              <a:xfrm>
                <a:off x="1648" y="15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134"/>
              <p:cNvSpPr>
                <a:spLocks noChangeArrowheads="1"/>
              </p:cNvSpPr>
              <p:nvPr/>
            </p:nvSpPr>
            <p:spPr bwMode="auto">
              <a:xfrm>
                <a:off x="1697" y="157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Oval 135"/>
              <p:cNvSpPr>
                <a:spLocks noChangeArrowheads="1"/>
              </p:cNvSpPr>
              <p:nvPr/>
            </p:nvSpPr>
            <p:spPr bwMode="auto">
              <a:xfrm>
                <a:off x="1745" y="156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Oval 136"/>
              <p:cNvSpPr>
                <a:spLocks noChangeArrowheads="1"/>
              </p:cNvSpPr>
              <p:nvPr/>
            </p:nvSpPr>
            <p:spPr bwMode="auto">
              <a:xfrm>
                <a:off x="1794" y="15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137"/>
              <p:cNvSpPr>
                <a:spLocks noChangeArrowheads="1"/>
              </p:cNvSpPr>
              <p:nvPr/>
            </p:nvSpPr>
            <p:spPr bwMode="auto">
              <a:xfrm>
                <a:off x="1843" y="15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138"/>
              <p:cNvSpPr>
                <a:spLocks noChangeArrowheads="1"/>
              </p:cNvSpPr>
              <p:nvPr/>
            </p:nvSpPr>
            <p:spPr bwMode="auto">
              <a:xfrm>
                <a:off x="1892" y="152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139"/>
              <p:cNvSpPr>
                <a:spLocks noChangeArrowheads="1"/>
              </p:cNvSpPr>
              <p:nvPr/>
            </p:nvSpPr>
            <p:spPr bwMode="auto">
              <a:xfrm>
                <a:off x="1941" y="15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Oval 140"/>
              <p:cNvSpPr>
                <a:spLocks noChangeArrowheads="1"/>
              </p:cNvSpPr>
              <p:nvPr/>
            </p:nvSpPr>
            <p:spPr bwMode="auto">
              <a:xfrm>
                <a:off x="1990" y="149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Oval 141"/>
              <p:cNvSpPr>
                <a:spLocks noChangeArrowheads="1"/>
              </p:cNvSpPr>
              <p:nvPr/>
            </p:nvSpPr>
            <p:spPr bwMode="auto">
              <a:xfrm>
                <a:off x="2039" y="147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Oval 142"/>
              <p:cNvSpPr>
                <a:spLocks noChangeArrowheads="1"/>
              </p:cNvSpPr>
              <p:nvPr/>
            </p:nvSpPr>
            <p:spPr bwMode="auto">
              <a:xfrm>
                <a:off x="2088" y="14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Oval 143"/>
              <p:cNvSpPr>
                <a:spLocks noChangeArrowheads="1"/>
              </p:cNvSpPr>
              <p:nvPr/>
            </p:nvSpPr>
            <p:spPr bwMode="auto">
              <a:xfrm>
                <a:off x="2140" y="14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Oval 144"/>
              <p:cNvSpPr>
                <a:spLocks noChangeArrowheads="1"/>
              </p:cNvSpPr>
              <p:nvPr/>
            </p:nvSpPr>
            <p:spPr bwMode="auto">
              <a:xfrm>
                <a:off x="2189" y="14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Oval 145"/>
              <p:cNvSpPr>
                <a:spLocks noChangeArrowheads="1"/>
              </p:cNvSpPr>
              <p:nvPr/>
            </p:nvSpPr>
            <p:spPr bwMode="auto">
              <a:xfrm>
                <a:off x="2238" y="143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Oval 146"/>
              <p:cNvSpPr>
                <a:spLocks noChangeArrowheads="1"/>
              </p:cNvSpPr>
              <p:nvPr/>
            </p:nvSpPr>
            <p:spPr bwMode="auto">
              <a:xfrm>
                <a:off x="2287" y="141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Oval 147"/>
              <p:cNvSpPr>
                <a:spLocks noChangeArrowheads="1"/>
              </p:cNvSpPr>
              <p:nvPr/>
            </p:nvSpPr>
            <p:spPr bwMode="auto">
              <a:xfrm>
                <a:off x="2335" y="14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Oval 148"/>
              <p:cNvSpPr>
                <a:spLocks noChangeArrowheads="1"/>
              </p:cNvSpPr>
              <p:nvPr/>
            </p:nvSpPr>
            <p:spPr bwMode="auto">
              <a:xfrm>
                <a:off x="2384" y="140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Oval 149"/>
              <p:cNvSpPr>
                <a:spLocks noChangeArrowheads="1"/>
              </p:cNvSpPr>
              <p:nvPr/>
            </p:nvSpPr>
            <p:spPr bwMode="auto">
              <a:xfrm>
                <a:off x="2433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Oval 150"/>
              <p:cNvSpPr>
                <a:spLocks noChangeArrowheads="1"/>
              </p:cNvSpPr>
              <p:nvPr/>
            </p:nvSpPr>
            <p:spPr bwMode="auto">
              <a:xfrm>
                <a:off x="2482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Oval 151"/>
              <p:cNvSpPr>
                <a:spLocks noChangeArrowheads="1"/>
              </p:cNvSpPr>
              <p:nvPr/>
            </p:nvSpPr>
            <p:spPr bwMode="auto">
              <a:xfrm>
                <a:off x="2531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Oval 152"/>
              <p:cNvSpPr>
                <a:spLocks noChangeArrowheads="1"/>
              </p:cNvSpPr>
              <p:nvPr/>
            </p:nvSpPr>
            <p:spPr bwMode="auto">
              <a:xfrm>
                <a:off x="2580" y="13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Oval 153"/>
              <p:cNvSpPr>
                <a:spLocks noChangeArrowheads="1"/>
              </p:cNvSpPr>
              <p:nvPr/>
            </p:nvSpPr>
            <p:spPr bwMode="auto">
              <a:xfrm>
                <a:off x="2629" y="13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Oval 154"/>
              <p:cNvSpPr>
                <a:spLocks noChangeArrowheads="1"/>
              </p:cNvSpPr>
              <p:nvPr/>
            </p:nvSpPr>
            <p:spPr bwMode="auto">
              <a:xfrm>
                <a:off x="2678" y="13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Oval 155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Oval 156"/>
              <p:cNvSpPr>
                <a:spLocks noChangeArrowheads="1"/>
              </p:cNvSpPr>
              <p:nvPr/>
            </p:nvSpPr>
            <p:spPr bwMode="auto">
              <a:xfrm>
                <a:off x="2775" y="130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Oval 157"/>
              <p:cNvSpPr>
                <a:spLocks noChangeArrowheads="1"/>
              </p:cNvSpPr>
              <p:nvPr/>
            </p:nvSpPr>
            <p:spPr bwMode="auto">
              <a:xfrm>
                <a:off x="2824" y="1319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Oval 158"/>
              <p:cNvSpPr>
                <a:spLocks noChangeArrowheads="1"/>
              </p:cNvSpPr>
              <p:nvPr/>
            </p:nvSpPr>
            <p:spPr bwMode="auto">
              <a:xfrm>
                <a:off x="2873" y="1312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Oval 159"/>
              <p:cNvSpPr>
                <a:spLocks noChangeArrowheads="1"/>
              </p:cNvSpPr>
              <p:nvPr/>
            </p:nvSpPr>
            <p:spPr bwMode="auto">
              <a:xfrm>
                <a:off x="2922" y="127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Oval 160"/>
              <p:cNvSpPr>
                <a:spLocks noChangeArrowheads="1"/>
              </p:cNvSpPr>
              <p:nvPr/>
            </p:nvSpPr>
            <p:spPr bwMode="auto">
              <a:xfrm>
                <a:off x="2971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Oval 161"/>
              <p:cNvSpPr>
                <a:spLocks noChangeArrowheads="1"/>
              </p:cNvSpPr>
              <p:nvPr/>
            </p:nvSpPr>
            <p:spPr bwMode="auto">
              <a:xfrm>
                <a:off x="3020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Oval 162"/>
              <p:cNvSpPr>
                <a:spLocks noChangeArrowheads="1"/>
              </p:cNvSpPr>
              <p:nvPr/>
            </p:nvSpPr>
            <p:spPr bwMode="auto">
              <a:xfrm>
                <a:off x="3069" y="127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Oval 163"/>
              <p:cNvSpPr>
                <a:spLocks noChangeArrowheads="1"/>
              </p:cNvSpPr>
              <p:nvPr/>
            </p:nvSpPr>
            <p:spPr bwMode="auto">
              <a:xfrm>
                <a:off x="3117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Oval 164"/>
              <p:cNvSpPr>
                <a:spLocks noChangeArrowheads="1"/>
              </p:cNvSpPr>
              <p:nvPr/>
            </p:nvSpPr>
            <p:spPr bwMode="auto">
              <a:xfrm>
                <a:off x="3166" y="124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Oval 165"/>
              <p:cNvSpPr>
                <a:spLocks noChangeArrowheads="1"/>
              </p:cNvSpPr>
              <p:nvPr/>
            </p:nvSpPr>
            <p:spPr bwMode="auto">
              <a:xfrm>
                <a:off x="3215" y="1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Oval 166"/>
              <p:cNvSpPr>
                <a:spLocks noChangeArrowheads="1"/>
              </p:cNvSpPr>
              <p:nvPr/>
            </p:nvSpPr>
            <p:spPr bwMode="auto">
              <a:xfrm>
                <a:off x="3264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Oval 167"/>
              <p:cNvSpPr>
                <a:spLocks noChangeArrowheads="1"/>
              </p:cNvSpPr>
              <p:nvPr/>
            </p:nvSpPr>
            <p:spPr bwMode="auto">
              <a:xfrm>
                <a:off x="3313" y="12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Oval 168"/>
              <p:cNvSpPr>
                <a:spLocks noChangeArrowheads="1"/>
              </p:cNvSpPr>
              <p:nvPr/>
            </p:nvSpPr>
            <p:spPr bwMode="auto">
              <a:xfrm>
                <a:off x="3362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Oval 169"/>
              <p:cNvSpPr>
                <a:spLocks noChangeArrowheads="1"/>
              </p:cNvSpPr>
              <p:nvPr/>
            </p:nvSpPr>
            <p:spPr bwMode="auto">
              <a:xfrm>
                <a:off x="3411" y="11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Oval 170"/>
              <p:cNvSpPr>
                <a:spLocks noChangeArrowheads="1"/>
              </p:cNvSpPr>
              <p:nvPr/>
            </p:nvSpPr>
            <p:spPr bwMode="auto">
              <a:xfrm>
                <a:off x="3459" y="12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Oval 171"/>
              <p:cNvSpPr>
                <a:spLocks noChangeArrowheads="1"/>
              </p:cNvSpPr>
              <p:nvPr/>
            </p:nvSpPr>
            <p:spPr bwMode="auto">
              <a:xfrm>
                <a:off x="3508" y="11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Oval 172"/>
              <p:cNvSpPr>
                <a:spLocks noChangeArrowheads="1"/>
              </p:cNvSpPr>
              <p:nvPr/>
            </p:nvSpPr>
            <p:spPr bwMode="auto">
              <a:xfrm>
                <a:off x="3557" y="11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Oval 173"/>
              <p:cNvSpPr>
                <a:spLocks noChangeArrowheads="1"/>
              </p:cNvSpPr>
              <p:nvPr/>
            </p:nvSpPr>
            <p:spPr bwMode="auto">
              <a:xfrm>
                <a:off x="3606" y="120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Oval 174"/>
              <p:cNvSpPr>
                <a:spLocks noChangeArrowheads="1"/>
              </p:cNvSpPr>
              <p:nvPr/>
            </p:nvSpPr>
            <p:spPr bwMode="auto">
              <a:xfrm>
                <a:off x="3655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Oval 175"/>
              <p:cNvSpPr>
                <a:spLocks noChangeArrowheads="1"/>
              </p:cNvSpPr>
              <p:nvPr/>
            </p:nvSpPr>
            <p:spPr bwMode="auto">
              <a:xfrm>
                <a:off x="3704" y="11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Oval 176"/>
              <p:cNvSpPr>
                <a:spLocks noChangeArrowheads="1"/>
              </p:cNvSpPr>
              <p:nvPr/>
            </p:nvSpPr>
            <p:spPr bwMode="auto">
              <a:xfrm>
                <a:off x="3753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Oval 177"/>
              <p:cNvSpPr>
                <a:spLocks noChangeArrowheads="1"/>
              </p:cNvSpPr>
              <p:nvPr/>
            </p:nvSpPr>
            <p:spPr bwMode="auto">
              <a:xfrm>
                <a:off x="3805" y="112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Oval 178"/>
              <p:cNvSpPr>
                <a:spLocks noChangeArrowheads="1"/>
              </p:cNvSpPr>
              <p:nvPr/>
            </p:nvSpPr>
            <p:spPr bwMode="auto">
              <a:xfrm>
                <a:off x="3854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Oval 179"/>
              <p:cNvSpPr>
                <a:spLocks noChangeArrowheads="1"/>
              </p:cNvSpPr>
              <p:nvPr/>
            </p:nvSpPr>
            <p:spPr bwMode="auto">
              <a:xfrm>
                <a:off x="3903" y="114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Oval 180"/>
              <p:cNvSpPr>
                <a:spLocks noChangeArrowheads="1"/>
              </p:cNvSpPr>
              <p:nvPr/>
            </p:nvSpPr>
            <p:spPr bwMode="auto">
              <a:xfrm>
                <a:off x="3952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Oval 181"/>
              <p:cNvSpPr>
                <a:spLocks noChangeArrowheads="1"/>
              </p:cNvSpPr>
              <p:nvPr/>
            </p:nvSpPr>
            <p:spPr bwMode="auto">
              <a:xfrm>
                <a:off x="4001" y="111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Oval 182"/>
              <p:cNvSpPr>
                <a:spLocks noChangeArrowheads="1"/>
              </p:cNvSpPr>
              <p:nvPr/>
            </p:nvSpPr>
            <p:spPr bwMode="auto">
              <a:xfrm>
                <a:off x="4049" y="1113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Oval 183"/>
              <p:cNvSpPr>
                <a:spLocks noChangeArrowheads="1"/>
              </p:cNvSpPr>
              <p:nvPr/>
            </p:nvSpPr>
            <p:spPr bwMode="auto">
              <a:xfrm>
                <a:off x="4098" y="108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Oval 184"/>
              <p:cNvSpPr>
                <a:spLocks noChangeArrowheads="1"/>
              </p:cNvSpPr>
              <p:nvPr/>
            </p:nvSpPr>
            <p:spPr bwMode="auto">
              <a:xfrm>
                <a:off x="4147" y="108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Oval 185"/>
              <p:cNvSpPr>
                <a:spLocks noChangeArrowheads="1"/>
              </p:cNvSpPr>
              <p:nvPr/>
            </p:nvSpPr>
            <p:spPr bwMode="auto">
              <a:xfrm>
                <a:off x="4196" y="107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Oval 186"/>
              <p:cNvSpPr>
                <a:spLocks noChangeArrowheads="1"/>
              </p:cNvSpPr>
              <p:nvPr/>
            </p:nvSpPr>
            <p:spPr bwMode="auto">
              <a:xfrm>
                <a:off x="4245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Oval 187"/>
              <p:cNvSpPr>
                <a:spLocks noChangeArrowheads="1"/>
              </p:cNvSpPr>
              <p:nvPr/>
            </p:nvSpPr>
            <p:spPr bwMode="auto">
              <a:xfrm>
                <a:off x="4294" y="10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Oval 188"/>
              <p:cNvSpPr>
                <a:spLocks noChangeArrowheads="1"/>
              </p:cNvSpPr>
              <p:nvPr/>
            </p:nvSpPr>
            <p:spPr bwMode="auto">
              <a:xfrm>
                <a:off x="4343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Oval 189"/>
              <p:cNvSpPr>
                <a:spLocks noChangeArrowheads="1"/>
              </p:cNvSpPr>
              <p:nvPr/>
            </p:nvSpPr>
            <p:spPr bwMode="auto">
              <a:xfrm>
                <a:off x="4392" y="103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Oval 190"/>
              <p:cNvSpPr>
                <a:spLocks noChangeArrowheads="1"/>
              </p:cNvSpPr>
              <p:nvPr/>
            </p:nvSpPr>
            <p:spPr bwMode="auto">
              <a:xfrm>
                <a:off x="4440" y="103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191"/>
              <p:cNvSpPr>
                <a:spLocks noChangeArrowheads="1"/>
              </p:cNvSpPr>
              <p:nvPr/>
            </p:nvSpPr>
            <p:spPr bwMode="auto">
              <a:xfrm>
                <a:off x="4489" y="10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192"/>
              <p:cNvSpPr>
                <a:spLocks noChangeArrowheads="1"/>
              </p:cNvSpPr>
              <p:nvPr/>
            </p:nvSpPr>
            <p:spPr bwMode="auto">
              <a:xfrm>
                <a:off x="4538" y="10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Oval 193"/>
              <p:cNvSpPr>
                <a:spLocks noChangeArrowheads="1"/>
              </p:cNvSpPr>
              <p:nvPr/>
            </p:nvSpPr>
            <p:spPr bwMode="auto">
              <a:xfrm>
                <a:off x="4587" y="10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Oval 194"/>
              <p:cNvSpPr>
                <a:spLocks noChangeArrowheads="1"/>
              </p:cNvSpPr>
              <p:nvPr/>
            </p:nvSpPr>
            <p:spPr bwMode="auto">
              <a:xfrm>
                <a:off x="4636" y="9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Oval 195"/>
              <p:cNvSpPr>
                <a:spLocks noChangeArrowheads="1"/>
              </p:cNvSpPr>
              <p:nvPr/>
            </p:nvSpPr>
            <p:spPr bwMode="auto">
              <a:xfrm>
                <a:off x="4685" y="9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Oval 196"/>
              <p:cNvSpPr>
                <a:spLocks noChangeArrowheads="1"/>
              </p:cNvSpPr>
              <p:nvPr/>
            </p:nvSpPr>
            <p:spPr bwMode="auto">
              <a:xfrm>
                <a:off x="4734" y="9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Oval 197"/>
              <p:cNvSpPr>
                <a:spLocks noChangeArrowheads="1"/>
              </p:cNvSpPr>
              <p:nvPr/>
            </p:nvSpPr>
            <p:spPr bwMode="auto">
              <a:xfrm>
                <a:off x="4783" y="9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Oval 198"/>
              <p:cNvSpPr>
                <a:spLocks noChangeArrowheads="1"/>
              </p:cNvSpPr>
              <p:nvPr/>
            </p:nvSpPr>
            <p:spPr bwMode="auto">
              <a:xfrm>
                <a:off x="4831" y="9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Oval 199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Oval 200"/>
              <p:cNvSpPr>
                <a:spLocks noChangeArrowheads="1"/>
              </p:cNvSpPr>
              <p:nvPr/>
            </p:nvSpPr>
            <p:spPr bwMode="auto">
              <a:xfrm>
                <a:off x="4929" y="9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Oval 201"/>
              <p:cNvSpPr>
                <a:spLocks noChangeArrowheads="1"/>
              </p:cNvSpPr>
              <p:nvPr/>
            </p:nvSpPr>
            <p:spPr bwMode="auto">
              <a:xfrm>
                <a:off x="4978" y="8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Oval 202"/>
              <p:cNvSpPr>
                <a:spLocks noChangeArrowheads="1"/>
              </p:cNvSpPr>
              <p:nvPr/>
            </p:nvSpPr>
            <p:spPr bwMode="auto">
              <a:xfrm>
                <a:off x="5027" y="9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Oval 203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Oval 204"/>
              <p:cNvSpPr>
                <a:spLocks noChangeArrowheads="1"/>
              </p:cNvSpPr>
              <p:nvPr/>
            </p:nvSpPr>
            <p:spPr bwMode="auto">
              <a:xfrm>
                <a:off x="5125" y="8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8" name="Oval 206"/>
            <p:cNvSpPr>
              <a:spLocks noChangeArrowheads="1"/>
            </p:cNvSpPr>
            <p:nvPr/>
          </p:nvSpPr>
          <p:spPr bwMode="auto">
            <a:xfrm>
              <a:off x="5174" y="819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Oval 207"/>
            <p:cNvSpPr>
              <a:spLocks noChangeArrowheads="1"/>
            </p:cNvSpPr>
            <p:nvPr/>
          </p:nvSpPr>
          <p:spPr bwMode="auto">
            <a:xfrm>
              <a:off x="5222" y="8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Oval 208"/>
            <p:cNvSpPr>
              <a:spLocks noChangeArrowheads="1"/>
            </p:cNvSpPr>
            <p:nvPr/>
          </p:nvSpPr>
          <p:spPr bwMode="auto">
            <a:xfrm>
              <a:off x="5271" y="77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Oval 209"/>
            <p:cNvSpPr>
              <a:spLocks noChangeArrowheads="1"/>
            </p:cNvSpPr>
            <p:nvPr/>
          </p:nvSpPr>
          <p:spPr bwMode="auto">
            <a:xfrm>
              <a:off x="5320" y="76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Oval 210"/>
            <p:cNvSpPr>
              <a:spLocks noChangeArrowheads="1"/>
            </p:cNvSpPr>
            <p:nvPr/>
          </p:nvSpPr>
          <p:spPr bwMode="auto">
            <a:xfrm>
              <a:off x="5369" y="74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Oval 211"/>
            <p:cNvSpPr>
              <a:spLocks noChangeArrowheads="1"/>
            </p:cNvSpPr>
            <p:nvPr/>
          </p:nvSpPr>
          <p:spPr bwMode="auto">
            <a:xfrm>
              <a:off x="5421" y="753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Oval 212"/>
            <p:cNvSpPr>
              <a:spLocks noChangeArrowheads="1"/>
            </p:cNvSpPr>
            <p:nvPr/>
          </p:nvSpPr>
          <p:spPr bwMode="auto">
            <a:xfrm>
              <a:off x="5470" y="72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Oval 213"/>
            <p:cNvSpPr>
              <a:spLocks noChangeArrowheads="1"/>
            </p:cNvSpPr>
            <p:nvPr/>
          </p:nvSpPr>
          <p:spPr bwMode="auto">
            <a:xfrm>
              <a:off x="5519" y="69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Rectangle 216"/>
            <p:cNvSpPr>
              <a:spLocks noChangeArrowheads="1"/>
            </p:cNvSpPr>
            <p:nvPr/>
          </p:nvSpPr>
          <p:spPr bwMode="auto">
            <a:xfrm>
              <a:off x="5554" y="2782"/>
              <a:ext cx="9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9" name="Rectangle 217"/>
            <p:cNvSpPr>
              <a:spLocks noChangeArrowheads="1"/>
            </p:cNvSpPr>
            <p:nvPr/>
          </p:nvSpPr>
          <p:spPr bwMode="auto">
            <a:xfrm>
              <a:off x="4011" y="2850"/>
              <a:ext cx="16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Women, Bottom 1%: 78.8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0" name="Rectangle 218"/>
            <p:cNvSpPr>
              <a:spLocks noChangeArrowheads="1"/>
            </p:cNvSpPr>
            <p:nvPr/>
          </p:nvSpPr>
          <p:spPr bwMode="auto">
            <a:xfrm>
              <a:off x="4239" y="3024"/>
              <a:ext cx="14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Women, Top 1%: 88.9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1" name="Rectangle 219"/>
            <p:cNvSpPr>
              <a:spLocks noChangeArrowheads="1"/>
            </p:cNvSpPr>
            <p:nvPr/>
          </p:nvSpPr>
          <p:spPr bwMode="auto">
            <a:xfrm>
              <a:off x="5554" y="3176"/>
              <a:ext cx="9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" name="Rectangle 220"/>
            <p:cNvSpPr>
              <a:spLocks noChangeArrowheads="1"/>
            </p:cNvSpPr>
            <p:nvPr/>
          </p:nvSpPr>
          <p:spPr bwMode="auto">
            <a:xfrm>
              <a:off x="4224" y="3264"/>
              <a:ext cx="14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Men, Bottom 1%: 72.7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3" name="Rectangle 221"/>
            <p:cNvSpPr>
              <a:spLocks noChangeArrowheads="1"/>
            </p:cNvSpPr>
            <p:nvPr/>
          </p:nvSpPr>
          <p:spPr bwMode="auto">
            <a:xfrm>
              <a:off x="4445" y="3438"/>
              <a:ext cx="1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Men, Top 1%: 87.3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4" name="Line 22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Line 22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Rectangle 224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7" name="Line 225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226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" name="Line 227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Rectangle 228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1" name="Line 229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230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3" name="Line 23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Rectangle 232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" name="Rectangle 233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6" name="Line 23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Line 23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Rectangle 236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9" name="Line 237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Rectangle 238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1" name="Line 239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Rectangle 240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3" name="Line 241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Rectangle 242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5" name="Line 243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Rectangle 244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7" name="Line 24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Rectangle 24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9" name="Rectangle 247"/>
            <p:cNvSpPr>
              <a:spLocks noChangeArrowheads="1"/>
            </p:cNvSpPr>
            <p:nvPr/>
          </p:nvSpPr>
          <p:spPr bwMode="auto">
            <a:xfrm>
              <a:off x="2136" y="3937"/>
              <a:ext cx="205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Percentile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0" name="Rectangle 24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Household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at Age 40</a:t>
            </a:r>
          </a:p>
        </p:txBody>
      </p:sp>
      <p:cxnSp>
        <p:nvCxnSpPr>
          <p:cNvPr id="648" name="Straight Connector 647"/>
          <p:cNvCxnSpPr/>
          <p:nvPr/>
        </p:nvCxnSpPr>
        <p:spPr>
          <a:xfrm>
            <a:off x="1130300" y="3589338"/>
            <a:ext cx="0" cy="1371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9" name="Straight Arrow Connector 648"/>
          <p:cNvCxnSpPr/>
          <p:nvPr/>
        </p:nvCxnSpPr>
        <p:spPr>
          <a:xfrm flipH="1" flipV="1">
            <a:off x="1169988" y="4200630"/>
            <a:ext cx="769938" cy="336487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0" name="Rectangle 649"/>
          <p:cNvSpPr>
            <a:spLocks noChangeArrowheads="1"/>
          </p:cNvSpPr>
          <p:nvPr/>
        </p:nvSpPr>
        <p:spPr bwMode="auto">
          <a:xfrm>
            <a:off x="1347787" y="4551402"/>
            <a:ext cx="2462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srgbClr val="000000"/>
                </a:solidFill>
              </a:rPr>
              <a:t>Bottom 1% Gender Gap</a:t>
            </a:r>
          </a:p>
          <a:p>
            <a:pPr algn="r"/>
            <a:r>
              <a:rPr lang="en-US" altLang="en-US" b="1" dirty="0" smtClean="0">
                <a:solidFill>
                  <a:srgbClr val="000000"/>
                </a:solidFill>
              </a:rPr>
              <a:t>6.1 years</a:t>
            </a:r>
            <a:endParaRPr lang="en-US" alt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653" name="Straight Connector 652"/>
          <p:cNvCxnSpPr/>
          <p:nvPr/>
        </p:nvCxnSpPr>
        <p:spPr>
          <a:xfrm flipH="1">
            <a:off x="8839199" y="1214436"/>
            <a:ext cx="1" cy="2333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4" name="Rectangle 653"/>
          <p:cNvSpPr>
            <a:spLocks noChangeArrowheads="1"/>
          </p:cNvSpPr>
          <p:nvPr/>
        </p:nvSpPr>
        <p:spPr bwMode="auto">
          <a:xfrm>
            <a:off x="5981715" y="740237"/>
            <a:ext cx="21032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srgbClr val="000000"/>
                </a:solidFill>
              </a:rPr>
              <a:t>Top 1% Gender Gap</a:t>
            </a:r>
          </a:p>
          <a:p>
            <a:pPr algn="r"/>
            <a:r>
              <a:rPr lang="en-US" altLang="en-US" b="1" dirty="0" smtClean="0">
                <a:solidFill>
                  <a:srgbClr val="000000"/>
                </a:solidFill>
              </a:rPr>
              <a:t>1.6 years</a:t>
            </a:r>
            <a:endParaRPr lang="en-US" alt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655" name="Straight Arrow Connector 654"/>
          <p:cNvCxnSpPr/>
          <p:nvPr/>
        </p:nvCxnSpPr>
        <p:spPr>
          <a:xfrm>
            <a:off x="8139112" y="1097432"/>
            <a:ext cx="650874" cy="271525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9" name="Rectangle 354"/>
          <p:cNvSpPr>
            <a:spLocks noChangeArrowheads="1"/>
          </p:cNvSpPr>
          <p:nvPr/>
        </p:nvSpPr>
        <p:spPr bwMode="auto">
          <a:xfrm>
            <a:off x="3818359" y="6540906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00" name="Rectangle 354"/>
          <p:cNvSpPr>
            <a:spLocks noChangeArrowheads="1"/>
          </p:cNvSpPr>
          <p:nvPr/>
        </p:nvSpPr>
        <p:spPr bwMode="auto">
          <a:xfrm>
            <a:off x="5228878" y="6553200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01" name="Oval 47"/>
          <p:cNvSpPr>
            <a:spLocks noChangeArrowheads="1"/>
          </p:cNvSpPr>
          <p:nvPr/>
        </p:nvSpPr>
        <p:spPr bwMode="auto">
          <a:xfrm>
            <a:off x="3600871" y="660558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2" name="Oval 62"/>
          <p:cNvSpPr>
            <a:spLocks noChangeArrowheads="1"/>
          </p:cNvSpPr>
          <p:nvPr/>
        </p:nvSpPr>
        <p:spPr bwMode="auto">
          <a:xfrm>
            <a:off x="4986139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2" name="Group 887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2643" name="AutoShape 886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44" name="Group 1088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2883" name="Rectangle 890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" name="Line 891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" name="Line 892"/>
              <p:cNvSpPr>
                <a:spLocks noChangeShapeType="1"/>
              </p:cNvSpPr>
              <p:nvPr/>
            </p:nvSpPr>
            <p:spPr bwMode="auto">
              <a:xfrm>
                <a:off x="548" y="2813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" name="Line 893"/>
              <p:cNvSpPr>
                <a:spLocks noChangeShapeType="1"/>
              </p:cNvSpPr>
              <p:nvPr/>
            </p:nvSpPr>
            <p:spPr bwMode="auto">
              <a:xfrm>
                <a:off x="548" y="2055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" name="Line 894"/>
              <p:cNvSpPr>
                <a:spLocks noChangeShapeType="1"/>
              </p:cNvSpPr>
              <p:nvPr/>
            </p:nvSpPr>
            <p:spPr bwMode="auto">
              <a:xfrm>
                <a:off x="548" y="129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8" name="Line 895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9" name="Oval 896"/>
              <p:cNvSpPr>
                <a:spLocks noChangeArrowheads="1"/>
              </p:cNvSpPr>
              <p:nvPr/>
            </p:nvSpPr>
            <p:spPr bwMode="auto">
              <a:xfrm>
                <a:off x="670" y="313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0" name="Oval 897"/>
              <p:cNvSpPr>
                <a:spLocks noChangeArrowheads="1"/>
              </p:cNvSpPr>
              <p:nvPr/>
            </p:nvSpPr>
            <p:spPr bwMode="auto">
              <a:xfrm>
                <a:off x="719" y="286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1" name="Oval 898"/>
              <p:cNvSpPr>
                <a:spLocks noChangeArrowheads="1"/>
              </p:cNvSpPr>
              <p:nvPr/>
            </p:nvSpPr>
            <p:spPr bwMode="auto">
              <a:xfrm>
                <a:off x="768" y="272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2" name="Oval 899"/>
              <p:cNvSpPr>
                <a:spLocks noChangeArrowheads="1"/>
              </p:cNvSpPr>
              <p:nvPr/>
            </p:nvSpPr>
            <p:spPr bwMode="auto">
              <a:xfrm>
                <a:off x="817" y="266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3" name="Oval 900"/>
              <p:cNvSpPr>
                <a:spLocks noChangeArrowheads="1"/>
              </p:cNvSpPr>
              <p:nvPr/>
            </p:nvSpPr>
            <p:spPr bwMode="auto">
              <a:xfrm>
                <a:off x="866" y="263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4" name="Oval 901"/>
              <p:cNvSpPr>
                <a:spLocks noChangeArrowheads="1"/>
              </p:cNvSpPr>
              <p:nvPr/>
            </p:nvSpPr>
            <p:spPr bwMode="auto">
              <a:xfrm>
                <a:off x="915" y="261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" name="Oval 902"/>
              <p:cNvSpPr>
                <a:spLocks noChangeArrowheads="1"/>
              </p:cNvSpPr>
              <p:nvPr/>
            </p:nvSpPr>
            <p:spPr bwMode="auto">
              <a:xfrm>
                <a:off x="963" y="260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" name="Oval 903"/>
              <p:cNvSpPr>
                <a:spLocks noChangeArrowheads="1"/>
              </p:cNvSpPr>
              <p:nvPr/>
            </p:nvSpPr>
            <p:spPr bwMode="auto">
              <a:xfrm>
                <a:off x="1012" y="261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" name="Oval 904"/>
              <p:cNvSpPr>
                <a:spLocks noChangeArrowheads="1"/>
              </p:cNvSpPr>
              <p:nvPr/>
            </p:nvSpPr>
            <p:spPr bwMode="auto">
              <a:xfrm>
                <a:off x="1061" y="258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" name="Oval 905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9" name="Oval 906"/>
              <p:cNvSpPr>
                <a:spLocks noChangeArrowheads="1"/>
              </p:cNvSpPr>
              <p:nvPr/>
            </p:nvSpPr>
            <p:spPr bwMode="auto">
              <a:xfrm>
                <a:off x="1159" y="257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0" name="Oval 907"/>
              <p:cNvSpPr>
                <a:spLocks noChangeArrowheads="1"/>
              </p:cNvSpPr>
              <p:nvPr/>
            </p:nvSpPr>
            <p:spPr bwMode="auto">
              <a:xfrm>
                <a:off x="1208" y="255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1" name="Oval 908"/>
              <p:cNvSpPr>
                <a:spLocks noChangeArrowheads="1"/>
              </p:cNvSpPr>
              <p:nvPr/>
            </p:nvSpPr>
            <p:spPr bwMode="auto">
              <a:xfrm>
                <a:off x="1257" y="253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2" name="Oval 909"/>
              <p:cNvSpPr>
                <a:spLocks noChangeArrowheads="1"/>
              </p:cNvSpPr>
              <p:nvPr/>
            </p:nvSpPr>
            <p:spPr bwMode="auto">
              <a:xfrm>
                <a:off x="1306" y="2516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3" name="Oval 910"/>
              <p:cNvSpPr>
                <a:spLocks noChangeArrowheads="1"/>
              </p:cNvSpPr>
              <p:nvPr/>
            </p:nvSpPr>
            <p:spPr bwMode="auto">
              <a:xfrm>
                <a:off x="1354" y="249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4" name="Oval 911"/>
              <p:cNvSpPr>
                <a:spLocks noChangeArrowheads="1"/>
              </p:cNvSpPr>
              <p:nvPr/>
            </p:nvSpPr>
            <p:spPr bwMode="auto">
              <a:xfrm>
                <a:off x="1403" y="247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5" name="Oval 912"/>
              <p:cNvSpPr>
                <a:spLocks noChangeArrowheads="1"/>
              </p:cNvSpPr>
              <p:nvPr/>
            </p:nvSpPr>
            <p:spPr bwMode="auto">
              <a:xfrm>
                <a:off x="1452" y="243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6" name="Oval 913"/>
              <p:cNvSpPr>
                <a:spLocks noChangeArrowheads="1"/>
              </p:cNvSpPr>
              <p:nvPr/>
            </p:nvSpPr>
            <p:spPr bwMode="auto">
              <a:xfrm>
                <a:off x="1501" y="242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7" name="Oval 914"/>
              <p:cNvSpPr>
                <a:spLocks noChangeArrowheads="1"/>
              </p:cNvSpPr>
              <p:nvPr/>
            </p:nvSpPr>
            <p:spPr bwMode="auto">
              <a:xfrm>
                <a:off x="1550" y="239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8" name="Oval 915"/>
              <p:cNvSpPr>
                <a:spLocks noChangeArrowheads="1"/>
              </p:cNvSpPr>
              <p:nvPr/>
            </p:nvSpPr>
            <p:spPr bwMode="auto">
              <a:xfrm>
                <a:off x="1599" y="238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9" name="Oval 916"/>
              <p:cNvSpPr>
                <a:spLocks noChangeArrowheads="1"/>
              </p:cNvSpPr>
              <p:nvPr/>
            </p:nvSpPr>
            <p:spPr bwMode="auto">
              <a:xfrm>
                <a:off x="1648" y="2349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0" name="Oval 917"/>
              <p:cNvSpPr>
                <a:spLocks noChangeArrowheads="1"/>
              </p:cNvSpPr>
              <p:nvPr/>
            </p:nvSpPr>
            <p:spPr bwMode="auto">
              <a:xfrm>
                <a:off x="1697" y="2317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1" name="Oval 918"/>
              <p:cNvSpPr>
                <a:spLocks noChangeArrowheads="1"/>
              </p:cNvSpPr>
              <p:nvPr/>
            </p:nvSpPr>
            <p:spPr bwMode="auto">
              <a:xfrm>
                <a:off x="1745" y="230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2" name="Oval 919"/>
              <p:cNvSpPr>
                <a:spLocks noChangeArrowheads="1"/>
              </p:cNvSpPr>
              <p:nvPr/>
            </p:nvSpPr>
            <p:spPr bwMode="auto">
              <a:xfrm>
                <a:off x="1794" y="227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3" name="Oval 920"/>
              <p:cNvSpPr>
                <a:spLocks noChangeArrowheads="1"/>
              </p:cNvSpPr>
              <p:nvPr/>
            </p:nvSpPr>
            <p:spPr bwMode="auto">
              <a:xfrm>
                <a:off x="1843" y="226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" name="Oval 921"/>
              <p:cNvSpPr>
                <a:spLocks noChangeArrowheads="1"/>
              </p:cNvSpPr>
              <p:nvPr/>
            </p:nvSpPr>
            <p:spPr bwMode="auto">
              <a:xfrm>
                <a:off x="1892" y="224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" name="Oval 922"/>
              <p:cNvSpPr>
                <a:spLocks noChangeArrowheads="1"/>
              </p:cNvSpPr>
              <p:nvPr/>
            </p:nvSpPr>
            <p:spPr bwMode="auto">
              <a:xfrm>
                <a:off x="1941" y="222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" name="Oval 923"/>
              <p:cNvSpPr>
                <a:spLocks noChangeArrowheads="1"/>
              </p:cNvSpPr>
              <p:nvPr/>
            </p:nvSpPr>
            <p:spPr bwMode="auto">
              <a:xfrm>
                <a:off x="1990" y="219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7" name="Oval 924"/>
              <p:cNvSpPr>
                <a:spLocks noChangeArrowheads="1"/>
              </p:cNvSpPr>
              <p:nvPr/>
            </p:nvSpPr>
            <p:spPr bwMode="auto">
              <a:xfrm>
                <a:off x="2039" y="217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8" name="Oval 925"/>
              <p:cNvSpPr>
                <a:spLocks noChangeArrowheads="1"/>
              </p:cNvSpPr>
              <p:nvPr/>
            </p:nvSpPr>
            <p:spPr bwMode="auto">
              <a:xfrm>
                <a:off x="2088" y="2160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9" name="Oval 926"/>
              <p:cNvSpPr>
                <a:spLocks noChangeArrowheads="1"/>
              </p:cNvSpPr>
              <p:nvPr/>
            </p:nvSpPr>
            <p:spPr bwMode="auto">
              <a:xfrm>
                <a:off x="2140" y="213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0" name="Oval 927"/>
              <p:cNvSpPr>
                <a:spLocks noChangeArrowheads="1"/>
              </p:cNvSpPr>
              <p:nvPr/>
            </p:nvSpPr>
            <p:spPr bwMode="auto">
              <a:xfrm>
                <a:off x="2189" y="210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1" name="Oval 928"/>
              <p:cNvSpPr>
                <a:spLocks noChangeArrowheads="1"/>
              </p:cNvSpPr>
              <p:nvPr/>
            </p:nvSpPr>
            <p:spPr bwMode="auto">
              <a:xfrm>
                <a:off x="2238" y="209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2" name="Oval 929"/>
              <p:cNvSpPr>
                <a:spLocks noChangeArrowheads="1"/>
              </p:cNvSpPr>
              <p:nvPr/>
            </p:nvSpPr>
            <p:spPr bwMode="auto">
              <a:xfrm>
                <a:off x="2287" y="2066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3" name="Oval 930"/>
              <p:cNvSpPr>
                <a:spLocks noChangeArrowheads="1"/>
              </p:cNvSpPr>
              <p:nvPr/>
            </p:nvSpPr>
            <p:spPr bwMode="auto">
              <a:xfrm>
                <a:off x="2335" y="202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4" name="Oval 931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5" name="Oval 932"/>
              <p:cNvSpPr>
                <a:spLocks noChangeArrowheads="1"/>
              </p:cNvSpPr>
              <p:nvPr/>
            </p:nvSpPr>
            <p:spPr bwMode="auto">
              <a:xfrm>
                <a:off x="2433" y="199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6" name="Oval 933"/>
              <p:cNvSpPr>
                <a:spLocks noChangeArrowheads="1"/>
              </p:cNvSpPr>
              <p:nvPr/>
            </p:nvSpPr>
            <p:spPr bwMode="auto">
              <a:xfrm>
                <a:off x="2482" y="197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7" name="Oval 934"/>
              <p:cNvSpPr>
                <a:spLocks noChangeArrowheads="1"/>
              </p:cNvSpPr>
              <p:nvPr/>
            </p:nvSpPr>
            <p:spPr bwMode="auto">
              <a:xfrm>
                <a:off x="2531" y="196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8" name="Oval 935"/>
              <p:cNvSpPr>
                <a:spLocks noChangeArrowheads="1"/>
              </p:cNvSpPr>
              <p:nvPr/>
            </p:nvSpPr>
            <p:spPr bwMode="auto">
              <a:xfrm>
                <a:off x="2580" y="192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9" name="Oval 936"/>
              <p:cNvSpPr>
                <a:spLocks noChangeArrowheads="1"/>
              </p:cNvSpPr>
              <p:nvPr/>
            </p:nvSpPr>
            <p:spPr bwMode="auto">
              <a:xfrm>
                <a:off x="2629" y="190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0" name="Oval 937"/>
              <p:cNvSpPr>
                <a:spLocks noChangeArrowheads="1"/>
              </p:cNvSpPr>
              <p:nvPr/>
            </p:nvSpPr>
            <p:spPr bwMode="auto">
              <a:xfrm>
                <a:off x="2678" y="1919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1" name="Oval 938"/>
              <p:cNvSpPr>
                <a:spLocks noChangeArrowheads="1"/>
              </p:cNvSpPr>
              <p:nvPr/>
            </p:nvSpPr>
            <p:spPr bwMode="auto">
              <a:xfrm>
                <a:off x="2726" y="188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2" name="Oval 939"/>
              <p:cNvSpPr>
                <a:spLocks noChangeArrowheads="1"/>
              </p:cNvSpPr>
              <p:nvPr/>
            </p:nvSpPr>
            <p:spPr bwMode="auto">
              <a:xfrm>
                <a:off x="2775" y="187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3" name="Oval 940"/>
              <p:cNvSpPr>
                <a:spLocks noChangeArrowheads="1"/>
              </p:cNvSpPr>
              <p:nvPr/>
            </p:nvSpPr>
            <p:spPr bwMode="auto">
              <a:xfrm>
                <a:off x="2824" y="187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4" name="Oval 941"/>
              <p:cNvSpPr>
                <a:spLocks noChangeArrowheads="1"/>
              </p:cNvSpPr>
              <p:nvPr/>
            </p:nvSpPr>
            <p:spPr bwMode="auto">
              <a:xfrm>
                <a:off x="2873" y="183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5" name="Oval 942"/>
              <p:cNvSpPr>
                <a:spLocks noChangeArrowheads="1"/>
              </p:cNvSpPr>
              <p:nvPr/>
            </p:nvSpPr>
            <p:spPr bwMode="auto">
              <a:xfrm>
                <a:off x="2922" y="184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6" name="Oval 943"/>
              <p:cNvSpPr>
                <a:spLocks noChangeArrowheads="1"/>
              </p:cNvSpPr>
              <p:nvPr/>
            </p:nvSpPr>
            <p:spPr bwMode="auto">
              <a:xfrm>
                <a:off x="2971" y="181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7" name="Oval 944"/>
              <p:cNvSpPr>
                <a:spLocks noChangeArrowheads="1"/>
              </p:cNvSpPr>
              <p:nvPr/>
            </p:nvSpPr>
            <p:spPr bwMode="auto">
              <a:xfrm>
                <a:off x="3020" y="180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8" name="Oval 945"/>
              <p:cNvSpPr>
                <a:spLocks noChangeArrowheads="1"/>
              </p:cNvSpPr>
              <p:nvPr/>
            </p:nvSpPr>
            <p:spPr bwMode="auto">
              <a:xfrm>
                <a:off x="3069" y="1779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9" name="Oval 946"/>
              <p:cNvSpPr>
                <a:spLocks noChangeArrowheads="1"/>
              </p:cNvSpPr>
              <p:nvPr/>
            </p:nvSpPr>
            <p:spPr bwMode="auto">
              <a:xfrm>
                <a:off x="3117" y="177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" name="Oval 947"/>
              <p:cNvSpPr>
                <a:spLocks noChangeArrowheads="1"/>
              </p:cNvSpPr>
              <p:nvPr/>
            </p:nvSpPr>
            <p:spPr bwMode="auto">
              <a:xfrm>
                <a:off x="3166" y="175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1" name="Oval 948"/>
              <p:cNvSpPr>
                <a:spLocks noChangeArrowheads="1"/>
              </p:cNvSpPr>
              <p:nvPr/>
            </p:nvSpPr>
            <p:spPr bwMode="auto">
              <a:xfrm>
                <a:off x="3215" y="175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2" name="Oval 949"/>
              <p:cNvSpPr>
                <a:spLocks noChangeArrowheads="1"/>
              </p:cNvSpPr>
              <p:nvPr/>
            </p:nvSpPr>
            <p:spPr bwMode="auto">
              <a:xfrm>
                <a:off x="3264" y="175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3" name="Oval 950"/>
              <p:cNvSpPr>
                <a:spLocks noChangeArrowheads="1"/>
              </p:cNvSpPr>
              <p:nvPr/>
            </p:nvSpPr>
            <p:spPr bwMode="auto">
              <a:xfrm>
                <a:off x="3313" y="1731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4" name="Oval 951"/>
              <p:cNvSpPr>
                <a:spLocks noChangeArrowheads="1"/>
              </p:cNvSpPr>
              <p:nvPr/>
            </p:nvSpPr>
            <p:spPr bwMode="auto">
              <a:xfrm>
                <a:off x="3362" y="1703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5" name="Oval 952"/>
              <p:cNvSpPr>
                <a:spLocks noChangeArrowheads="1"/>
              </p:cNvSpPr>
              <p:nvPr/>
            </p:nvSpPr>
            <p:spPr bwMode="auto">
              <a:xfrm>
                <a:off x="3411" y="168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6" name="Oval 953"/>
              <p:cNvSpPr>
                <a:spLocks noChangeArrowheads="1"/>
              </p:cNvSpPr>
              <p:nvPr/>
            </p:nvSpPr>
            <p:spPr bwMode="auto">
              <a:xfrm>
                <a:off x="3459" y="169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7" name="Oval 954"/>
              <p:cNvSpPr>
                <a:spLocks noChangeArrowheads="1"/>
              </p:cNvSpPr>
              <p:nvPr/>
            </p:nvSpPr>
            <p:spPr bwMode="auto">
              <a:xfrm>
                <a:off x="3508" y="165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8" name="Oval 955"/>
              <p:cNvSpPr>
                <a:spLocks noChangeArrowheads="1"/>
              </p:cNvSpPr>
              <p:nvPr/>
            </p:nvSpPr>
            <p:spPr bwMode="auto">
              <a:xfrm>
                <a:off x="3557" y="164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" name="Oval 956"/>
              <p:cNvSpPr>
                <a:spLocks noChangeArrowheads="1"/>
              </p:cNvSpPr>
              <p:nvPr/>
            </p:nvSpPr>
            <p:spPr bwMode="auto">
              <a:xfrm>
                <a:off x="3606" y="166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0" name="Oval 957"/>
              <p:cNvSpPr>
                <a:spLocks noChangeArrowheads="1"/>
              </p:cNvSpPr>
              <p:nvPr/>
            </p:nvSpPr>
            <p:spPr bwMode="auto">
              <a:xfrm>
                <a:off x="3655" y="162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1" name="Oval 958"/>
              <p:cNvSpPr>
                <a:spLocks noChangeArrowheads="1"/>
              </p:cNvSpPr>
              <p:nvPr/>
            </p:nvSpPr>
            <p:spPr bwMode="auto">
              <a:xfrm>
                <a:off x="3704" y="160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2" name="Oval 959"/>
              <p:cNvSpPr>
                <a:spLocks noChangeArrowheads="1"/>
              </p:cNvSpPr>
              <p:nvPr/>
            </p:nvSpPr>
            <p:spPr bwMode="auto">
              <a:xfrm>
                <a:off x="3753" y="160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3" name="Oval 960"/>
              <p:cNvSpPr>
                <a:spLocks noChangeArrowheads="1"/>
              </p:cNvSpPr>
              <p:nvPr/>
            </p:nvSpPr>
            <p:spPr bwMode="auto">
              <a:xfrm>
                <a:off x="3805" y="159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4" name="Oval 961"/>
              <p:cNvSpPr>
                <a:spLocks noChangeArrowheads="1"/>
              </p:cNvSpPr>
              <p:nvPr/>
            </p:nvSpPr>
            <p:spPr bwMode="auto">
              <a:xfrm>
                <a:off x="3854" y="159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5" name="Oval 962"/>
              <p:cNvSpPr>
                <a:spLocks noChangeArrowheads="1"/>
              </p:cNvSpPr>
              <p:nvPr/>
            </p:nvSpPr>
            <p:spPr bwMode="auto">
              <a:xfrm>
                <a:off x="3903" y="157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6" name="Oval 963"/>
              <p:cNvSpPr>
                <a:spLocks noChangeArrowheads="1"/>
              </p:cNvSpPr>
              <p:nvPr/>
            </p:nvSpPr>
            <p:spPr bwMode="auto">
              <a:xfrm>
                <a:off x="3952" y="1532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7" name="Oval 964"/>
              <p:cNvSpPr>
                <a:spLocks noChangeArrowheads="1"/>
              </p:cNvSpPr>
              <p:nvPr/>
            </p:nvSpPr>
            <p:spPr bwMode="auto">
              <a:xfrm>
                <a:off x="4001" y="1538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8" name="Oval 965"/>
              <p:cNvSpPr>
                <a:spLocks noChangeArrowheads="1"/>
              </p:cNvSpPr>
              <p:nvPr/>
            </p:nvSpPr>
            <p:spPr bwMode="auto">
              <a:xfrm>
                <a:off x="4049" y="1525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9" name="Oval 966"/>
              <p:cNvSpPr>
                <a:spLocks noChangeArrowheads="1"/>
              </p:cNvSpPr>
              <p:nvPr/>
            </p:nvSpPr>
            <p:spPr bwMode="auto">
              <a:xfrm>
                <a:off x="4098" y="149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0" name="Oval 967"/>
              <p:cNvSpPr>
                <a:spLocks noChangeArrowheads="1"/>
              </p:cNvSpPr>
              <p:nvPr/>
            </p:nvSpPr>
            <p:spPr bwMode="auto">
              <a:xfrm>
                <a:off x="4147" y="148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1" name="Oval 968"/>
              <p:cNvSpPr>
                <a:spLocks noChangeArrowheads="1"/>
              </p:cNvSpPr>
              <p:nvPr/>
            </p:nvSpPr>
            <p:spPr bwMode="auto">
              <a:xfrm>
                <a:off x="4196" y="146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2" name="Oval 969"/>
              <p:cNvSpPr>
                <a:spLocks noChangeArrowheads="1"/>
              </p:cNvSpPr>
              <p:nvPr/>
            </p:nvSpPr>
            <p:spPr bwMode="auto">
              <a:xfrm>
                <a:off x="4245" y="148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3" name="Oval 970"/>
              <p:cNvSpPr>
                <a:spLocks noChangeArrowheads="1"/>
              </p:cNvSpPr>
              <p:nvPr/>
            </p:nvSpPr>
            <p:spPr bwMode="auto">
              <a:xfrm>
                <a:off x="4294" y="146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4" name="Oval 971"/>
              <p:cNvSpPr>
                <a:spLocks noChangeArrowheads="1"/>
              </p:cNvSpPr>
              <p:nvPr/>
            </p:nvSpPr>
            <p:spPr bwMode="auto">
              <a:xfrm>
                <a:off x="4343" y="142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5" name="Oval 972"/>
              <p:cNvSpPr>
                <a:spLocks noChangeArrowheads="1"/>
              </p:cNvSpPr>
              <p:nvPr/>
            </p:nvSpPr>
            <p:spPr bwMode="auto">
              <a:xfrm>
                <a:off x="4392" y="1430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6" name="Oval 973"/>
              <p:cNvSpPr>
                <a:spLocks noChangeArrowheads="1"/>
              </p:cNvSpPr>
              <p:nvPr/>
            </p:nvSpPr>
            <p:spPr bwMode="auto">
              <a:xfrm>
                <a:off x="4440" y="142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7" name="Oval 974"/>
              <p:cNvSpPr>
                <a:spLocks noChangeArrowheads="1"/>
              </p:cNvSpPr>
              <p:nvPr/>
            </p:nvSpPr>
            <p:spPr bwMode="auto">
              <a:xfrm>
                <a:off x="4489" y="140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8" name="Oval 975"/>
              <p:cNvSpPr>
                <a:spLocks noChangeArrowheads="1"/>
              </p:cNvSpPr>
              <p:nvPr/>
            </p:nvSpPr>
            <p:spPr bwMode="auto">
              <a:xfrm>
                <a:off x="4538" y="140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9" name="Oval 976"/>
              <p:cNvSpPr>
                <a:spLocks noChangeArrowheads="1"/>
              </p:cNvSpPr>
              <p:nvPr/>
            </p:nvSpPr>
            <p:spPr bwMode="auto">
              <a:xfrm>
                <a:off x="4587" y="138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" name="Oval 977"/>
              <p:cNvSpPr>
                <a:spLocks noChangeArrowheads="1"/>
              </p:cNvSpPr>
              <p:nvPr/>
            </p:nvSpPr>
            <p:spPr bwMode="auto">
              <a:xfrm>
                <a:off x="4636" y="137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" name="Oval 978"/>
              <p:cNvSpPr>
                <a:spLocks noChangeArrowheads="1"/>
              </p:cNvSpPr>
              <p:nvPr/>
            </p:nvSpPr>
            <p:spPr bwMode="auto">
              <a:xfrm>
                <a:off x="4685" y="135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" name="Oval 979"/>
              <p:cNvSpPr>
                <a:spLocks noChangeArrowheads="1"/>
              </p:cNvSpPr>
              <p:nvPr/>
            </p:nvSpPr>
            <p:spPr bwMode="auto">
              <a:xfrm>
                <a:off x="4734" y="133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" name="Oval 980"/>
              <p:cNvSpPr>
                <a:spLocks noChangeArrowheads="1"/>
              </p:cNvSpPr>
              <p:nvPr/>
            </p:nvSpPr>
            <p:spPr bwMode="auto">
              <a:xfrm>
                <a:off x="4783" y="1332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" name="Oval 981"/>
              <p:cNvSpPr>
                <a:spLocks noChangeArrowheads="1"/>
              </p:cNvSpPr>
              <p:nvPr/>
            </p:nvSpPr>
            <p:spPr bwMode="auto">
              <a:xfrm>
                <a:off x="4831" y="126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" name="Oval 982"/>
              <p:cNvSpPr>
                <a:spLocks noChangeArrowheads="1"/>
              </p:cNvSpPr>
              <p:nvPr/>
            </p:nvSpPr>
            <p:spPr bwMode="auto">
              <a:xfrm>
                <a:off x="4880" y="128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" name="Oval 983"/>
              <p:cNvSpPr>
                <a:spLocks noChangeArrowheads="1"/>
              </p:cNvSpPr>
              <p:nvPr/>
            </p:nvSpPr>
            <p:spPr bwMode="auto">
              <a:xfrm>
                <a:off x="4929" y="127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" name="Oval 984"/>
              <p:cNvSpPr>
                <a:spLocks noChangeArrowheads="1"/>
              </p:cNvSpPr>
              <p:nvPr/>
            </p:nvSpPr>
            <p:spPr bwMode="auto">
              <a:xfrm>
                <a:off x="4978" y="124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" name="Oval 985"/>
              <p:cNvSpPr>
                <a:spLocks noChangeArrowheads="1"/>
              </p:cNvSpPr>
              <p:nvPr/>
            </p:nvSpPr>
            <p:spPr bwMode="auto">
              <a:xfrm>
                <a:off x="5027" y="121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9" name="Oval 986"/>
              <p:cNvSpPr>
                <a:spLocks noChangeArrowheads="1"/>
              </p:cNvSpPr>
              <p:nvPr/>
            </p:nvSpPr>
            <p:spPr bwMode="auto">
              <a:xfrm>
                <a:off x="5076" y="118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" name="Oval 987"/>
              <p:cNvSpPr>
                <a:spLocks noChangeArrowheads="1"/>
              </p:cNvSpPr>
              <p:nvPr/>
            </p:nvSpPr>
            <p:spPr bwMode="auto">
              <a:xfrm>
                <a:off x="5125" y="115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" name="Oval 988"/>
              <p:cNvSpPr>
                <a:spLocks noChangeArrowheads="1"/>
              </p:cNvSpPr>
              <p:nvPr/>
            </p:nvSpPr>
            <p:spPr bwMode="auto">
              <a:xfrm>
                <a:off x="5174" y="1137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2" name="Oval 989"/>
              <p:cNvSpPr>
                <a:spLocks noChangeArrowheads="1"/>
              </p:cNvSpPr>
              <p:nvPr/>
            </p:nvSpPr>
            <p:spPr bwMode="auto">
              <a:xfrm>
                <a:off x="5222" y="1099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3" name="Oval 990"/>
              <p:cNvSpPr>
                <a:spLocks noChangeArrowheads="1"/>
              </p:cNvSpPr>
              <p:nvPr/>
            </p:nvSpPr>
            <p:spPr bwMode="auto">
              <a:xfrm>
                <a:off x="5271" y="110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4" name="Oval 991"/>
              <p:cNvSpPr>
                <a:spLocks noChangeArrowheads="1"/>
              </p:cNvSpPr>
              <p:nvPr/>
            </p:nvSpPr>
            <p:spPr bwMode="auto">
              <a:xfrm>
                <a:off x="5320" y="1078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5" name="Oval 992"/>
              <p:cNvSpPr>
                <a:spLocks noChangeArrowheads="1"/>
              </p:cNvSpPr>
              <p:nvPr/>
            </p:nvSpPr>
            <p:spPr bwMode="auto">
              <a:xfrm>
                <a:off x="5369" y="104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6" name="Oval 993"/>
              <p:cNvSpPr>
                <a:spLocks noChangeArrowheads="1"/>
              </p:cNvSpPr>
              <p:nvPr/>
            </p:nvSpPr>
            <p:spPr bwMode="auto">
              <a:xfrm>
                <a:off x="5421" y="100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7" name="Oval 994"/>
              <p:cNvSpPr>
                <a:spLocks noChangeArrowheads="1"/>
              </p:cNvSpPr>
              <p:nvPr/>
            </p:nvSpPr>
            <p:spPr bwMode="auto">
              <a:xfrm>
                <a:off x="5470" y="98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8" name="Oval 995"/>
              <p:cNvSpPr>
                <a:spLocks noChangeArrowheads="1"/>
              </p:cNvSpPr>
              <p:nvPr/>
            </p:nvSpPr>
            <p:spPr bwMode="auto">
              <a:xfrm>
                <a:off x="5519" y="92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9" name="Oval 996"/>
              <p:cNvSpPr>
                <a:spLocks noChangeArrowheads="1"/>
              </p:cNvSpPr>
              <p:nvPr/>
            </p:nvSpPr>
            <p:spPr bwMode="auto">
              <a:xfrm>
                <a:off x="670" y="221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0" name="Oval 997"/>
              <p:cNvSpPr>
                <a:spLocks noChangeArrowheads="1"/>
              </p:cNvSpPr>
              <p:nvPr/>
            </p:nvSpPr>
            <p:spPr bwMode="auto">
              <a:xfrm>
                <a:off x="719" y="196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1" name="Oval 998"/>
              <p:cNvSpPr>
                <a:spLocks noChangeArrowheads="1"/>
              </p:cNvSpPr>
              <p:nvPr/>
            </p:nvSpPr>
            <p:spPr bwMode="auto">
              <a:xfrm>
                <a:off x="768" y="186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2" name="Oval 999"/>
              <p:cNvSpPr>
                <a:spLocks noChangeArrowheads="1"/>
              </p:cNvSpPr>
              <p:nvPr/>
            </p:nvSpPr>
            <p:spPr bwMode="auto">
              <a:xfrm>
                <a:off x="817" y="180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3" name="Oval 1000"/>
              <p:cNvSpPr>
                <a:spLocks noChangeArrowheads="1"/>
              </p:cNvSpPr>
              <p:nvPr/>
            </p:nvSpPr>
            <p:spPr bwMode="auto">
              <a:xfrm>
                <a:off x="866" y="179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4" name="Oval 1001"/>
              <p:cNvSpPr>
                <a:spLocks noChangeArrowheads="1"/>
              </p:cNvSpPr>
              <p:nvPr/>
            </p:nvSpPr>
            <p:spPr bwMode="auto">
              <a:xfrm>
                <a:off x="915" y="178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5" name="Oval 1002"/>
              <p:cNvSpPr>
                <a:spLocks noChangeArrowheads="1"/>
              </p:cNvSpPr>
              <p:nvPr/>
            </p:nvSpPr>
            <p:spPr bwMode="auto">
              <a:xfrm>
                <a:off x="963" y="177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6" name="Oval 1003"/>
              <p:cNvSpPr>
                <a:spLocks noChangeArrowheads="1"/>
              </p:cNvSpPr>
              <p:nvPr/>
            </p:nvSpPr>
            <p:spPr bwMode="auto">
              <a:xfrm>
                <a:off x="1012" y="176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7" name="Oval 1004"/>
              <p:cNvSpPr>
                <a:spLocks noChangeArrowheads="1"/>
              </p:cNvSpPr>
              <p:nvPr/>
            </p:nvSpPr>
            <p:spPr bwMode="auto">
              <a:xfrm>
                <a:off x="1061" y="176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8" name="Oval 1005"/>
              <p:cNvSpPr>
                <a:spLocks noChangeArrowheads="1"/>
              </p:cNvSpPr>
              <p:nvPr/>
            </p:nvSpPr>
            <p:spPr bwMode="auto">
              <a:xfrm>
                <a:off x="1110" y="176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9" name="Oval 1006"/>
              <p:cNvSpPr>
                <a:spLocks noChangeArrowheads="1"/>
              </p:cNvSpPr>
              <p:nvPr/>
            </p:nvSpPr>
            <p:spPr bwMode="auto">
              <a:xfrm>
                <a:off x="1159" y="1731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0" name="Oval 1007"/>
              <p:cNvSpPr>
                <a:spLocks noChangeArrowheads="1"/>
              </p:cNvSpPr>
              <p:nvPr/>
            </p:nvSpPr>
            <p:spPr bwMode="auto">
              <a:xfrm>
                <a:off x="1208" y="1710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1" name="Oval 1008"/>
              <p:cNvSpPr>
                <a:spLocks noChangeArrowheads="1"/>
              </p:cNvSpPr>
              <p:nvPr/>
            </p:nvSpPr>
            <p:spPr bwMode="auto">
              <a:xfrm>
                <a:off x="1257" y="167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2" name="Oval 1009"/>
              <p:cNvSpPr>
                <a:spLocks noChangeArrowheads="1"/>
              </p:cNvSpPr>
              <p:nvPr/>
            </p:nvSpPr>
            <p:spPr bwMode="auto">
              <a:xfrm>
                <a:off x="1306" y="1682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3" name="Oval 1010"/>
              <p:cNvSpPr>
                <a:spLocks noChangeArrowheads="1"/>
              </p:cNvSpPr>
              <p:nvPr/>
            </p:nvSpPr>
            <p:spPr bwMode="auto">
              <a:xfrm>
                <a:off x="1354" y="166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4" name="Oval 1011"/>
              <p:cNvSpPr>
                <a:spLocks noChangeArrowheads="1"/>
              </p:cNvSpPr>
              <p:nvPr/>
            </p:nvSpPr>
            <p:spPr bwMode="auto">
              <a:xfrm>
                <a:off x="1403" y="162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5" name="Oval 1012"/>
              <p:cNvSpPr>
                <a:spLocks noChangeArrowheads="1"/>
              </p:cNvSpPr>
              <p:nvPr/>
            </p:nvSpPr>
            <p:spPr bwMode="auto">
              <a:xfrm>
                <a:off x="1452" y="163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6" name="Oval 1013"/>
              <p:cNvSpPr>
                <a:spLocks noChangeArrowheads="1"/>
              </p:cNvSpPr>
              <p:nvPr/>
            </p:nvSpPr>
            <p:spPr bwMode="auto">
              <a:xfrm>
                <a:off x="1501" y="162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7" name="Oval 1014"/>
              <p:cNvSpPr>
                <a:spLocks noChangeArrowheads="1"/>
              </p:cNvSpPr>
              <p:nvPr/>
            </p:nvSpPr>
            <p:spPr bwMode="auto">
              <a:xfrm>
                <a:off x="1550" y="158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8" name="Oval 1015"/>
              <p:cNvSpPr>
                <a:spLocks noChangeArrowheads="1"/>
              </p:cNvSpPr>
              <p:nvPr/>
            </p:nvSpPr>
            <p:spPr bwMode="auto">
              <a:xfrm>
                <a:off x="1599" y="159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9" name="Oval 1016"/>
              <p:cNvSpPr>
                <a:spLocks noChangeArrowheads="1"/>
              </p:cNvSpPr>
              <p:nvPr/>
            </p:nvSpPr>
            <p:spPr bwMode="auto">
              <a:xfrm>
                <a:off x="1648" y="158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0" name="Oval 1017"/>
              <p:cNvSpPr>
                <a:spLocks noChangeArrowheads="1"/>
              </p:cNvSpPr>
              <p:nvPr/>
            </p:nvSpPr>
            <p:spPr bwMode="auto">
              <a:xfrm>
                <a:off x="1697" y="1570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1" name="Oval 1018"/>
              <p:cNvSpPr>
                <a:spLocks noChangeArrowheads="1"/>
              </p:cNvSpPr>
              <p:nvPr/>
            </p:nvSpPr>
            <p:spPr bwMode="auto">
              <a:xfrm>
                <a:off x="1745" y="156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" name="Oval 1019"/>
              <p:cNvSpPr>
                <a:spLocks noChangeArrowheads="1"/>
              </p:cNvSpPr>
              <p:nvPr/>
            </p:nvSpPr>
            <p:spPr bwMode="auto">
              <a:xfrm>
                <a:off x="1794" y="153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" name="Oval 1020"/>
              <p:cNvSpPr>
                <a:spLocks noChangeArrowheads="1"/>
              </p:cNvSpPr>
              <p:nvPr/>
            </p:nvSpPr>
            <p:spPr bwMode="auto">
              <a:xfrm>
                <a:off x="1843" y="152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" name="Oval 1021"/>
              <p:cNvSpPr>
                <a:spLocks noChangeArrowheads="1"/>
              </p:cNvSpPr>
              <p:nvPr/>
            </p:nvSpPr>
            <p:spPr bwMode="auto">
              <a:xfrm>
                <a:off x="1892" y="1525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5" name="Oval 1022"/>
              <p:cNvSpPr>
                <a:spLocks noChangeArrowheads="1"/>
              </p:cNvSpPr>
              <p:nvPr/>
            </p:nvSpPr>
            <p:spPr bwMode="auto">
              <a:xfrm>
                <a:off x="1941" y="151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6" name="Oval 1023"/>
              <p:cNvSpPr>
                <a:spLocks noChangeArrowheads="1"/>
              </p:cNvSpPr>
              <p:nvPr/>
            </p:nvSpPr>
            <p:spPr bwMode="auto">
              <a:xfrm>
                <a:off x="1990" y="1497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7" name="Oval 1024"/>
              <p:cNvSpPr>
                <a:spLocks noChangeArrowheads="1"/>
              </p:cNvSpPr>
              <p:nvPr/>
            </p:nvSpPr>
            <p:spPr bwMode="auto">
              <a:xfrm>
                <a:off x="2039" y="147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8" name="Oval 1025"/>
              <p:cNvSpPr>
                <a:spLocks noChangeArrowheads="1"/>
              </p:cNvSpPr>
              <p:nvPr/>
            </p:nvSpPr>
            <p:spPr bwMode="auto">
              <a:xfrm>
                <a:off x="2088" y="1455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9" name="Oval 1026"/>
              <p:cNvSpPr>
                <a:spLocks noChangeArrowheads="1"/>
              </p:cNvSpPr>
              <p:nvPr/>
            </p:nvSpPr>
            <p:spPr bwMode="auto">
              <a:xfrm>
                <a:off x="2140" y="146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0" name="Oval 1027"/>
              <p:cNvSpPr>
                <a:spLocks noChangeArrowheads="1"/>
              </p:cNvSpPr>
              <p:nvPr/>
            </p:nvSpPr>
            <p:spPr bwMode="auto">
              <a:xfrm>
                <a:off x="2189" y="145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1" name="Oval 1028"/>
              <p:cNvSpPr>
                <a:spLocks noChangeArrowheads="1"/>
              </p:cNvSpPr>
              <p:nvPr/>
            </p:nvSpPr>
            <p:spPr bwMode="auto">
              <a:xfrm>
                <a:off x="2238" y="143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2" name="Oval 1029"/>
              <p:cNvSpPr>
                <a:spLocks noChangeArrowheads="1"/>
              </p:cNvSpPr>
              <p:nvPr/>
            </p:nvSpPr>
            <p:spPr bwMode="auto">
              <a:xfrm>
                <a:off x="2287" y="1416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3" name="Oval 1030"/>
              <p:cNvSpPr>
                <a:spLocks noChangeArrowheads="1"/>
              </p:cNvSpPr>
              <p:nvPr/>
            </p:nvSpPr>
            <p:spPr bwMode="auto">
              <a:xfrm>
                <a:off x="2335" y="141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4" name="Oval 1031"/>
              <p:cNvSpPr>
                <a:spLocks noChangeArrowheads="1"/>
              </p:cNvSpPr>
              <p:nvPr/>
            </p:nvSpPr>
            <p:spPr bwMode="auto">
              <a:xfrm>
                <a:off x="2384" y="140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5" name="Oval 1032"/>
              <p:cNvSpPr>
                <a:spLocks noChangeArrowheads="1"/>
              </p:cNvSpPr>
              <p:nvPr/>
            </p:nvSpPr>
            <p:spPr bwMode="auto">
              <a:xfrm>
                <a:off x="2433" y="138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6" name="Oval 1033"/>
              <p:cNvSpPr>
                <a:spLocks noChangeArrowheads="1"/>
              </p:cNvSpPr>
              <p:nvPr/>
            </p:nvSpPr>
            <p:spPr bwMode="auto">
              <a:xfrm>
                <a:off x="2482" y="138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7" name="Oval 1034"/>
              <p:cNvSpPr>
                <a:spLocks noChangeArrowheads="1"/>
              </p:cNvSpPr>
              <p:nvPr/>
            </p:nvSpPr>
            <p:spPr bwMode="auto">
              <a:xfrm>
                <a:off x="2531" y="138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8" name="Oval 1035"/>
              <p:cNvSpPr>
                <a:spLocks noChangeArrowheads="1"/>
              </p:cNvSpPr>
              <p:nvPr/>
            </p:nvSpPr>
            <p:spPr bwMode="auto">
              <a:xfrm>
                <a:off x="2580" y="136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9" name="Oval 1036"/>
              <p:cNvSpPr>
                <a:spLocks noChangeArrowheads="1"/>
              </p:cNvSpPr>
              <p:nvPr/>
            </p:nvSpPr>
            <p:spPr bwMode="auto">
              <a:xfrm>
                <a:off x="2629" y="135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0" name="Oval 1037"/>
              <p:cNvSpPr>
                <a:spLocks noChangeArrowheads="1"/>
              </p:cNvSpPr>
              <p:nvPr/>
            </p:nvSpPr>
            <p:spPr bwMode="auto">
              <a:xfrm>
                <a:off x="2678" y="1357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1" name="Oval 1038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2" name="Oval 1039"/>
              <p:cNvSpPr>
                <a:spLocks noChangeArrowheads="1"/>
              </p:cNvSpPr>
              <p:nvPr/>
            </p:nvSpPr>
            <p:spPr bwMode="auto">
              <a:xfrm>
                <a:off x="2775" y="1305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3" name="Oval 1040"/>
              <p:cNvSpPr>
                <a:spLocks noChangeArrowheads="1"/>
              </p:cNvSpPr>
              <p:nvPr/>
            </p:nvSpPr>
            <p:spPr bwMode="auto">
              <a:xfrm>
                <a:off x="2824" y="1319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4" name="Oval 1041"/>
              <p:cNvSpPr>
                <a:spLocks noChangeArrowheads="1"/>
              </p:cNvSpPr>
              <p:nvPr/>
            </p:nvSpPr>
            <p:spPr bwMode="auto">
              <a:xfrm>
                <a:off x="2873" y="1312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5" name="Oval 1042"/>
              <p:cNvSpPr>
                <a:spLocks noChangeArrowheads="1"/>
              </p:cNvSpPr>
              <p:nvPr/>
            </p:nvSpPr>
            <p:spPr bwMode="auto">
              <a:xfrm>
                <a:off x="2922" y="127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6" name="Oval 1043"/>
              <p:cNvSpPr>
                <a:spLocks noChangeArrowheads="1"/>
              </p:cNvSpPr>
              <p:nvPr/>
            </p:nvSpPr>
            <p:spPr bwMode="auto">
              <a:xfrm>
                <a:off x="2971" y="128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7" name="Oval 1044"/>
              <p:cNvSpPr>
                <a:spLocks noChangeArrowheads="1"/>
              </p:cNvSpPr>
              <p:nvPr/>
            </p:nvSpPr>
            <p:spPr bwMode="auto">
              <a:xfrm>
                <a:off x="3020" y="128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8" name="Oval 1045"/>
              <p:cNvSpPr>
                <a:spLocks noChangeArrowheads="1"/>
              </p:cNvSpPr>
              <p:nvPr/>
            </p:nvSpPr>
            <p:spPr bwMode="auto">
              <a:xfrm>
                <a:off x="3069" y="1273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9" name="Oval 1046"/>
              <p:cNvSpPr>
                <a:spLocks noChangeArrowheads="1"/>
              </p:cNvSpPr>
              <p:nvPr/>
            </p:nvSpPr>
            <p:spPr bwMode="auto">
              <a:xfrm>
                <a:off x="3117" y="128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0" name="Oval 1047"/>
              <p:cNvSpPr>
                <a:spLocks noChangeArrowheads="1"/>
              </p:cNvSpPr>
              <p:nvPr/>
            </p:nvSpPr>
            <p:spPr bwMode="auto">
              <a:xfrm>
                <a:off x="3166" y="124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1" name="Oval 1048"/>
              <p:cNvSpPr>
                <a:spLocks noChangeArrowheads="1"/>
              </p:cNvSpPr>
              <p:nvPr/>
            </p:nvSpPr>
            <p:spPr bwMode="auto">
              <a:xfrm>
                <a:off x="3215" y="125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2" name="Oval 1049"/>
              <p:cNvSpPr>
                <a:spLocks noChangeArrowheads="1"/>
              </p:cNvSpPr>
              <p:nvPr/>
            </p:nvSpPr>
            <p:spPr bwMode="auto">
              <a:xfrm>
                <a:off x="3264" y="123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" name="Oval 1050"/>
              <p:cNvSpPr>
                <a:spLocks noChangeArrowheads="1"/>
              </p:cNvSpPr>
              <p:nvPr/>
            </p:nvSpPr>
            <p:spPr bwMode="auto">
              <a:xfrm>
                <a:off x="3313" y="122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4" name="Oval 1051"/>
              <p:cNvSpPr>
                <a:spLocks noChangeArrowheads="1"/>
              </p:cNvSpPr>
              <p:nvPr/>
            </p:nvSpPr>
            <p:spPr bwMode="auto">
              <a:xfrm>
                <a:off x="3362" y="123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" name="Oval 1052"/>
              <p:cNvSpPr>
                <a:spLocks noChangeArrowheads="1"/>
              </p:cNvSpPr>
              <p:nvPr/>
            </p:nvSpPr>
            <p:spPr bwMode="auto">
              <a:xfrm>
                <a:off x="3411" y="119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6" name="Oval 1053"/>
              <p:cNvSpPr>
                <a:spLocks noChangeArrowheads="1"/>
              </p:cNvSpPr>
              <p:nvPr/>
            </p:nvSpPr>
            <p:spPr bwMode="auto">
              <a:xfrm>
                <a:off x="3459" y="120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7" name="Oval 1054"/>
              <p:cNvSpPr>
                <a:spLocks noChangeArrowheads="1"/>
              </p:cNvSpPr>
              <p:nvPr/>
            </p:nvSpPr>
            <p:spPr bwMode="auto">
              <a:xfrm>
                <a:off x="3508" y="117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8" name="Oval 1055"/>
              <p:cNvSpPr>
                <a:spLocks noChangeArrowheads="1"/>
              </p:cNvSpPr>
              <p:nvPr/>
            </p:nvSpPr>
            <p:spPr bwMode="auto">
              <a:xfrm>
                <a:off x="3557" y="119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9" name="Oval 1056"/>
              <p:cNvSpPr>
                <a:spLocks noChangeArrowheads="1"/>
              </p:cNvSpPr>
              <p:nvPr/>
            </p:nvSpPr>
            <p:spPr bwMode="auto">
              <a:xfrm>
                <a:off x="3606" y="120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0" name="Oval 1057"/>
              <p:cNvSpPr>
                <a:spLocks noChangeArrowheads="1"/>
              </p:cNvSpPr>
              <p:nvPr/>
            </p:nvSpPr>
            <p:spPr bwMode="auto">
              <a:xfrm>
                <a:off x="3655" y="115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1" name="Oval 1058"/>
              <p:cNvSpPr>
                <a:spLocks noChangeArrowheads="1"/>
              </p:cNvSpPr>
              <p:nvPr/>
            </p:nvSpPr>
            <p:spPr bwMode="auto">
              <a:xfrm>
                <a:off x="3704" y="114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2" name="Oval 1059"/>
              <p:cNvSpPr>
                <a:spLocks noChangeArrowheads="1"/>
              </p:cNvSpPr>
              <p:nvPr/>
            </p:nvSpPr>
            <p:spPr bwMode="auto">
              <a:xfrm>
                <a:off x="3753" y="115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3" name="Oval 1060"/>
              <p:cNvSpPr>
                <a:spLocks noChangeArrowheads="1"/>
              </p:cNvSpPr>
              <p:nvPr/>
            </p:nvSpPr>
            <p:spPr bwMode="auto">
              <a:xfrm>
                <a:off x="3805" y="112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4" name="Oval 1061"/>
              <p:cNvSpPr>
                <a:spLocks noChangeArrowheads="1"/>
              </p:cNvSpPr>
              <p:nvPr/>
            </p:nvSpPr>
            <p:spPr bwMode="auto">
              <a:xfrm>
                <a:off x="3854" y="111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5" name="Oval 1062"/>
              <p:cNvSpPr>
                <a:spLocks noChangeArrowheads="1"/>
              </p:cNvSpPr>
              <p:nvPr/>
            </p:nvSpPr>
            <p:spPr bwMode="auto">
              <a:xfrm>
                <a:off x="3903" y="114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6" name="Oval 1063"/>
              <p:cNvSpPr>
                <a:spLocks noChangeArrowheads="1"/>
              </p:cNvSpPr>
              <p:nvPr/>
            </p:nvSpPr>
            <p:spPr bwMode="auto">
              <a:xfrm>
                <a:off x="3952" y="111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7" name="Oval 1064"/>
              <p:cNvSpPr>
                <a:spLocks noChangeArrowheads="1"/>
              </p:cNvSpPr>
              <p:nvPr/>
            </p:nvSpPr>
            <p:spPr bwMode="auto">
              <a:xfrm>
                <a:off x="4001" y="1113"/>
                <a:ext cx="41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" name="Oval 1065"/>
              <p:cNvSpPr>
                <a:spLocks noChangeArrowheads="1"/>
              </p:cNvSpPr>
              <p:nvPr/>
            </p:nvSpPr>
            <p:spPr bwMode="auto">
              <a:xfrm>
                <a:off x="4049" y="1113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9" name="Oval 1066"/>
              <p:cNvSpPr>
                <a:spLocks noChangeArrowheads="1"/>
              </p:cNvSpPr>
              <p:nvPr/>
            </p:nvSpPr>
            <p:spPr bwMode="auto">
              <a:xfrm>
                <a:off x="4098" y="1085"/>
                <a:ext cx="42" cy="41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0" name="Oval 1067"/>
              <p:cNvSpPr>
                <a:spLocks noChangeArrowheads="1"/>
              </p:cNvSpPr>
              <p:nvPr/>
            </p:nvSpPr>
            <p:spPr bwMode="auto">
              <a:xfrm>
                <a:off x="4147" y="108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1" name="Oval 1068"/>
              <p:cNvSpPr>
                <a:spLocks noChangeArrowheads="1"/>
              </p:cNvSpPr>
              <p:nvPr/>
            </p:nvSpPr>
            <p:spPr bwMode="auto">
              <a:xfrm>
                <a:off x="4196" y="107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2" name="Oval 1069"/>
              <p:cNvSpPr>
                <a:spLocks noChangeArrowheads="1"/>
              </p:cNvSpPr>
              <p:nvPr/>
            </p:nvSpPr>
            <p:spPr bwMode="auto">
              <a:xfrm>
                <a:off x="4245" y="106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3" name="Oval 1070"/>
              <p:cNvSpPr>
                <a:spLocks noChangeArrowheads="1"/>
              </p:cNvSpPr>
              <p:nvPr/>
            </p:nvSpPr>
            <p:spPr bwMode="auto">
              <a:xfrm>
                <a:off x="4294" y="1071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4" name="Oval 1071"/>
              <p:cNvSpPr>
                <a:spLocks noChangeArrowheads="1"/>
              </p:cNvSpPr>
              <p:nvPr/>
            </p:nvSpPr>
            <p:spPr bwMode="auto">
              <a:xfrm>
                <a:off x="4343" y="106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5" name="Oval 1072"/>
              <p:cNvSpPr>
                <a:spLocks noChangeArrowheads="1"/>
              </p:cNvSpPr>
              <p:nvPr/>
            </p:nvSpPr>
            <p:spPr bwMode="auto">
              <a:xfrm>
                <a:off x="4392" y="1032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6" name="Oval 1073"/>
              <p:cNvSpPr>
                <a:spLocks noChangeArrowheads="1"/>
              </p:cNvSpPr>
              <p:nvPr/>
            </p:nvSpPr>
            <p:spPr bwMode="auto">
              <a:xfrm>
                <a:off x="4440" y="103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7" name="Oval 1074"/>
              <p:cNvSpPr>
                <a:spLocks noChangeArrowheads="1"/>
              </p:cNvSpPr>
              <p:nvPr/>
            </p:nvSpPr>
            <p:spPr bwMode="auto">
              <a:xfrm>
                <a:off x="4489" y="1025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8" name="Oval 1075"/>
              <p:cNvSpPr>
                <a:spLocks noChangeArrowheads="1"/>
              </p:cNvSpPr>
              <p:nvPr/>
            </p:nvSpPr>
            <p:spPr bwMode="auto">
              <a:xfrm>
                <a:off x="4538" y="102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9" name="Oval 1076"/>
              <p:cNvSpPr>
                <a:spLocks noChangeArrowheads="1"/>
              </p:cNvSpPr>
              <p:nvPr/>
            </p:nvSpPr>
            <p:spPr bwMode="auto">
              <a:xfrm>
                <a:off x="4587" y="101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0" name="Oval 1077"/>
              <p:cNvSpPr>
                <a:spLocks noChangeArrowheads="1"/>
              </p:cNvSpPr>
              <p:nvPr/>
            </p:nvSpPr>
            <p:spPr bwMode="auto">
              <a:xfrm>
                <a:off x="4636" y="98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1" name="Oval 1078"/>
              <p:cNvSpPr>
                <a:spLocks noChangeArrowheads="1"/>
              </p:cNvSpPr>
              <p:nvPr/>
            </p:nvSpPr>
            <p:spPr bwMode="auto">
              <a:xfrm>
                <a:off x="4685" y="969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" name="Oval 1079"/>
              <p:cNvSpPr>
                <a:spLocks noChangeArrowheads="1"/>
              </p:cNvSpPr>
              <p:nvPr/>
            </p:nvSpPr>
            <p:spPr bwMode="auto">
              <a:xfrm>
                <a:off x="4734" y="96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" name="Oval 1080"/>
              <p:cNvSpPr>
                <a:spLocks noChangeArrowheads="1"/>
              </p:cNvSpPr>
              <p:nvPr/>
            </p:nvSpPr>
            <p:spPr bwMode="auto">
              <a:xfrm>
                <a:off x="4783" y="955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Oval 1081"/>
              <p:cNvSpPr>
                <a:spLocks noChangeArrowheads="1"/>
              </p:cNvSpPr>
              <p:nvPr/>
            </p:nvSpPr>
            <p:spPr bwMode="auto">
              <a:xfrm>
                <a:off x="4831" y="92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" name="Oval 1082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" name="Oval 1083"/>
              <p:cNvSpPr>
                <a:spLocks noChangeArrowheads="1"/>
              </p:cNvSpPr>
              <p:nvPr/>
            </p:nvSpPr>
            <p:spPr bwMode="auto">
              <a:xfrm>
                <a:off x="4929" y="91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Oval 1084"/>
              <p:cNvSpPr>
                <a:spLocks noChangeArrowheads="1"/>
              </p:cNvSpPr>
              <p:nvPr/>
            </p:nvSpPr>
            <p:spPr bwMode="auto">
              <a:xfrm>
                <a:off x="4978" y="89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Oval 1085"/>
              <p:cNvSpPr>
                <a:spLocks noChangeArrowheads="1"/>
              </p:cNvSpPr>
              <p:nvPr/>
            </p:nvSpPr>
            <p:spPr bwMode="auto">
              <a:xfrm>
                <a:off x="5027" y="90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Oval 1086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Oval 1087"/>
              <p:cNvSpPr>
                <a:spLocks noChangeArrowheads="1"/>
              </p:cNvSpPr>
              <p:nvPr/>
            </p:nvSpPr>
            <p:spPr bwMode="auto">
              <a:xfrm>
                <a:off x="5125" y="84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45" name="Group 1289"/>
            <p:cNvGrpSpPr>
              <a:grpSpLocks/>
            </p:cNvGrpSpPr>
            <p:nvPr/>
          </p:nvGrpSpPr>
          <p:grpSpPr bwMode="auto">
            <a:xfrm>
              <a:off x="663" y="690"/>
              <a:ext cx="4902" cy="2828"/>
              <a:chOff x="663" y="690"/>
              <a:chExt cx="4902" cy="2828"/>
            </a:xfrm>
          </p:grpSpPr>
          <p:sp>
            <p:nvSpPr>
              <p:cNvPr id="2681" name="Oval 1089"/>
              <p:cNvSpPr>
                <a:spLocks noChangeArrowheads="1"/>
              </p:cNvSpPr>
              <p:nvPr/>
            </p:nvSpPr>
            <p:spPr bwMode="auto">
              <a:xfrm>
                <a:off x="5174" y="819"/>
                <a:ext cx="41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Oval 1090"/>
              <p:cNvSpPr>
                <a:spLocks noChangeArrowheads="1"/>
              </p:cNvSpPr>
              <p:nvPr/>
            </p:nvSpPr>
            <p:spPr bwMode="auto">
              <a:xfrm>
                <a:off x="5222" y="816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Oval 1091"/>
              <p:cNvSpPr>
                <a:spLocks noChangeArrowheads="1"/>
              </p:cNvSpPr>
              <p:nvPr/>
            </p:nvSpPr>
            <p:spPr bwMode="auto">
              <a:xfrm>
                <a:off x="5271" y="777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Oval 1092"/>
              <p:cNvSpPr>
                <a:spLocks noChangeArrowheads="1"/>
              </p:cNvSpPr>
              <p:nvPr/>
            </p:nvSpPr>
            <p:spPr bwMode="auto">
              <a:xfrm>
                <a:off x="5320" y="76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Oval 1093"/>
              <p:cNvSpPr>
                <a:spLocks noChangeArrowheads="1"/>
              </p:cNvSpPr>
              <p:nvPr/>
            </p:nvSpPr>
            <p:spPr bwMode="auto">
              <a:xfrm>
                <a:off x="5369" y="742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Oval 1094"/>
              <p:cNvSpPr>
                <a:spLocks noChangeArrowheads="1"/>
              </p:cNvSpPr>
              <p:nvPr/>
            </p:nvSpPr>
            <p:spPr bwMode="auto">
              <a:xfrm>
                <a:off x="5421" y="753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Oval 1095"/>
              <p:cNvSpPr>
                <a:spLocks noChangeArrowheads="1"/>
              </p:cNvSpPr>
              <p:nvPr/>
            </p:nvSpPr>
            <p:spPr bwMode="auto">
              <a:xfrm>
                <a:off x="5470" y="728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Oval 1096"/>
              <p:cNvSpPr>
                <a:spLocks noChangeArrowheads="1"/>
              </p:cNvSpPr>
              <p:nvPr/>
            </p:nvSpPr>
            <p:spPr bwMode="auto">
              <a:xfrm>
                <a:off x="5519" y="690"/>
                <a:ext cx="42" cy="42"/>
              </a:xfrm>
              <a:prstGeom prst="ellipse">
                <a:avLst/>
              </a:prstGeom>
              <a:solidFill>
                <a:srgbClr val="808080"/>
              </a:solidFill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Freeform 1097"/>
              <p:cNvSpPr>
                <a:spLocks/>
              </p:cNvSpPr>
              <p:nvPr/>
            </p:nvSpPr>
            <p:spPr bwMode="auto">
              <a:xfrm>
                <a:off x="663" y="3476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Freeform 1098"/>
              <p:cNvSpPr>
                <a:spLocks/>
              </p:cNvSpPr>
              <p:nvPr/>
            </p:nvSpPr>
            <p:spPr bwMode="auto">
              <a:xfrm>
                <a:off x="712" y="3043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Freeform 1099"/>
              <p:cNvSpPr>
                <a:spLocks/>
              </p:cNvSpPr>
              <p:nvPr/>
            </p:nvSpPr>
            <p:spPr bwMode="auto">
              <a:xfrm>
                <a:off x="761" y="2883"/>
                <a:ext cx="52" cy="45"/>
              </a:xfrm>
              <a:custGeom>
                <a:avLst/>
                <a:gdLst>
                  <a:gd name="T0" fmla="*/ 28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8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8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Freeform 1100"/>
              <p:cNvSpPr>
                <a:spLocks/>
              </p:cNvSpPr>
              <p:nvPr/>
            </p:nvSpPr>
            <p:spPr bwMode="auto">
              <a:xfrm>
                <a:off x="813" y="2785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Freeform 1101"/>
              <p:cNvSpPr>
                <a:spLocks/>
              </p:cNvSpPr>
              <p:nvPr/>
            </p:nvSpPr>
            <p:spPr bwMode="auto">
              <a:xfrm>
                <a:off x="862" y="2663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Freeform 1102"/>
              <p:cNvSpPr>
                <a:spLocks/>
              </p:cNvSpPr>
              <p:nvPr/>
            </p:nvSpPr>
            <p:spPr bwMode="auto">
              <a:xfrm>
                <a:off x="911" y="2607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Freeform 1103"/>
              <p:cNvSpPr>
                <a:spLocks/>
              </p:cNvSpPr>
              <p:nvPr/>
            </p:nvSpPr>
            <p:spPr bwMode="auto">
              <a:xfrm>
                <a:off x="960" y="2551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Freeform 1104"/>
              <p:cNvSpPr>
                <a:spLocks/>
              </p:cNvSpPr>
              <p:nvPr/>
            </p:nvSpPr>
            <p:spPr bwMode="auto">
              <a:xfrm>
                <a:off x="1009" y="2516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Freeform 1105"/>
              <p:cNvSpPr>
                <a:spLocks/>
              </p:cNvSpPr>
              <p:nvPr/>
            </p:nvSpPr>
            <p:spPr bwMode="auto">
              <a:xfrm>
                <a:off x="1058" y="2488"/>
                <a:ext cx="49" cy="46"/>
              </a:xfrm>
              <a:custGeom>
                <a:avLst/>
                <a:gdLst>
                  <a:gd name="T0" fmla="*/ 24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4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4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Freeform 1106"/>
              <p:cNvSpPr>
                <a:spLocks/>
              </p:cNvSpPr>
              <p:nvPr/>
            </p:nvSpPr>
            <p:spPr bwMode="auto">
              <a:xfrm>
                <a:off x="1107" y="2464"/>
                <a:ext cx="48" cy="45"/>
              </a:xfrm>
              <a:custGeom>
                <a:avLst/>
                <a:gdLst>
                  <a:gd name="T0" fmla="*/ 24 w 48"/>
                  <a:gd name="T1" fmla="*/ 0 h 45"/>
                  <a:gd name="T2" fmla="*/ 0 w 48"/>
                  <a:gd name="T3" fmla="*/ 45 h 45"/>
                  <a:gd name="T4" fmla="*/ 48 w 48"/>
                  <a:gd name="T5" fmla="*/ 45 h 45"/>
                  <a:gd name="T6" fmla="*/ 24 w 4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lnTo>
                      <a:pt x="0" y="45"/>
                    </a:lnTo>
                    <a:lnTo>
                      <a:pt x="48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Freeform 1107"/>
              <p:cNvSpPr>
                <a:spLocks/>
              </p:cNvSpPr>
              <p:nvPr/>
            </p:nvSpPr>
            <p:spPr bwMode="auto">
              <a:xfrm>
                <a:off x="1155" y="2436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Freeform 1108"/>
              <p:cNvSpPr>
                <a:spLocks/>
              </p:cNvSpPr>
              <p:nvPr/>
            </p:nvSpPr>
            <p:spPr bwMode="auto">
              <a:xfrm>
                <a:off x="1204" y="2425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Freeform 1109"/>
              <p:cNvSpPr>
                <a:spLocks/>
              </p:cNvSpPr>
              <p:nvPr/>
            </p:nvSpPr>
            <p:spPr bwMode="auto">
              <a:xfrm>
                <a:off x="1253" y="2415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Freeform 1110"/>
              <p:cNvSpPr>
                <a:spLocks/>
              </p:cNvSpPr>
              <p:nvPr/>
            </p:nvSpPr>
            <p:spPr bwMode="auto">
              <a:xfrm>
                <a:off x="1302" y="2394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Freeform 1111"/>
              <p:cNvSpPr>
                <a:spLocks/>
              </p:cNvSpPr>
              <p:nvPr/>
            </p:nvSpPr>
            <p:spPr bwMode="auto">
              <a:xfrm>
                <a:off x="1351" y="2370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Freeform 1112"/>
              <p:cNvSpPr>
                <a:spLocks/>
              </p:cNvSpPr>
              <p:nvPr/>
            </p:nvSpPr>
            <p:spPr bwMode="auto">
              <a:xfrm>
                <a:off x="1400" y="2338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Freeform 1113"/>
              <p:cNvSpPr>
                <a:spLocks/>
              </p:cNvSpPr>
              <p:nvPr/>
            </p:nvSpPr>
            <p:spPr bwMode="auto">
              <a:xfrm>
                <a:off x="1449" y="2317"/>
                <a:ext cx="49" cy="46"/>
              </a:xfrm>
              <a:custGeom>
                <a:avLst/>
                <a:gdLst>
                  <a:gd name="T0" fmla="*/ 24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4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4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Freeform 1114"/>
              <p:cNvSpPr>
                <a:spLocks/>
              </p:cNvSpPr>
              <p:nvPr/>
            </p:nvSpPr>
            <p:spPr bwMode="auto">
              <a:xfrm>
                <a:off x="1498" y="2286"/>
                <a:ext cx="48" cy="42"/>
              </a:xfrm>
              <a:custGeom>
                <a:avLst/>
                <a:gdLst>
                  <a:gd name="T0" fmla="*/ 24 w 48"/>
                  <a:gd name="T1" fmla="*/ 0 h 42"/>
                  <a:gd name="T2" fmla="*/ 0 w 48"/>
                  <a:gd name="T3" fmla="*/ 42 h 42"/>
                  <a:gd name="T4" fmla="*/ 48 w 48"/>
                  <a:gd name="T5" fmla="*/ 42 h 42"/>
                  <a:gd name="T6" fmla="*/ 24 w 48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2">
                    <a:moveTo>
                      <a:pt x="24" y="0"/>
                    </a:moveTo>
                    <a:lnTo>
                      <a:pt x="0" y="42"/>
                    </a:lnTo>
                    <a:lnTo>
                      <a:pt x="48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Freeform 1115"/>
              <p:cNvSpPr>
                <a:spLocks/>
              </p:cNvSpPr>
              <p:nvPr/>
            </p:nvSpPr>
            <p:spPr bwMode="auto">
              <a:xfrm>
                <a:off x="1546" y="2254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Freeform 1116"/>
              <p:cNvSpPr>
                <a:spLocks/>
              </p:cNvSpPr>
              <p:nvPr/>
            </p:nvSpPr>
            <p:spPr bwMode="auto">
              <a:xfrm>
                <a:off x="1595" y="2244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Freeform 1117"/>
              <p:cNvSpPr>
                <a:spLocks/>
              </p:cNvSpPr>
              <p:nvPr/>
            </p:nvSpPr>
            <p:spPr bwMode="auto">
              <a:xfrm>
                <a:off x="1644" y="2233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Freeform 1118"/>
              <p:cNvSpPr>
                <a:spLocks/>
              </p:cNvSpPr>
              <p:nvPr/>
            </p:nvSpPr>
            <p:spPr bwMode="auto">
              <a:xfrm>
                <a:off x="1693" y="2205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Freeform 1119"/>
              <p:cNvSpPr>
                <a:spLocks/>
              </p:cNvSpPr>
              <p:nvPr/>
            </p:nvSpPr>
            <p:spPr bwMode="auto">
              <a:xfrm>
                <a:off x="1742" y="2188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Freeform 1120"/>
              <p:cNvSpPr>
                <a:spLocks/>
              </p:cNvSpPr>
              <p:nvPr/>
            </p:nvSpPr>
            <p:spPr bwMode="auto">
              <a:xfrm>
                <a:off x="1791" y="2174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Freeform 1121"/>
              <p:cNvSpPr>
                <a:spLocks/>
              </p:cNvSpPr>
              <p:nvPr/>
            </p:nvSpPr>
            <p:spPr bwMode="auto">
              <a:xfrm>
                <a:off x="1840" y="2132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Freeform 1122"/>
              <p:cNvSpPr>
                <a:spLocks/>
              </p:cNvSpPr>
              <p:nvPr/>
            </p:nvSpPr>
            <p:spPr bwMode="auto">
              <a:xfrm>
                <a:off x="1889" y="2104"/>
                <a:ext cx="52" cy="46"/>
              </a:xfrm>
              <a:custGeom>
                <a:avLst/>
                <a:gdLst>
                  <a:gd name="T0" fmla="*/ 24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4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4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Freeform 1123"/>
              <p:cNvSpPr>
                <a:spLocks/>
              </p:cNvSpPr>
              <p:nvPr/>
            </p:nvSpPr>
            <p:spPr bwMode="auto">
              <a:xfrm>
                <a:off x="1937" y="2108"/>
                <a:ext cx="53" cy="45"/>
              </a:xfrm>
              <a:custGeom>
                <a:avLst/>
                <a:gdLst>
                  <a:gd name="T0" fmla="*/ 25 w 53"/>
                  <a:gd name="T1" fmla="*/ 0 h 45"/>
                  <a:gd name="T2" fmla="*/ 0 w 53"/>
                  <a:gd name="T3" fmla="*/ 45 h 45"/>
                  <a:gd name="T4" fmla="*/ 53 w 53"/>
                  <a:gd name="T5" fmla="*/ 45 h 45"/>
                  <a:gd name="T6" fmla="*/ 25 w 5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5">
                    <a:moveTo>
                      <a:pt x="25" y="0"/>
                    </a:moveTo>
                    <a:lnTo>
                      <a:pt x="0" y="45"/>
                    </a:lnTo>
                    <a:lnTo>
                      <a:pt x="53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Freeform 1124"/>
              <p:cNvSpPr>
                <a:spLocks/>
              </p:cNvSpPr>
              <p:nvPr/>
            </p:nvSpPr>
            <p:spPr bwMode="auto">
              <a:xfrm>
                <a:off x="1986" y="2076"/>
                <a:ext cx="53" cy="42"/>
              </a:xfrm>
              <a:custGeom>
                <a:avLst/>
                <a:gdLst>
                  <a:gd name="T0" fmla="*/ 25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5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5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Freeform 1125"/>
              <p:cNvSpPr>
                <a:spLocks/>
              </p:cNvSpPr>
              <p:nvPr/>
            </p:nvSpPr>
            <p:spPr bwMode="auto">
              <a:xfrm>
                <a:off x="2035" y="2048"/>
                <a:ext cx="53" cy="46"/>
              </a:xfrm>
              <a:custGeom>
                <a:avLst/>
                <a:gdLst>
                  <a:gd name="T0" fmla="*/ 25 w 53"/>
                  <a:gd name="T1" fmla="*/ 0 h 46"/>
                  <a:gd name="T2" fmla="*/ 0 w 53"/>
                  <a:gd name="T3" fmla="*/ 46 h 46"/>
                  <a:gd name="T4" fmla="*/ 53 w 53"/>
                  <a:gd name="T5" fmla="*/ 46 h 46"/>
                  <a:gd name="T6" fmla="*/ 25 w 5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6">
                    <a:moveTo>
                      <a:pt x="25" y="0"/>
                    </a:moveTo>
                    <a:lnTo>
                      <a:pt x="0" y="46"/>
                    </a:lnTo>
                    <a:lnTo>
                      <a:pt x="53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Freeform 1126"/>
              <p:cNvSpPr>
                <a:spLocks/>
              </p:cNvSpPr>
              <p:nvPr/>
            </p:nvSpPr>
            <p:spPr bwMode="auto">
              <a:xfrm>
                <a:off x="2084" y="2024"/>
                <a:ext cx="52" cy="42"/>
              </a:xfrm>
              <a:custGeom>
                <a:avLst/>
                <a:gdLst>
                  <a:gd name="T0" fmla="*/ 25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5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5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Freeform 1127"/>
              <p:cNvSpPr>
                <a:spLocks/>
              </p:cNvSpPr>
              <p:nvPr/>
            </p:nvSpPr>
            <p:spPr bwMode="auto">
              <a:xfrm>
                <a:off x="2133" y="2020"/>
                <a:ext cx="52" cy="46"/>
              </a:xfrm>
              <a:custGeom>
                <a:avLst/>
                <a:gdLst>
                  <a:gd name="T0" fmla="*/ 28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8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8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Freeform 1128"/>
              <p:cNvSpPr>
                <a:spLocks/>
              </p:cNvSpPr>
              <p:nvPr/>
            </p:nvSpPr>
            <p:spPr bwMode="auto">
              <a:xfrm>
                <a:off x="2182" y="2013"/>
                <a:ext cx="52" cy="42"/>
              </a:xfrm>
              <a:custGeom>
                <a:avLst/>
                <a:gdLst>
                  <a:gd name="T0" fmla="*/ 28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8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8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Freeform 1129"/>
              <p:cNvSpPr>
                <a:spLocks/>
              </p:cNvSpPr>
              <p:nvPr/>
            </p:nvSpPr>
            <p:spPr bwMode="auto">
              <a:xfrm>
                <a:off x="2231" y="1978"/>
                <a:ext cx="52" cy="42"/>
              </a:xfrm>
              <a:custGeom>
                <a:avLst/>
                <a:gdLst>
                  <a:gd name="T0" fmla="*/ 28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8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8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Freeform 1130"/>
              <p:cNvSpPr>
                <a:spLocks/>
              </p:cNvSpPr>
              <p:nvPr/>
            </p:nvSpPr>
            <p:spPr bwMode="auto">
              <a:xfrm>
                <a:off x="2280" y="1975"/>
                <a:ext cx="52" cy="42"/>
              </a:xfrm>
              <a:custGeom>
                <a:avLst/>
                <a:gdLst>
                  <a:gd name="T0" fmla="*/ 27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7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7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Freeform 1131"/>
              <p:cNvSpPr>
                <a:spLocks/>
              </p:cNvSpPr>
              <p:nvPr/>
            </p:nvSpPr>
            <p:spPr bwMode="auto">
              <a:xfrm>
                <a:off x="2328" y="1954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Freeform 1132"/>
              <p:cNvSpPr>
                <a:spLocks/>
              </p:cNvSpPr>
              <p:nvPr/>
            </p:nvSpPr>
            <p:spPr bwMode="auto">
              <a:xfrm>
                <a:off x="2377" y="1933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Freeform 1133"/>
              <p:cNvSpPr>
                <a:spLocks/>
              </p:cNvSpPr>
              <p:nvPr/>
            </p:nvSpPr>
            <p:spPr bwMode="auto">
              <a:xfrm>
                <a:off x="2426" y="1919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Freeform 1134"/>
              <p:cNvSpPr>
                <a:spLocks/>
              </p:cNvSpPr>
              <p:nvPr/>
            </p:nvSpPr>
            <p:spPr bwMode="auto">
              <a:xfrm>
                <a:off x="2475" y="1909"/>
                <a:ext cx="52" cy="45"/>
              </a:xfrm>
              <a:custGeom>
                <a:avLst/>
                <a:gdLst>
                  <a:gd name="T0" fmla="*/ 28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8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8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Freeform 1135"/>
              <p:cNvSpPr>
                <a:spLocks/>
              </p:cNvSpPr>
              <p:nvPr/>
            </p:nvSpPr>
            <p:spPr bwMode="auto">
              <a:xfrm>
                <a:off x="2527" y="1902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Freeform 1136"/>
              <p:cNvSpPr>
                <a:spLocks/>
              </p:cNvSpPr>
              <p:nvPr/>
            </p:nvSpPr>
            <p:spPr bwMode="auto">
              <a:xfrm>
                <a:off x="2576" y="1888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Freeform 1137"/>
              <p:cNvSpPr>
                <a:spLocks/>
              </p:cNvSpPr>
              <p:nvPr/>
            </p:nvSpPr>
            <p:spPr bwMode="auto">
              <a:xfrm>
                <a:off x="2625" y="1867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Freeform 1138"/>
              <p:cNvSpPr>
                <a:spLocks/>
              </p:cNvSpPr>
              <p:nvPr/>
            </p:nvSpPr>
            <p:spPr bwMode="auto">
              <a:xfrm>
                <a:off x="2674" y="1874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Freeform 1139"/>
              <p:cNvSpPr>
                <a:spLocks/>
              </p:cNvSpPr>
              <p:nvPr/>
            </p:nvSpPr>
            <p:spPr bwMode="auto">
              <a:xfrm>
                <a:off x="2723" y="1863"/>
                <a:ext cx="49" cy="46"/>
              </a:xfrm>
              <a:custGeom>
                <a:avLst/>
                <a:gdLst>
                  <a:gd name="T0" fmla="*/ 24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4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4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Freeform 1140"/>
              <p:cNvSpPr>
                <a:spLocks/>
              </p:cNvSpPr>
              <p:nvPr/>
            </p:nvSpPr>
            <p:spPr bwMode="auto">
              <a:xfrm>
                <a:off x="2772" y="1842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Freeform 1141"/>
              <p:cNvSpPr>
                <a:spLocks/>
              </p:cNvSpPr>
              <p:nvPr/>
            </p:nvSpPr>
            <p:spPr bwMode="auto">
              <a:xfrm>
                <a:off x="2821" y="1846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Freeform 1142"/>
              <p:cNvSpPr>
                <a:spLocks/>
              </p:cNvSpPr>
              <p:nvPr/>
            </p:nvSpPr>
            <p:spPr bwMode="auto">
              <a:xfrm>
                <a:off x="2870" y="1828"/>
                <a:ext cx="48" cy="46"/>
              </a:xfrm>
              <a:custGeom>
                <a:avLst/>
                <a:gdLst>
                  <a:gd name="T0" fmla="*/ 24 w 48"/>
                  <a:gd name="T1" fmla="*/ 0 h 46"/>
                  <a:gd name="T2" fmla="*/ 0 w 48"/>
                  <a:gd name="T3" fmla="*/ 46 h 46"/>
                  <a:gd name="T4" fmla="*/ 48 w 48"/>
                  <a:gd name="T5" fmla="*/ 46 h 46"/>
                  <a:gd name="T6" fmla="*/ 24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24" y="0"/>
                    </a:moveTo>
                    <a:lnTo>
                      <a:pt x="0" y="46"/>
                    </a:lnTo>
                    <a:lnTo>
                      <a:pt x="48" y="46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Freeform 1143"/>
              <p:cNvSpPr>
                <a:spLocks/>
              </p:cNvSpPr>
              <p:nvPr/>
            </p:nvSpPr>
            <p:spPr bwMode="auto">
              <a:xfrm>
                <a:off x="2918" y="1818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Freeform 1144"/>
              <p:cNvSpPr>
                <a:spLocks/>
              </p:cNvSpPr>
              <p:nvPr/>
            </p:nvSpPr>
            <p:spPr bwMode="auto">
              <a:xfrm>
                <a:off x="2967" y="1769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Freeform 1145"/>
              <p:cNvSpPr>
                <a:spLocks/>
              </p:cNvSpPr>
              <p:nvPr/>
            </p:nvSpPr>
            <p:spPr bwMode="auto">
              <a:xfrm>
                <a:off x="3016" y="1765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Freeform 1146"/>
              <p:cNvSpPr>
                <a:spLocks/>
              </p:cNvSpPr>
              <p:nvPr/>
            </p:nvSpPr>
            <p:spPr bwMode="auto">
              <a:xfrm>
                <a:off x="3065" y="1797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Freeform 1147"/>
              <p:cNvSpPr>
                <a:spLocks/>
              </p:cNvSpPr>
              <p:nvPr/>
            </p:nvSpPr>
            <p:spPr bwMode="auto">
              <a:xfrm>
                <a:off x="3114" y="1748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Freeform 1148"/>
              <p:cNvSpPr>
                <a:spLocks/>
              </p:cNvSpPr>
              <p:nvPr/>
            </p:nvSpPr>
            <p:spPr bwMode="auto">
              <a:xfrm>
                <a:off x="3163" y="1748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Freeform 1149"/>
              <p:cNvSpPr>
                <a:spLocks/>
              </p:cNvSpPr>
              <p:nvPr/>
            </p:nvSpPr>
            <p:spPr bwMode="auto">
              <a:xfrm>
                <a:off x="3212" y="1727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Freeform 1150"/>
              <p:cNvSpPr>
                <a:spLocks/>
              </p:cNvSpPr>
              <p:nvPr/>
            </p:nvSpPr>
            <p:spPr bwMode="auto">
              <a:xfrm>
                <a:off x="3261" y="1717"/>
                <a:ext cx="48" cy="41"/>
              </a:xfrm>
              <a:custGeom>
                <a:avLst/>
                <a:gdLst>
                  <a:gd name="T0" fmla="*/ 24 w 48"/>
                  <a:gd name="T1" fmla="*/ 0 h 41"/>
                  <a:gd name="T2" fmla="*/ 0 w 48"/>
                  <a:gd name="T3" fmla="*/ 41 h 41"/>
                  <a:gd name="T4" fmla="*/ 48 w 48"/>
                  <a:gd name="T5" fmla="*/ 41 h 41"/>
                  <a:gd name="T6" fmla="*/ 24 w 48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24" y="0"/>
                    </a:moveTo>
                    <a:lnTo>
                      <a:pt x="0" y="41"/>
                    </a:lnTo>
                    <a:lnTo>
                      <a:pt x="48" y="41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Freeform 1151"/>
              <p:cNvSpPr>
                <a:spLocks/>
              </p:cNvSpPr>
              <p:nvPr/>
            </p:nvSpPr>
            <p:spPr bwMode="auto">
              <a:xfrm>
                <a:off x="3309" y="1699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Freeform 1152"/>
              <p:cNvSpPr>
                <a:spLocks/>
              </p:cNvSpPr>
              <p:nvPr/>
            </p:nvSpPr>
            <p:spPr bwMode="auto">
              <a:xfrm>
                <a:off x="3358" y="1696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Freeform 1153"/>
              <p:cNvSpPr>
                <a:spLocks/>
              </p:cNvSpPr>
              <p:nvPr/>
            </p:nvSpPr>
            <p:spPr bwMode="auto">
              <a:xfrm>
                <a:off x="3407" y="1682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Freeform 1154"/>
              <p:cNvSpPr>
                <a:spLocks/>
              </p:cNvSpPr>
              <p:nvPr/>
            </p:nvSpPr>
            <p:spPr bwMode="auto">
              <a:xfrm>
                <a:off x="3456" y="1664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Freeform 1155"/>
              <p:cNvSpPr>
                <a:spLocks/>
              </p:cNvSpPr>
              <p:nvPr/>
            </p:nvSpPr>
            <p:spPr bwMode="auto">
              <a:xfrm>
                <a:off x="3505" y="1689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Freeform 1156"/>
              <p:cNvSpPr>
                <a:spLocks/>
              </p:cNvSpPr>
              <p:nvPr/>
            </p:nvSpPr>
            <p:spPr bwMode="auto">
              <a:xfrm>
                <a:off x="3554" y="1650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Freeform 1157"/>
              <p:cNvSpPr>
                <a:spLocks/>
              </p:cNvSpPr>
              <p:nvPr/>
            </p:nvSpPr>
            <p:spPr bwMode="auto">
              <a:xfrm>
                <a:off x="3603" y="1654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Freeform 1158"/>
              <p:cNvSpPr>
                <a:spLocks/>
              </p:cNvSpPr>
              <p:nvPr/>
            </p:nvSpPr>
            <p:spPr bwMode="auto">
              <a:xfrm>
                <a:off x="3651" y="1622"/>
                <a:ext cx="53" cy="42"/>
              </a:xfrm>
              <a:custGeom>
                <a:avLst/>
                <a:gdLst>
                  <a:gd name="T0" fmla="*/ 25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5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5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Freeform 1159"/>
              <p:cNvSpPr>
                <a:spLocks/>
              </p:cNvSpPr>
              <p:nvPr/>
            </p:nvSpPr>
            <p:spPr bwMode="auto">
              <a:xfrm>
                <a:off x="3700" y="1633"/>
                <a:ext cx="53" cy="42"/>
              </a:xfrm>
              <a:custGeom>
                <a:avLst/>
                <a:gdLst>
                  <a:gd name="T0" fmla="*/ 25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5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5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Freeform 1160"/>
              <p:cNvSpPr>
                <a:spLocks/>
              </p:cNvSpPr>
              <p:nvPr/>
            </p:nvSpPr>
            <p:spPr bwMode="auto">
              <a:xfrm>
                <a:off x="3749" y="1633"/>
                <a:ext cx="53" cy="42"/>
              </a:xfrm>
              <a:custGeom>
                <a:avLst/>
                <a:gdLst>
                  <a:gd name="T0" fmla="*/ 25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5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5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Freeform 1161"/>
              <p:cNvSpPr>
                <a:spLocks/>
              </p:cNvSpPr>
              <p:nvPr/>
            </p:nvSpPr>
            <p:spPr bwMode="auto">
              <a:xfrm>
                <a:off x="3798" y="1591"/>
                <a:ext cx="52" cy="45"/>
              </a:xfrm>
              <a:custGeom>
                <a:avLst/>
                <a:gdLst>
                  <a:gd name="T0" fmla="*/ 28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8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8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Freeform 1162"/>
              <p:cNvSpPr>
                <a:spLocks/>
              </p:cNvSpPr>
              <p:nvPr/>
            </p:nvSpPr>
            <p:spPr bwMode="auto">
              <a:xfrm>
                <a:off x="3847" y="1584"/>
                <a:ext cx="52" cy="45"/>
              </a:xfrm>
              <a:custGeom>
                <a:avLst/>
                <a:gdLst>
                  <a:gd name="T0" fmla="*/ 28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8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8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Freeform 1163"/>
              <p:cNvSpPr>
                <a:spLocks/>
              </p:cNvSpPr>
              <p:nvPr/>
            </p:nvSpPr>
            <p:spPr bwMode="auto">
              <a:xfrm>
                <a:off x="3896" y="1587"/>
                <a:ext cx="52" cy="46"/>
              </a:xfrm>
              <a:custGeom>
                <a:avLst/>
                <a:gdLst>
                  <a:gd name="T0" fmla="*/ 28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8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8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Freeform 1164"/>
              <p:cNvSpPr>
                <a:spLocks/>
              </p:cNvSpPr>
              <p:nvPr/>
            </p:nvSpPr>
            <p:spPr bwMode="auto">
              <a:xfrm>
                <a:off x="3945" y="1559"/>
                <a:ext cx="52" cy="46"/>
              </a:xfrm>
              <a:custGeom>
                <a:avLst/>
                <a:gdLst>
                  <a:gd name="T0" fmla="*/ 28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8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8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Freeform 1165"/>
              <p:cNvSpPr>
                <a:spLocks/>
              </p:cNvSpPr>
              <p:nvPr/>
            </p:nvSpPr>
            <p:spPr bwMode="auto">
              <a:xfrm>
                <a:off x="3994" y="1549"/>
                <a:ext cx="52" cy="42"/>
              </a:xfrm>
              <a:custGeom>
                <a:avLst/>
                <a:gdLst>
                  <a:gd name="T0" fmla="*/ 28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8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8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Freeform 1166"/>
              <p:cNvSpPr>
                <a:spLocks/>
              </p:cNvSpPr>
              <p:nvPr/>
            </p:nvSpPr>
            <p:spPr bwMode="auto">
              <a:xfrm>
                <a:off x="4042" y="1532"/>
                <a:ext cx="53" cy="41"/>
              </a:xfrm>
              <a:custGeom>
                <a:avLst/>
                <a:gdLst>
                  <a:gd name="T0" fmla="*/ 28 w 53"/>
                  <a:gd name="T1" fmla="*/ 0 h 41"/>
                  <a:gd name="T2" fmla="*/ 0 w 53"/>
                  <a:gd name="T3" fmla="*/ 41 h 41"/>
                  <a:gd name="T4" fmla="*/ 53 w 53"/>
                  <a:gd name="T5" fmla="*/ 41 h 41"/>
                  <a:gd name="T6" fmla="*/ 28 w 53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1">
                    <a:moveTo>
                      <a:pt x="28" y="0"/>
                    </a:moveTo>
                    <a:lnTo>
                      <a:pt x="0" y="41"/>
                    </a:lnTo>
                    <a:lnTo>
                      <a:pt x="53" y="41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Freeform 1167"/>
              <p:cNvSpPr>
                <a:spLocks/>
              </p:cNvSpPr>
              <p:nvPr/>
            </p:nvSpPr>
            <p:spPr bwMode="auto">
              <a:xfrm>
                <a:off x="4091" y="1538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Freeform 1168"/>
              <p:cNvSpPr>
                <a:spLocks/>
              </p:cNvSpPr>
              <p:nvPr/>
            </p:nvSpPr>
            <p:spPr bwMode="auto">
              <a:xfrm>
                <a:off x="4144" y="1500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Freeform 1169"/>
              <p:cNvSpPr>
                <a:spLocks/>
              </p:cNvSpPr>
              <p:nvPr/>
            </p:nvSpPr>
            <p:spPr bwMode="auto">
              <a:xfrm>
                <a:off x="4193" y="1497"/>
                <a:ext cx="48" cy="41"/>
              </a:xfrm>
              <a:custGeom>
                <a:avLst/>
                <a:gdLst>
                  <a:gd name="T0" fmla="*/ 24 w 48"/>
                  <a:gd name="T1" fmla="*/ 0 h 41"/>
                  <a:gd name="T2" fmla="*/ 0 w 48"/>
                  <a:gd name="T3" fmla="*/ 41 h 41"/>
                  <a:gd name="T4" fmla="*/ 48 w 48"/>
                  <a:gd name="T5" fmla="*/ 41 h 41"/>
                  <a:gd name="T6" fmla="*/ 24 w 48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24" y="0"/>
                    </a:moveTo>
                    <a:lnTo>
                      <a:pt x="0" y="41"/>
                    </a:lnTo>
                    <a:lnTo>
                      <a:pt x="48" y="41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Freeform 1170"/>
              <p:cNvSpPr>
                <a:spLocks/>
              </p:cNvSpPr>
              <p:nvPr/>
            </p:nvSpPr>
            <p:spPr bwMode="auto">
              <a:xfrm>
                <a:off x="4241" y="1479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Freeform 1171"/>
              <p:cNvSpPr>
                <a:spLocks/>
              </p:cNvSpPr>
              <p:nvPr/>
            </p:nvSpPr>
            <p:spPr bwMode="auto">
              <a:xfrm>
                <a:off x="4290" y="1486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Freeform 1172"/>
              <p:cNvSpPr>
                <a:spLocks/>
              </p:cNvSpPr>
              <p:nvPr/>
            </p:nvSpPr>
            <p:spPr bwMode="auto">
              <a:xfrm>
                <a:off x="4339" y="1458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Freeform 1173"/>
              <p:cNvSpPr>
                <a:spLocks/>
              </p:cNvSpPr>
              <p:nvPr/>
            </p:nvSpPr>
            <p:spPr bwMode="auto">
              <a:xfrm>
                <a:off x="4388" y="1434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Freeform 1174"/>
              <p:cNvSpPr>
                <a:spLocks/>
              </p:cNvSpPr>
              <p:nvPr/>
            </p:nvSpPr>
            <p:spPr bwMode="auto">
              <a:xfrm>
                <a:off x="4437" y="1406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Freeform 1175"/>
              <p:cNvSpPr>
                <a:spLocks/>
              </p:cNvSpPr>
              <p:nvPr/>
            </p:nvSpPr>
            <p:spPr bwMode="auto">
              <a:xfrm>
                <a:off x="4486" y="1413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Freeform 1176"/>
              <p:cNvSpPr>
                <a:spLocks/>
              </p:cNvSpPr>
              <p:nvPr/>
            </p:nvSpPr>
            <p:spPr bwMode="auto">
              <a:xfrm>
                <a:off x="4535" y="1399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Freeform 1177"/>
              <p:cNvSpPr>
                <a:spLocks/>
              </p:cNvSpPr>
              <p:nvPr/>
            </p:nvSpPr>
            <p:spPr bwMode="auto">
              <a:xfrm>
                <a:off x="4584" y="1406"/>
                <a:ext cx="48" cy="42"/>
              </a:xfrm>
              <a:custGeom>
                <a:avLst/>
                <a:gdLst>
                  <a:gd name="T0" fmla="*/ 24 w 48"/>
                  <a:gd name="T1" fmla="*/ 0 h 42"/>
                  <a:gd name="T2" fmla="*/ 0 w 48"/>
                  <a:gd name="T3" fmla="*/ 42 h 42"/>
                  <a:gd name="T4" fmla="*/ 48 w 48"/>
                  <a:gd name="T5" fmla="*/ 42 h 42"/>
                  <a:gd name="T6" fmla="*/ 24 w 48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2">
                    <a:moveTo>
                      <a:pt x="24" y="0"/>
                    </a:moveTo>
                    <a:lnTo>
                      <a:pt x="0" y="42"/>
                    </a:lnTo>
                    <a:lnTo>
                      <a:pt x="48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Freeform 1178"/>
              <p:cNvSpPr>
                <a:spLocks/>
              </p:cNvSpPr>
              <p:nvPr/>
            </p:nvSpPr>
            <p:spPr bwMode="auto">
              <a:xfrm>
                <a:off x="4632" y="1374"/>
                <a:ext cx="49" cy="42"/>
              </a:xfrm>
              <a:custGeom>
                <a:avLst/>
                <a:gdLst>
                  <a:gd name="T0" fmla="*/ 25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5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5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Freeform 1179"/>
              <p:cNvSpPr>
                <a:spLocks/>
              </p:cNvSpPr>
              <p:nvPr/>
            </p:nvSpPr>
            <p:spPr bwMode="auto">
              <a:xfrm>
                <a:off x="4681" y="1319"/>
                <a:ext cx="49" cy="45"/>
              </a:xfrm>
              <a:custGeom>
                <a:avLst/>
                <a:gdLst>
                  <a:gd name="T0" fmla="*/ 25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5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5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Freeform 1180"/>
              <p:cNvSpPr>
                <a:spLocks/>
              </p:cNvSpPr>
              <p:nvPr/>
            </p:nvSpPr>
            <p:spPr bwMode="auto">
              <a:xfrm>
                <a:off x="4730" y="1339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Freeform 1181"/>
              <p:cNvSpPr>
                <a:spLocks/>
              </p:cNvSpPr>
              <p:nvPr/>
            </p:nvSpPr>
            <p:spPr bwMode="auto">
              <a:xfrm>
                <a:off x="4779" y="1312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Freeform 1182"/>
              <p:cNvSpPr>
                <a:spLocks/>
              </p:cNvSpPr>
              <p:nvPr/>
            </p:nvSpPr>
            <p:spPr bwMode="auto">
              <a:xfrm>
                <a:off x="4828" y="1287"/>
                <a:ext cx="49" cy="42"/>
              </a:xfrm>
              <a:custGeom>
                <a:avLst/>
                <a:gdLst>
                  <a:gd name="T0" fmla="*/ 24 w 49"/>
                  <a:gd name="T1" fmla="*/ 0 h 42"/>
                  <a:gd name="T2" fmla="*/ 0 w 49"/>
                  <a:gd name="T3" fmla="*/ 42 h 42"/>
                  <a:gd name="T4" fmla="*/ 49 w 49"/>
                  <a:gd name="T5" fmla="*/ 42 h 42"/>
                  <a:gd name="T6" fmla="*/ 24 w 4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24" y="0"/>
                    </a:moveTo>
                    <a:lnTo>
                      <a:pt x="0" y="42"/>
                    </a:lnTo>
                    <a:lnTo>
                      <a:pt x="49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Freeform 1183"/>
              <p:cNvSpPr>
                <a:spLocks/>
              </p:cNvSpPr>
              <p:nvPr/>
            </p:nvSpPr>
            <p:spPr bwMode="auto">
              <a:xfrm>
                <a:off x="4877" y="1287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Freeform 1184"/>
              <p:cNvSpPr>
                <a:spLocks/>
              </p:cNvSpPr>
              <p:nvPr/>
            </p:nvSpPr>
            <p:spPr bwMode="auto">
              <a:xfrm>
                <a:off x="4926" y="1256"/>
                <a:ext cx="49" cy="45"/>
              </a:xfrm>
              <a:custGeom>
                <a:avLst/>
                <a:gdLst>
                  <a:gd name="T0" fmla="*/ 24 w 49"/>
                  <a:gd name="T1" fmla="*/ 0 h 45"/>
                  <a:gd name="T2" fmla="*/ 0 w 49"/>
                  <a:gd name="T3" fmla="*/ 45 h 45"/>
                  <a:gd name="T4" fmla="*/ 49 w 49"/>
                  <a:gd name="T5" fmla="*/ 45 h 45"/>
                  <a:gd name="T6" fmla="*/ 24 w 4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5">
                    <a:moveTo>
                      <a:pt x="24" y="0"/>
                    </a:moveTo>
                    <a:lnTo>
                      <a:pt x="0" y="45"/>
                    </a:lnTo>
                    <a:lnTo>
                      <a:pt x="49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Freeform 1185"/>
              <p:cNvSpPr>
                <a:spLocks/>
              </p:cNvSpPr>
              <p:nvPr/>
            </p:nvSpPr>
            <p:spPr bwMode="auto">
              <a:xfrm>
                <a:off x="4975" y="1252"/>
                <a:ext cx="48" cy="42"/>
              </a:xfrm>
              <a:custGeom>
                <a:avLst/>
                <a:gdLst>
                  <a:gd name="T0" fmla="*/ 24 w 48"/>
                  <a:gd name="T1" fmla="*/ 0 h 42"/>
                  <a:gd name="T2" fmla="*/ 0 w 48"/>
                  <a:gd name="T3" fmla="*/ 42 h 42"/>
                  <a:gd name="T4" fmla="*/ 48 w 48"/>
                  <a:gd name="T5" fmla="*/ 42 h 42"/>
                  <a:gd name="T6" fmla="*/ 24 w 48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2">
                    <a:moveTo>
                      <a:pt x="24" y="0"/>
                    </a:moveTo>
                    <a:lnTo>
                      <a:pt x="0" y="42"/>
                    </a:lnTo>
                    <a:lnTo>
                      <a:pt x="48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Freeform 1186"/>
              <p:cNvSpPr>
                <a:spLocks/>
              </p:cNvSpPr>
              <p:nvPr/>
            </p:nvSpPr>
            <p:spPr bwMode="auto">
              <a:xfrm>
                <a:off x="5023" y="1210"/>
                <a:ext cx="49" cy="46"/>
              </a:xfrm>
              <a:custGeom>
                <a:avLst/>
                <a:gdLst>
                  <a:gd name="T0" fmla="*/ 25 w 49"/>
                  <a:gd name="T1" fmla="*/ 0 h 46"/>
                  <a:gd name="T2" fmla="*/ 0 w 49"/>
                  <a:gd name="T3" fmla="*/ 46 h 46"/>
                  <a:gd name="T4" fmla="*/ 49 w 49"/>
                  <a:gd name="T5" fmla="*/ 46 h 46"/>
                  <a:gd name="T6" fmla="*/ 25 w 4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25" y="0"/>
                    </a:moveTo>
                    <a:lnTo>
                      <a:pt x="0" y="46"/>
                    </a:lnTo>
                    <a:lnTo>
                      <a:pt x="49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Freeform 1187"/>
              <p:cNvSpPr>
                <a:spLocks/>
              </p:cNvSpPr>
              <p:nvPr/>
            </p:nvSpPr>
            <p:spPr bwMode="auto">
              <a:xfrm>
                <a:off x="5072" y="1210"/>
                <a:ext cx="53" cy="46"/>
              </a:xfrm>
              <a:custGeom>
                <a:avLst/>
                <a:gdLst>
                  <a:gd name="T0" fmla="*/ 25 w 53"/>
                  <a:gd name="T1" fmla="*/ 0 h 46"/>
                  <a:gd name="T2" fmla="*/ 0 w 53"/>
                  <a:gd name="T3" fmla="*/ 46 h 46"/>
                  <a:gd name="T4" fmla="*/ 53 w 53"/>
                  <a:gd name="T5" fmla="*/ 46 h 46"/>
                  <a:gd name="T6" fmla="*/ 25 w 5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6">
                    <a:moveTo>
                      <a:pt x="25" y="0"/>
                    </a:moveTo>
                    <a:lnTo>
                      <a:pt x="0" y="46"/>
                    </a:lnTo>
                    <a:lnTo>
                      <a:pt x="53" y="4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Freeform 1188"/>
              <p:cNvSpPr>
                <a:spLocks/>
              </p:cNvSpPr>
              <p:nvPr/>
            </p:nvSpPr>
            <p:spPr bwMode="auto">
              <a:xfrm>
                <a:off x="5121" y="1179"/>
                <a:ext cx="53" cy="42"/>
              </a:xfrm>
              <a:custGeom>
                <a:avLst/>
                <a:gdLst>
                  <a:gd name="T0" fmla="*/ 25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5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5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Freeform 1189"/>
              <p:cNvSpPr>
                <a:spLocks/>
              </p:cNvSpPr>
              <p:nvPr/>
            </p:nvSpPr>
            <p:spPr bwMode="auto">
              <a:xfrm>
                <a:off x="5170" y="1151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Freeform 1190"/>
              <p:cNvSpPr>
                <a:spLocks/>
              </p:cNvSpPr>
              <p:nvPr/>
            </p:nvSpPr>
            <p:spPr bwMode="auto">
              <a:xfrm>
                <a:off x="5219" y="1109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Freeform 1191"/>
              <p:cNvSpPr>
                <a:spLocks/>
              </p:cNvSpPr>
              <p:nvPr/>
            </p:nvSpPr>
            <p:spPr bwMode="auto">
              <a:xfrm>
                <a:off x="5268" y="1081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Freeform 1192"/>
              <p:cNvSpPr>
                <a:spLocks/>
              </p:cNvSpPr>
              <p:nvPr/>
            </p:nvSpPr>
            <p:spPr bwMode="auto">
              <a:xfrm>
                <a:off x="5317" y="1064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Freeform 1193"/>
              <p:cNvSpPr>
                <a:spLocks/>
              </p:cNvSpPr>
              <p:nvPr/>
            </p:nvSpPr>
            <p:spPr bwMode="auto">
              <a:xfrm>
                <a:off x="5366" y="1015"/>
                <a:ext cx="52" cy="42"/>
              </a:xfrm>
              <a:custGeom>
                <a:avLst/>
                <a:gdLst>
                  <a:gd name="T0" fmla="*/ 24 w 52"/>
                  <a:gd name="T1" fmla="*/ 0 h 42"/>
                  <a:gd name="T2" fmla="*/ 0 w 52"/>
                  <a:gd name="T3" fmla="*/ 42 h 42"/>
                  <a:gd name="T4" fmla="*/ 52 w 52"/>
                  <a:gd name="T5" fmla="*/ 42 h 42"/>
                  <a:gd name="T6" fmla="*/ 24 w 5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2">
                    <a:moveTo>
                      <a:pt x="24" y="0"/>
                    </a:moveTo>
                    <a:lnTo>
                      <a:pt x="0" y="42"/>
                    </a:lnTo>
                    <a:lnTo>
                      <a:pt x="52" y="42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Freeform 1194"/>
              <p:cNvSpPr>
                <a:spLocks/>
              </p:cNvSpPr>
              <p:nvPr/>
            </p:nvSpPr>
            <p:spPr bwMode="auto">
              <a:xfrm>
                <a:off x="5414" y="1001"/>
                <a:ext cx="53" cy="45"/>
              </a:xfrm>
              <a:custGeom>
                <a:avLst/>
                <a:gdLst>
                  <a:gd name="T0" fmla="*/ 28 w 53"/>
                  <a:gd name="T1" fmla="*/ 0 h 45"/>
                  <a:gd name="T2" fmla="*/ 0 w 53"/>
                  <a:gd name="T3" fmla="*/ 45 h 45"/>
                  <a:gd name="T4" fmla="*/ 53 w 53"/>
                  <a:gd name="T5" fmla="*/ 45 h 45"/>
                  <a:gd name="T6" fmla="*/ 28 w 5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5">
                    <a:moveTo>
                      <a:pt x="28" y="0"/>
                    </a:moveTo>
                    <a:lnTo>
                      <a:pt x="0" y="45"/>
                    </a:lnTo>
                    <a:lnTo>
                      <a:pt x="53" y="45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Freeform 1195"/>
              <p:cNvSpPr>
                <a:spLocks/>
              </p:cNvSpPr>
              <p:nvPr/>
            </p:nvSpPr>
            <p:spPr bwMode="auto">
              <a:xfrm>
                <a:off x="5463" y="966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Freeform 1196"/>
              <p:cNvSpPr>
                <a:spLocks/>
              </p:cNvSpPr>
              <p:nvPr/>
            </p:nvSpPr>
            <p:spPr bwMode="auto">
              <a:xfrm>
                <a:off x="5512" y="910"/>
                <a:ext cx="53" cy="42"/>
              </a:xfrm>
              <a:custGeom>
                <a:avLst/>
                <a:gdLst>
                  <a:gd name="T0" fmla="*/ 28 w 53"/>
                  <a:gd name="T1" fmla="*/ 0 h 42"/>
                  <a:gd name="T2" fmla="*/ 0 w 53"/>
                  <a:gd name="T3" fmla="*/ 42 h 42"/>
                  <a:gd name="T4" fmla="*/ 53 w 53"/>
                  <a:gd name="T5" fmla="*/ 42 h 42"/>
                  <a:gd name="T6" fmla="*/ 28 w 5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2">
                    <a:moveTo>
                      <a:pt x="28" y="0"/>
                    </a:moveTo>
                    <a:lnTo>
                      <a:pt x="0" y="42"/>
                    </a:lnTo>
                    <a:lnTo>
                      <a:pt x="53" y="42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Rectangle 1197"/>
              <p:cNvSpPr>
                <a:spLocks noChangeArrowheads="1"/>
              </p:cNvSpPr>
              <p:nvPr/>
            </p:nvSpPr>
            <p:spPr bwMode="auto">
              <a:xfrm>
                <a:off x="670" y="234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Rectangle 1198"/>
              <p:cNvSpPr>
                <a:spLocks noChangeArrowheads="1"/>
              </p:cNvSpPr>
              <p:nvPr/>
            </p:nvSpPr>
            <p:spPr bwMode="auto">
              <a:xfrm>
                <a:off x="719" y="196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Rectangle 1199"/>
              <p:cNvSpPr>
                <a:spLocks noChangeArrowheads="1"/>
              </p:cNvSpPr>
              <p:nvPr/>
            </p:nvSpPr>
            <p:spPr bwMode="auto">
              <a:xfrm>
                <a:off x="768" y="188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Rectangle 1200"/>
              <p:cNvSpPr>
                <a:spLocks noChangeArrowheads="1"/>
              </p:cNvSpPr>
              <p:nvPr/>
            </p:nvSpPr>
            <p:spPr bwMode="auto">
              <a:xfrm>
                <a:off x="817" y="185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Rectangle 1201"/>
              <p:cNvSpPr>
                <a:spLocks noChangeArrowheads="1"/>
              </p:cNvSpPr>
              <p:nvPr/>
            </p:nvSpPr>
            <p:spPr bwMode="auto">
              <a:xfrm>
                <a:off x="866" y="180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Rectangle 1202"/>
              <p:cNvSpPr>
                <a:spLocks noChangeArrowheads="1"/>
              </p:cNvSpPr>
              <p:nvPr/>
            </p:nvSpPr>
            <p:spPr bwMode="auto">
              <a:xfrm>
                <a:off x="915" y="175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Rectangle 1203"/>
              <p:cNvSpPr>
                <a:spLocks noChangeArrowheads="1"/>
              </p:cNvSpPr>
              <p:nvPr/>
            </p:nvSpPr>
            <p:spPr bwMode="auto">
              <a:xfrm>
                <a:off x="963" y="172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Rectangle 1204"/>
              <p:cNvSpPr>
                <a:spLocks noChangeArrowheads="1"/>
              </p:cNvSpPr>
              <p:nvPr/>
            </p:nvSpPr>
            <p:spPr bwMode="auto">
              <a:xfrm>
                <a:off x="1012" y="172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Rectangle 1205"/>
              <p:cNvSpPr>
                <a:spLocks noChangeArrowheads="1"/>
              </p:cNvSpPr>
              <p:nvPr/>
            </p:nvSpPr>
            <p:spPr bwMode="auto">
              <a:xfrm>
                <a:off x="1061" y="167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Rectangle 1206"/>
              <p:cNvSpPr>
                <a:spLocks noChangeArrowheads="1"/>
              </p:cNvSpPr>
              <p:nvPr/>
            </p:nvSpPr>
            <p:spPr bwMode="auto">
              <a:xfrm>
                <a:off x="1110" y="167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Rectangle 1207"/>
              <p:cNvSpPr>
                <a:spLocks noChangeArrowheads="1"/>
              </p:cNvSpPr>
              <p:nvPr/>
            </p:nvSpPr>
            <p:spPr bwMode="auto">
              <a:xfrm>
                <a:off x="1159" y="166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Rectangle 1208"/>
              <p:cNvSpPr>
                <a:spLocks noChangeArrowheads="1"/>
              </p:cNvSpPr>
              <p:nvPr/>
            </p:nvSpPr>
            <p:spPr bwMode="auto">
              <a:xfrm>
                <a:off x="1208" y="167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Rectangle 1209"/>
              <p:cNvSpPr>
                <a:spLocks noChangeArrowheads="1"/>
              </p:cNvSpPr>
              <p:nvPr/>
            </p:nvSpPr>
            <p:spPr bwMode="auto">
              <a:xfrm>
                <a:off x="1257" y="163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Rectangle 1210"/>
              <p:cNvSpPr>
                <a:spLocks noChangeArrowheads="1"/>
              </p:cNvSpPr>
              <p:nvPr/>
            </p:nvSpPr>
            <p:spPr bwMode="auto">
              <a:xfrm>
                <a:off x="1306" y="1647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Rectangle 1211"/>
              <p:cNvSpPr>
                <a:spLocks noChangeArrowheads="1"/>
              </p:cNvSpPr>
              <p:nvPr/>
            </p:nvSpPr>
            <p:spPr bwMode="auto">
              <a:xfrm>
                <a:off x="1354" y="163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Rectangle 1212"/>
              <p:cNvSpPr>
                <a:spLocks noChangeArrowheads="1"/>
              </p:cNvSpPr>
              <p:nvPr/>
            </p:nvSpPr>
            <p:spPr bwMode="auto">
              <a:xfrm>
                <a:off x="1403" y="16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Rectangle 1213"/>
              <p:cNvSpPr>
                <a:spLocks noChangeArrowheads="1"/>
              </p:cNvSpPr>
              <p:nvPr/>
            </p:nvSpPr>
            <p:spPr bwMode="auto">
              <a:xfrm>
                <a:off x="1452" y="16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Rectangle 1214"/>
              <p:cNvSpPr>
                <a:spLocks noChangeArrowheads="1"/>
              </p:cNvSpPr>
              <p:nvPr/>
            </p:nvSpPr>
            <p:spPr bwMode="auto">
              <a:xfrm>
                <a:off x="1501" y="162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Rectangle 1215"/>
              <p:cNvSpPr>
                <a:spLocks noChangeArrowheads="1"/>
              </p:cNvSpPr>
              <p:nvPr/>
            </p:nvSpPr>
            <p:spPr bwMode="auto">
              <a:xfrm>
                <a:off x="1550" y="161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Rectangle 1216"/>
              <p:cNvSpPr>
                <a:spLocks noChangeArrowheads="1"/>
              </p:cNvSpPr>
              <p:nvPr/>
            </p:nvSpPr>
            <p:spPr bwMode="auto">
              <a:xfrm>
                <a:off x="1599" y="160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Rectangle 1217"/>
              <p:cNvSpPr>
                <a:spLocks noChangeArrowheads="1"/>
              </p:cNvSpPr>
              <p:nvPr/>
            </p:nvSpPr>
            <p:spPr bwMode="auto">
              <a:xfrm>
                <a:off x="1648" y="1601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Rectangle 1218"/>
              <p:cNvSpPr>
                <a:spLocks noChangeArrowheads="1"/>
              </p:cNvSpPr>
              <p:nvPr/>
            </p:nvSpPr>
            <p:spPr bwMode="auto">
              <a:xfrm>
                <a:off x="1697" y="1591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Rectangle 1219"/>
              <p:cNvSpPr>
                <a:spLocks noChangeArrowheads="1"/>
              </p:cNvSpPr>
              <p:nvPr/>
            </p:nvSpPr>
            <p:spPr bwMode="auto">
              <a:xfrm>
                <a:off x="1745" y="155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Rectangle 1220"/>
              <p:cNvSpPr>
                <a:spLocks noChangeArrowheads="1"/>
              </p:cNvSpPr>
              <p:nvPr/>
            </p:nvSpPr>
            <p:spPr bwMode="auto">
              <a:xfrm>
                <a:off x="1794" y="155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Rectangle 1221"/>
              <p:cNvSpPr>
                <a:spLocks noChangeArrowheads="1"/>
              </p:cNvSpPr>
              <p:nvPr/>
            </p:nvSpPr>
            <p:spPr bwMode="auto">
              <a:xfrm>
                <a:off x="1843" y="1525"/>
                <a:ext cx="42" cy="41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Rectangle 1222"/>
              <p:cNvSpPr>
                <a:spLocks noChangeArrowheads="1"/>
              </p:cNvSpPr>
              <p:nvPr/>
            </p:nvSpPr>
            <p:spPr bwMode="auto">
              <a:xfrm>
                <a:off x="1892" y="149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Rectangle 1223"/>
              <p:cNvSpPr>
                <a:spLocks noChangeArrowheads="1"/>
              </p:cNvSpPr>
              <p:nvPr/>
            </p:nvSpPr>
            <p:spPr bwMode="auto">
              <a:xfrm>
                <a:off x="1941" y="148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Rectangle 1224"/>
              <p:cNvSpPr>
                <a:spLocks noChangeArrowheads="1"/>
              </p:cNvSpPr>
              <p:nvPr/>
            </p:nvSpPr>
            <p:spPr bwMode="auto">
              <a:xfrm>
                <a:off x="1990" y="146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Rectangle 1225"/>
              <p:cNvSpPr>
                <a:spLocks noChangeArrowheads="1"/>
              </p:cNvSpPr>
              <p:nvPr/>
            </p:nvSpPr>
            <p:spPr bwMode="auto">
              <a:xfrm>
                <a:off x="2039" y="146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Rectangle 1226"/>
              <p:cNvSpPr>
                <a:spLocks noChangeArrowheads="1"/>
              </p:cNvSpPr>
              <p:nvPr/>
            </p:nvSpPr>
            <p:spPr bwMode="auto">
              <a:xfrm>
                <a:off x="2088" y="1451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Rectangle 1227"/>
              <p:cNvSpPr>
                <a:spLocks noChangeArrowheads="1"/>
              </p:cNvSpPr>
              <p:nvPr/>
            </p:nvSpPr>
            <p:spPr bwMode="auto">
              <a:xfrm>
                <a:off x="2140" y="145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Rectangle 1228"/>
              <p:cNvSpPr>
                <a:spLocks noChangeArrowheads="1"/>
              </p:cNvSpPr>
              <p:nvPr/>
            </p:nvSpPr>
            <p:spPr bwMode="auto">
              <a:xfrm>
                <a:off x="2189" y="142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Rectangle 1229"/>
              <p:cNvSpPr>
                <a:spLocks noChangeArrowheads="1"/>
              </p:cNvSpPr>
              <p:nvPr/>
            </p:nvSpPr>
            <p:spPr bwMode="auto">
              <a:xfrm>
                <a:off x="2238" y="141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Rectangle 1230"/>
              <p:cNvSpPr>
                <a:spLocks noChangeArrowheads="1"/>
              </p:cNvSpPr>
              <p:nvPr/>
            </p:nvSpPr>
            <p:spPr bwMode="auto">
              <a:xfrm>
                <a:off x="2287" y="1381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Rectangle 1231"/>
              <p:cNvSpPr>
                <a:spLocks noChangeArrowheads="1"/>
              </p:cNvSpPr>
              <p:nvPr/>
            </p:nvSpPr>
            <p:spPr bwMode="auto">
              <a:xfrm>
                <a:off x="2335" y="1371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Rectangle 1232"/>
              <p:cNvSpPr>
                <a:spLocks noChangeArrowheads="1"/>
              </p:cNvSpPr>
              <p:nvPr/>
            </p:nvSpPr>
            <p:spPr bwMode="auto">
              <a:xfrm>
                <a:off x="2384" y="136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Rectangle 1233"/>
              <p:cNvSpPr>
                <a:spLocks noChangeArrowheads="1"/>
              </p:cNvSpPr>
              <p:nvPr/>
            </p:nvSpPr>
            <p:spPr bwMode="auto">
              <a:xfrm>
                <a:off x="2433" y="135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Rectangle 1234"/>
              <p:cNvSpPr>
                <a:spLocks noChangeArrowheads="1"/>
              </p:cNvSpPr>
              <p:nvPr/>
            </p:nvSpPr>
            <p:spPr bwMode="auto">
              <a:xfrm>
                <a:off x="2482" y="134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Rectangle 1235"/>
              <p:cNvSpPr>
                <a:spLocks noChangeArrowheads="1"/>
              </p:cNvSpPr>
              <p:nvPr/>
            </p:nvSpPr>
            <p:spPr bwMode="auto">
              <a:xfrm>
                <a:off x="2531" y="133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Rectangle 1236"/>
              <p:cNvSpPr>
                <a:spLocks noChangeArrowheads="1"/>
              </p:cNvSpPr>
              <p:nvPr/>
            </p:nvSpPr>
            <p:spPr bwMode="auto">
              <a:xfrm>
                <a:off x="2580" y="133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Rectangle 1237"/>
              <p:cNvSpPr>
                <a:spLocks noChangeArrowheads="1"/>
              </p:cNvSpPr>
              <p:nvPr/>
            </p:nvSpPr>
            <p:spPr bwMode="auto">
              <a:xfrm>
                <a:off x="2629" y="131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Rectangle 1238"/>
              <p:cNvSpPr>
                <a:spLocks noChangeArrowheads="1"/>
              </p:cNvSpPr>
              <p:nvPr/>
            </p:nvSpPr>
            <p:spPr bwMode="auto">
              <a:xfrm>
                <a:off x="2678" y="1294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Rectangle 1239"/>
              <p:cNvSpPr>
                <a:spLocks noChangeArrowheads="1"/>
              </p:cNvSpPr>
              <p:nvPr/>
            </p:nvSpPr>
            <p:spPr bwMode="auto">
              <a:xfrm>
                <a:off x="2726" y="129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Rectangle 1240"/>
              <p:cNvSpPr>
                <a:spLocks noChangeArrowheads="1"/>
              </p:cNvSpPr>
              <p:nvPr/>
            </p:nvSpPr>
            <p:spPr bwMode="auto">
              <a:xfrm>
                <a:off x="2775" y="127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Rectangle 1241"/>
              <p:cNvSpPr>
                <a:spLocks noChangeArrowheads="1"/>
              </p:cNvSpPr>
              <p:nvPr/>
            </p:nvSpPr>
            <p:spPr bwMode="auto">
              <a:xfrm>
                <a:off x="2824" y="1291"/>
                <a:ext cx="42" cy="41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Rectangle 1242"/>
              <p:cNvSpPr>
                <a:spLocks noChangeArrowheads="1"/>
              </p:cNvSpPr>
              <p:nvPr/>
            </p:nvSpPr>
            <p:spPr bwMode="auto">
              <a:xfrm>
                <a:off x="2873" y="127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Rectangle 1243"/>
              <p:cNvSpPr>
                <a:spLocks noChangeArrowheads="1"/>
              </p:cNvSpPr>
              <p:nvPr/>
            </p:nvSpPr>
            <p:spPr bwMode="auto">
              <a:xfrm>
                <a:off x="2922" y="125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Rectangle 1244"/>
              <p:cNvSpPr>
                <a:spLocks noChangeArrowheads="1"/>
              </p:cNvSpPr>
              <p:nvPr/>
            </p:nvSpPr>
            <p:spPr bwMode="auto">
              <a:xfrm>
                <a:off x="2971" y="125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" name="Rectangle 1245"/>
              <p:cNvSpPr>
                <a:spLocks noChangeArrowheads="1"/>
              </p:cNvSpPr>
              <p:nvPr/>
            </p:nvSpPr>
            <p:spPr bwMode="auto">
              <a:xfrm>
                <a:off x="3020" y="124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8" name="Rectangle 1246"/>
              <p:cNvSpPr>
                <a:spLocks noChangeArrowheads="1"/>
              </p:cNvSpPr>
              <p:nvPr/>
            </p:nvSpPr>
            <p:spPr bwMode="auto">
              <a:xfrm>
                <a:off x="3069" y="1224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Rectangle 1247"/>
              <p:cNvSpPr>
                <a:spLocks noChangeArrowheads="1"/>
              </p:cNvSpPr>
              <p:nvPr/>
            </p:nvSpPr>
            <p:spPr bwMode="auto">
              <a:xfrm>
                <a:off x="3117" y="122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Rectangle 1248"/>
              <p:cNvSpPr>
                <a:spLocks noChangeArrowheads="1"/>
              </p:cNvSpPr>
              <p:nvPr/>
            </p:nvSpPr>
            <p:spPr bwMode="auto">
              <a:xfrm>
                <a:off x="3166" y="120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Rectangle 1249"/>
              <p:cNvSpPr>
                <a:spLocks noChangeArrowheads="1"/>
              </p:cNvSpPr>
              <p:nvPr/>
            </p:nvSpPr>
            <p:spPr bwMode="auto">
              <a:xfrm>
                <a:off x="3215" y="120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Rectangle 1250"/>
              <p:cNvSpPr>
                <a:spLocks noChangeArrowheads="1"/>
              </p:cNvSpPr>
              <p:nvPr/>
            </p:nvSpPr>
            <p:spPr bwMode="auto">
              <a:xfrm>
                <a:off x="3264" y="118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Rectangle 1251"/>
              <p:cNvSpPr>
                <a:spLocks noChangeArrowheads="1"/>
              </p:cNvSpPr>
              <p:nvPr/>
            </p:nvSpPr>
            <p:spPr bwMode="auto">
              <a:xfrm>
                <a:off x="3313" y="118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Rectangle 1252"/>
              <p:cNvSpPr>
                <a:spLocks noChangeArrowheads="1"/>
              </p:cNvSpPr>
              <p:nvPr/>
            </p:nvSpPr>
            <p:spPr bwMode="auto">
              <a:xfrm>
                <a:off x="3362" y="117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5" name="Rectangle 1253"/>
              <p:cNvSpPr>
                <a:spLocks noChangeArrowheads="1"/>
              </p:cNvSpPr>
              <p:nvPr/>
            </p:nvSpPr>
            <p:spPr bwMode="auto">
              <a:xfrm>
                <a:off x="3411" y="11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6" name="Rectangle 1254"/>
              <p:cNvSpPr>
                <a:spLocks noChangeArrowheads="1"/>
              </p:cNvSpPr>
              <p:nvPr/>
            </p:nvSpPr>
            <p:spPr bwMode="auto">
              <a:xfrm>
                <a:off x="3459" y="117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" name="Rectangle 1255"/>
              <p:cNvSpPr>
                <a:spLocks noChangeArrowheads="1"/>
              </p:cNvSpPr>
              <p:nvPr/>
            </p:nvSpPr>
            <p:spPr bwMode="auto">
              <a:xfrm>
                <a:off x="3508" y="11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Rectangle 1256"/>
              <p:cNvSpPr>
                <a:spLocks noChangeArrowheads="1"/>
              </p:cNvSpPr>
              <p:nvPr/>
            </p:nvSpPr>
            <p:spPr bwMode="auto">
              <a:xfrm>
                <a:off x="3557" y="11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Rectangle 1257"/>
              <p:cNvSpPr>
                <a:spLocks noChangeArrowheads="1"/>
              </p:cNvSpPr>
              <p:nvPr/>
            </p:nvSpPr>
            <p:spPr bwMode="auto">
              <a:xfrm>
                <a:off x="3606" y="114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0" name="Rectangle 1258"/>
              <p:cNvSpPr>
                <a:spLocks noChangeArrowheads="1"/>
              </p:cNvSpPr>
              <p:nvPr/>
            </p:nvSpPr>
            <p:spPr bwMode="auto">
              <a:xfrm>
                <a:off x="3655" y="114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Rectangle 1259"/>
              <p:cNvSpPr>
                <a:spLocks noChangeArrowheads="1"/>
              </p:cNvSpPr>
              <p:nvPr/>
            </p:nvSpPr>
            <p:spPr bwMode="auto">
              <a:xfrm>
                <a:off x="3704" y="111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Rectangle 1260"/>
              <p:cNvSpPr>
                <a:spLocks noChangeArrowheads="1"/>
              </p:cNvSpPr>
              <p:nvPr/>
            </p:nvSpPr>
            <p:spPr bwMode="auto">
              <a:xfrm>
                <a:off x="3753" y="110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3" name="Rectangle 1261"/>
              <p:cNvSpPr>
                <a:spLocks noChangeArrowheads="1"/>
              </p:cNvSpPr>
              <p:nvPr/>
            </p:nvSpPr>
            <p:spPr bwMode="auto">
              <a:xfrm>
                <a:off x="3805" y="110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4" name="Rectangle 1262"/>
              <p:cNvSpPr>
                <a:spLocks noChangeArrowheads="1"/>
              </p:cNvSpPr>
              <p:nvPr/>
            </p:nvSpPr>
            <p:spPr bwMode="auto">
              <a:xfrm>
                <a:off x="3854" y="1092"/>
                <a:ext cx="42" cy="41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Rectangle 1263"/>
              <p:cNvSpPr>
                <a:spLocks noChangeArrowheads="1"/>
              </p:cNvSpPr>
              <p:nvPr/>
            </p:nvSpPr>
            <p:spPr bwMode="auto">
              <a:xfrm>
                <a:off x="3903" y="106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Rectangle 1264"/>
              <p:cNvSpPr>
                <a:spLocks noChangeArrowheads="1"/>
              </p:cNvSpPr>
              <p:nvPr/>
            </p:nvSpPr>
            <p:spPr bwMode="auto">
              <a:xfrm>
                <a:off x="3952" y="1067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Rectangle 1265"/>
              <p:cNvSpPr>
                <a:spLocks noChangeArrowheads="1"/>
              </p:cNvSpPr>
              <p:nvPr/>
            </p:nvSpPr>
            <p:spPr bwMode="auto">
              <a:xfrm>
                <a:off x="4001" y="1046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Rectangle 1266"/>
              <p:cNvSpPr>
                <a:spLocks noChangeArrowheads="1"/>
              </p:cNvSpPr>
              <p:nvPr/>
            </p:nvSpPr>
            <p:spPr bwMode="auto">
              <a:xfrm>
                <a:off x="4049" y="102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Rectangle 1267"/>
              <p:cNvSpPr>
                <a:spLocks noChangeArrowheads="1"/>
              </p:cNvSpPr>
              <p:nvPr/>
            </p:nvSpPr>
            <p:spPr bwMode="auto">
              <a:xfrm>
                <a:off x="4098" y="103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Rectangle 1268"/>
              <p:cNvSpPr>
                <a:spLocks noChangeArrowheads="1"/>
              </p:cNvSpPr>
              <p:nvPr/>
            </p:nvSpPr>
            <p:spPr bwMode="auto">
              <a:xfrm>
                <a:off x="4147" y="1039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Rectangle 1269"/>
              <p:cNvSpPr>
                <a:spLocks noChangeArrowheads="1"/>
              </p:cNvSpPr>
              <p:nvPr/>
            </p:nvSpPr>
            <p:spPr bwMode="auto">
              <a:xfrm>
                <a:off x="4196" y="104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Rectangle 1270"/>
              <p:cNvSpPr>
                <a:spLocks noChangeArrowheads="1"/>
              </p:cNvSpPr>
              <p:nvPr/>
            </p:nvSpPr>
            <p:spPr bwMode="auto">
              <a:xfrm>
                <a:off x="4245" y="103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Rectangle 1271"/>
              <p:cNvSpPr>
                <a:spLocks noChangeArrowheads="1"/>
              </p:cNvSpPr>
              <p:nvPr/>
            </p:nvSpPr>
            <p:spPr bwMode="auto">
              <a:xfrm>
                <a:off x="4294" y="102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Rectangle 1272"/>
              <p:cNvSpPr>
                <a:spLocks noChangeArrowheads="1"/>
              </p:cNvSpPr>
              <p:nvPr/>
            </p:nvSpPr>
            <p:spPr bwMode="auto">
              <a:xfrm>
                <a:off x="4343" y="100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5" name="Rectangle 1273"/>
              <p:cNvSpPr>
                <a:spLocks noChangeArrowheads="1"/>
              </p:cNvSpPr>
              <p:nvPr/>
            </p:nvSpPr>
            <p:spPr bwMode="auto">
              <a:xfrm>
                <a:off x="4392" y="990"/>
                <a:ext cx="41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Rectangle 1274"/>
              <p:cNvSpPr>
                <a:spLocks noChangeArrowheads="1"/>
              </p:cNvSpPr>
              <p:nvPr/>
            </p:nvSpPr>
            <p:spPr bwMode="auto">
              <a:xfrm>
                <a:off x="4440" y="100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7" name="Rectangle 1275"/>
              <p:cNvSpPr>
                <a:spLocks noChangeArrowheads="1"/>
              </p:cNvSpPr>
              <p:nvPr/>
            </p:nvSpPr>
            <p:spPr bwMode="auto">
              <a:xfrm>
                <a:off x="4489" y="98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Rectangle 1276"/>
              <p:cNvSpPr>
                <a:spLocks noChangeArrowheads="1"/>
              </p:cNvSpPr>
              <p:nvPr/>
            </p:nvSpPr>
            <p:spPr bwMode="auto">
              <a:xfrm>
                <a:off x="4538" y="976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Rectangle 1277"/>
              <p:cNvSpPr>
                <a:spLocks noChangeArrowheads="1"/>
              </p:cNvSpPr>
              <p:nvPr/>
            </p:nvSpPr>
            <p:spPr bwMode="auto">
              <a:xfrm>
                <a:off x="4587" y="952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0" name="Rectangle 1278"/>
              <p:cNvSpPr>
                <a:spLocks noChangeArrowheads="1"/>
              </p:cNvSpPr>
              <p:nvPr/>
            </p:nvSpPr>
            <p:spPr bwMode="auto">
              <a:xfrm>
                <a:off x="4636" y="90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Rectangle 1279"/>
              <p:cNvSpPr>
                <a:spLocks noChangeArrowheads="1"/>
              </p:cNvSpPr>
              <p:nvPr/>
            </p:nvSpPr>
            <p:spPr bwMode="auto">
              <a:xfrm>
                <a:off x="4685" y="941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Rectangle 1280"/>
              <p:cNvSpPr>
                <a:spLocks noChangeArrowheads="1"/>
              </p:cNvSpPr>
              <p:nvPr/>
            </p:nvSpPr>
            <p:spPr bwMode="auto">
              <a:xfrm>
                <a:off x="4734" y="938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3" name="Rectangle 1281"/>
              <p:cNvSpPr>
                <a:spLocks noChangeArrowheads="1"/>
              </p:cNvSpPr>
              <p:nvPr/>
            </p:nvSpPr>
            <p:spPr bwMode="auto">
              <a:xfrm>
                <a:off x="4783" y="893"/>
                <a:ext cx="41" cy="41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Rectangle 1282"/>
              <p:cNvSpPr>
                <a:spLocks noChangeArrowheads="1"/>
              </p:cNvSpPr>
              <p:nvPr/>
            </p:nvSpPr>
            <p:spPr bwMode="auto">
              <a:xfrm>
                <a:off x="4831" y="91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Rectangle 1283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6" name="Rectangle 1284"/>
              <p:cNvSpPr>
                <a:spLocks noChangeArrowheads="1"/>
              </p:cNvSpPr>
              <p:nvPr/>
            </p:nvSpPr>
            <p:spPr bwMode="auto">
              <a:xfrm>
                <a:off x="4929" y="903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Rectangle 1285"/>
              <p:cNvSpPr>
                <a:spLocks noChangeArrowheads="1"/>
              </p:cNvSpPr>
              <p:nvPr/>
            </p:nvSpPr>
            <p:spPr bwMode="auto">
              <a:xfrm>
                <a:off x="4978" y="861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8" name="Rectangle 1286"/>
              <p:cNvSpPr>
                <a:spLocks noChangeArrowheads="1"/>
              </p:cNvSpPr>
              <p:nvPr/>
            </p:nvSpPr>
            <p:spPr bwMode="auto">
              <a:xfrm>
                <a:off x="5027" y="875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Rectangle 1287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" name="Rectangle 1288"/>
              <p:cNvSpPr>
                <a:spLocks noChangeArrowheads="1"/>
              </p:cNvSpPr>
              <p:nvPr/>
            </p:nvSpPr>
            <p:spPr bwMode="auto">
              <a:xfrm>
                <a:off x="5125" y="861"/>
                <a:ext cx="42" cy="42"/>
              </a:xfrm>
              <a:prstGeom prst="rect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46" name="Rectangle 1290"/>
            <p:cNvSpPr>
              <a:spLocks noChangeArrowheads="1"/>
            </p:cNvSpPr>
            <p:nvPr/>
          </p:nvSpPr>
          <p:spPr bwMode="auto">
            <a:xfrm>
              <a:off x="5174" y="847"/>
              <a:ext cx="41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7" name="Rectangle 1291"/>
            <p:cNvSpPr>
              <a:spLocks noChangeArrowheads="1"/>
            </p:cNvSpPr>
            <p:nvPr/>
          </p:nvSpPr>
          <p:spPr bwMode="auto">
            <a:xfrm>
              <a:off x="5222" y="840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8" name="Rectangle 1292"/>
            <p:cNvSpPr>
              <a:spLocks noChangeArrowheads="1"/>
            </p:cNvSpPr>
            <p:nvPr/>
          </p:nvSpPr>
          <p:spPr bwMode="auto">
            <a:xfrm>
              <a:off x="5271" y="795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9" name="Rectangle 1293"/>
            <p:cNvSpPr>
              <a:spLocks noChangeArrowheads="1"/>
            </p:cNvSpPr>
            <p:nvPr/>
          </p:nvSpPr>
          <p:spPr bwMode="auto">
            <a:xfrm>
              <a:off x="5320" y="781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0" name="Rectangle 1294"/>
            <p:cNvSpPr>
              <a:spLocks noChangeArrowheads="1"/>
            </p:cNvSpPr>
            <p:nvPr/>
          </p:nvSpPr>
          <p:spPr bwMode="auto">
            <a:xfrm>
              <a:off x="5369" y="774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1" name="Rectangle 1295"/>
            <p:cNvSpPr>
              <a:spLocks noChangeArrowheads="1"/>
            </p:cNvSpPr>
            <p:nvPr/>
          </p:nvSpPr>
          <p:spPr bwMode="auto">
            <a:xfrm>
              <a:off x="5421" y="791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" name="Rectangle 1296"/>
            <p:cNvSpPr>
              <a:spLocks noChangeArrowheads="1"/>
            </p:cNvSpPr>
            <p:nvPr/>
          </p:nvSpPr>
          <p:spPr bwMode="auto">
            <a:xfrm>
              <a:off x="5470" y="770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3" name="Rectangle 1297"/>
            <p:cNvSpPr>
              <a:spLocks noChangeArrowheads="1"/>
            </p:cNvSpPr>
            <p:nvPr/>
          </p:nvSpPr>
          <p:spPr bwMode="auto">
            <a:xfrm>
              <a:off x="5519" y="756"/>
              <a:ext cx="42" cy="42"/>
            </a:xfrm>
            <a:prstGeom prst="rect">
              <a:avLst/>
            </a:prstGeom>
            <a:noFill/>
            <a:ln w="22225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4" name="Line 1298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" name="Line 1299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Rectangle 1300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7" name="Line 1301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Rectangle 1302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9" name="Line 1303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Rectangle 1304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1" name="Line 1305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Rectangle 1306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3" name="Line 130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Rectangle 1308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5" name="Rectangle 1309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6" name="Line 131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Line 131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Rectangle 1312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9" name="Line 1313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Rectangle 1314"/>
            <p:cNvSpPr>
              <a:spLocks noChangeArrowheads="1"/>
            </p:cNvSpPr>
            <p:nvPr/>
          </p:nvSpPr>
          <p:spPr bwMode="auto">
            <a:xfrm>
              <a:off x="153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1" name="Line 1315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Rectangle 1316"/>
            <p:cNvSpPr>
              <a:spLocks noChangeArrowheads="1"/>
            </p:cNvSpPr>
            <p:nvPr/>
          </p:nvSpPr>
          <p:spPr bwMode="auto">
            <a:xfrm>
              <a:off x="252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3" name="Line 1317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" name="Rectangle 1318"/>
            <p:cNvSpPr>
              <a:spLocks noChangeArrowheads="1"/>
            </p:cNvSpPr>
            <p:nvPr/>
          </p:nvSpPr>
          <p:spPr bwMode="auto">
            <a:xfrm>
              <a:off x="3498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5" name="Line 1319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" name="Rectangle 1320"/>
            <p:cNvSpPr>
              <a:spLocks noChangeArrowheads="1"/>
            </p:cNvSpPr>
            <p:nvPr/>
          </p:nvSpPr>
          <p:spPr bwMode="auto">
            <a:xfrm>
              <a:off x="4479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7" name="Line 1321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" name="Rectangle 1322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9" name="Rectangle 1323"/>
            <p:cNvSpPr>
              <a:spLocks noChangeArrowheads="1"/>
            </p:cNvSpPr>
            <p:nvPr/>
          </p:nvSpPr>
          <p:spPr bwMode="auto">
            <a:xfrm>
              <a:off x="2503" y="3937"/>
              <a:ext cx="12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Percentile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" name="Rectangle 1324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2" name="TextBox 441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Income Percentile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at Age 40</a:t>
            </a:r>
          </a:p>
        </p:txBody>
      </p:sp>
      <p:sp>
        <p:nvSpPr>
          <p:cNvPr id="1851" name="Rectangle 354"/>
          <p:cNvSpPr>
            <a:spLocks noChangeArrowheads="1"/>
          </p:cNvSpPr>
          <p:nvPr/>
        </p:nvSpPr>
        <p:spPr bwMode="auto">
          <a:xfrm>
            <a:off x="3909789" y="6553200"/>
            <a:ext cx="449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Men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1852" name="Rectangle 354"/>
          <p:cNvSpPr>
            <a:spLocks noChangeArrowheads="1"/>
          </p:cNvSpPr>
          <p:nvPr/>
        </p:nvSpPr>
        <p:spPr bwMode="auto">
          <a:xfrm>
            <a:off x="5287342" y="6553200"/>
            <a:ext cx="791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56" name="Rectangle 898"/>
          <p:cNvSpPr>
            <a:spLocks noChangeArrowheads="1"/>
          </p:cNvSpPr>
          <p:nvPr/>
        </p:nvSpPr>
        <p:spPr bwMode="auto">
          <a:xfrm>
            <a:off x="4991100" y="6647194"/>
            <a:ext cx="66675" cy="61543"/>
          </a:xfrm>
          <a:prstGeom prst="rect">
            <a:avLst/>
          </a:prstGeom>
          <a:noFill/>
          <a:ln w="22225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899"/>
          <p:cNvSpPr>
            <a:spLocks/>
          </p:cNvSpPr>
          <p:nvPr/>
        </p:nvSpPr>
        <p:spPr bwMode="auto">
          <a:xfrm>
            <a:off x="3581400" y="6639867"/>
            <a:ext cx="76200" cy="65939"/>
          </a:xfrm>
          <a:custGeom>
            <a:avLst/>
            <a:gdLst>
              <a:gd name="T0" fmla="*/ 24 w 48"/>
              <a:gd name="T1" fmla="*/ 0 h 45"/>
              <a:gd name="T2" fmla="*/ 0 w 48"/>
              <a:gd name="T3" fmla="*/ 45 h 45"/>
              <a:gd name="T4" fmla="*/ 48 w 48"/>
              <a:gd name="T5" fmla="*/ 45 h 45"/>
              <a:gd name="T6" fmla="*/ 24 w 4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">
                <a:moveTo>
                  <a:pt x="24" y="0"/>
                </a:moveTo>
                <a:lnTo>
                  <a:pt x="0" y="45"/>
                </a:lnTo>
                <a:lnTo>
                  <a:pt x="48" y="45"/>
                </a:lnTo>
                <a:lnTo>
                  <a:pt x="24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610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 also characterize correlates of the spatial variation we document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But we do not identify causal mechanisms in this paper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Focus primarily on constructing publicly available statistics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facilitate future work on mechanisms and to measure progress systematically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This Paper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are gaps in life expectancy changing over time?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Relevant for understanding distributional consequences of various policies, e.g. increasing age of eligibility for social security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studies have found that gap between low- and high-SES groups has grown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[Waldron 2007,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Meara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 2008,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Goldring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 2015]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evidence of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declining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 expectancy for low-SES subgroups, but results debated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Olshansky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et al. 2012, Bound et al 2015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Time Trends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03188"/>
            <a:ext cx="9320213" cy="6651625"/>
            <a:chOff x="0" y="65"/>
            <a:chExt cx="5871" cy="419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48" y="256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48" y="154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936" y="331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64" y="33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88" y="32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917" y="3208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41" y="320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69" y="317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894" y="31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222" y="31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47" y="32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875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200" y="311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528" y="315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852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181" y="304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936" y="259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264" y="256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588" y="24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917" y="246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241" y="23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31"/>
            <p:cNvSpPr>
              <a:spLocks noChangeArrowheads="1"/>
            </p:cNvSpPr>
            <p:nvPr/>
          </p:nvSpPr>
          <p:spPr bwMode="auto">
            <a:xfrm>
              <a:off x="2569" y="23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2"/>
            <p:cNvSpPr>
              <a:spLocks noChangeArrowheads="1"/>
            </p:cNvSpPr>
            <p:nvPr/>
          </p:nvSpPr>
          <p:spPr bwMode="auto">
            <a:xfrm>
              <a:off x="2894" y="22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3"/>
            <p:cNvSpPr>
              <a:spLocks noChangeArrowheads="1"/>
            </p:cNvSpPr>
            <p:nvPr/>
          </p:nvSpPr>
          <p:spPr bwMode="auto">
            <a:xfrm>
              <a:off x="3222" y="229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34"/>
            <p:cNvSpPr>
              <a:spLocks noChangeArrowheads="1"/>
            </p:cNvSpPr>
            <p:nvPr/>
          </p:nvSpPr>
          <p:spPr bwMode="auto">
            <a:xfrm>
              <a:off x="3547" y="232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35"/>
            <p:cNvSpPr>
              <a:spLocks noChangeArrowheads="1"/>
            </p:cNvSpPr>
            <p:nvPr/>
          </p:nvSpPr>
          <p:spPr bwMode="auto">
            <a:xfrm>
              <a:off x="3875" y="22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36"/>
            <p:cNvSpPr>
              <a:spLocks noChangeArrowheads="1"/>
            </p:cNvSpPr>
            <p:nvPr/>
          </p:nvSpPr>
          <p:spPr bwMode="auto">
            <a:xfrm>
              <a:off x="4200" y="223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37"/>
            <p:cNvSpPr>
              <a:spLocks noChangeArrowheads="1"/>
            </p:cNvSpPr>
            <p:nvPr/>
          </p:nvSpPr>
          <p:spPr bwMode="auto">
            <a:xfrm>
              <a:off x="4528" y="22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38"/>
            <p:cNvSpPr>
              <a:spLocks noChangeArrowheads="1"/>
            </p:cNvSpPr>
            <p:nvPr/>
          </p:nvSpPr>
          <p:spPr bwMode="auto">
            <a:xfrm>
              <a:off x="4852" y="231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39"/>
            <p:cNvSpPr>
              <a:spLocks noChangeArrowheads="1"/>
            </p:cNvSpPr>
            <p:nvPr/>
          </p:nvSpPr>
          <p:spPr bwMode="auto">
            <a:xfrm>
              <a:off x="5181" y="226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40"/>
            <p:cNvSpPr>
              <a:spLocks noChangeArrowheads="1"/>
            </p:cNvSpPr>
            <p:nvPr/>
          </p:nvSpPr>
          <p:spPr bwMode="auto">
            <a:xfrm>
              <a:off x="936" y="204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41"/>
            <p:cNvSpPr>
              <a:spLocks noChangeArrowheads="1"/>
            </p:cNvSpPr>
            <p:nvPr/>
          </p:nvSpPr>
          <p:spPr bwMode="auto">
            <a:xfrm>
              <a:off x="1264" y="203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2"/>
            <p:cNvSpPr>
              <a:spLocks noChangeArrowheads="1"/>
            </p:cNvSpPr>
            <p:nvPr/>
          </p:nvSpPr>
          <p:spPr bwMode="auto">
            <a:xfrm>
              <a:off x="1588" y="201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43"/>
            <p:cNvSpPr>
              <a:spLocks noChangeArrowheads="1"/>
            </p:cNvSpPr>
            <p:nvPr/>
          </p:nvSpPr>
          <p:spPr bwMode="auto">
            <a:xfrm>
              <a:off x="1917" y="1930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44"/>
            <p:cNvSpPr>
              <a:spLocks noChangeArrowheads="1"/>
            </p:cNvSpPr>
            <p:nvPr/>
          </p:nvSpPr>
          <p:spPr bwMode="auto">
            <a:xfrm>
              <a:off x="2241" y="187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5"/>
            <p:cNvSpPr>
              <a:spLocks noChangeArrowheads="1"/>
            </p:cNvSpPr>
            <p:nvPr/>
          </p:nvSpPr>
          <p:spPr bwMode="auto">
            <a:xfrm>
              <a:off x="2569" y="181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6"/>
            <p:cNvSpPr>
              <a:spLocks noChangeArrowheads="1"/>
            </p:cNvSpPr>
            <p:nvPr/>
          </p:nvSpPr>
          <p:spPr bwMode="auto">
            <a:xfrm>
              <a:off x="2894" y="17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7"/>
            <p:cNvSpPr>
              <a:spLocks noChangeArrowheads="1"/>
            </p:cNvSpPr>
            <p:nvPr/>
          </p:nvSpPr>
          <p:spPr bwMode="auto">
            <a:xfrm>
              <a:off x="3222" y="175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8"/>
            <p:cNvSpPr>
              <a:spLocks noChangeArrowheads="1"/>
            </p:cNvSpPr>
            <p:nvPr/>
          </p:nvSpPr>
          <p:spPr bwMode="auto">
            <a:xfrm>
              <a:off x="3547" y="168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49"/>
            <p:cNvSpPr>
              <a:spLocks noChangeArrowheads="1"/>
            </p:cNvSpPr>
            <p:nvPr/>
          </p:nvSpPr>
          <p:spPr bwMode="auto">
            <a:xfrm>
              <a:off x="3875" y="17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50"/>
            <p:cNvSpPr>
              <a:spLocks noChangeArrowheads="1"/>
            </p:cNvSpPr>
            <p:nvPr/>
          </p:nvSpPr>
          <p:spPr bwMode="auto">
            <a:xfrm>
              <a:off x="4200" y="1685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51"/>
            <p:cNvSpPr>
              <a:spLocks noChangeArrowheads="1"/>
            </p:cNvSpPr>
            <p:nvPr/>
          </p:nvSpPr>
          <p:spPr bwMode="auto">
            <a:xfrm>
              <a:off x="4528" y="167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4852" y="163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53"/>
            <p:cNvSpPr>
              <a:spLocks noChangeArrowheads="1"/>
            </p:cNvSpPr>
            <p:nvPr/>
          </p:nvSpPr>
          <p:spPr bwMode="auto">
            <a:xfrm>
              <a:off x="5181" y="1566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54"/>
            <p:cNvSpPr>
              <a:spLocks noChangeArrowheads="1"/>
            </p:cNvSpPr>
            <p:nvPr/>
          </p:nvSpPr>
          <p:spPr bwMode="auto">
            <a:xfrm>
              <a:off x="936" y="1563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1264" y="161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56"/>
            <p:cNvSpPr>
              <a:spLocks noChangeArrowheads="1"/>
            </p:cNvSpPr>
            <p:nvPr/>
          </p:nvSpPr>
          <p:spPr bwMode="auto">
            <a:xfrm>
              <a:off x="1588" y="1587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57"/>
            <p:cNvSpPr>
              <a:spLocks noChangeArrowheads="1"/>
            </p:cNvSpPr>
            <p:nvPr/>
          </p:nvSpPr>
          <p:spPr bwMode="auto">
            <a:xfrm>
              <a:off x="1917" y="1451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2241" y="141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2569" y="132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0"/>
            <p:cNvSpPr>
              <a:spLocks noChangeArrowheads="1"/>
            </p:cNvSpPr>
            <p:nvPr/>
          </p:nvSpPr>
          <p:spPr bwMode="auto">
            <a:xfrm>
              <a:off x="2894" y="1305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1"/>
            <p:cNvSpPr>
              <a:spLocks noChangeArrowheads="1"/>
            </p:cNvSpPr>
            <p:nvPr/>
          </p:nvSpPr>
          <p:spPr bwMode="auto">
            <a:xfrm>
              <a:off x="3222" y="1238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62"/>
            <p:cNvSpPr>
              <a:spLocks noChangeArrowheads="1"/>
            </p:cNvSpPr>
            <p:nvPr/>
          </p:nvSpPr>
          <p:spPr bwMode="auto">
            <a:xfrm>
              <a:off x="3547" y="1200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3875" y="1158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4200" y="1147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4528" y="1210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66"/>
            <p:cNvSpPr>
              <a:spLocks noChangeArrowheads="1"/>
            </p:cNvSpPr>
            <p:nvPr/>
          </p:nvSpPr>
          <p:spPr bwMode="auto">
            <a:xfrm>
              <a:off x="4852" y="113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67"/>
            <p:cNvSpPr>
              <a:spLocks noChangeArrowheads="1"/>
            </p:cNvSpPr>
            <p:nvPr/>
          </p:nvSpPr>
          <p:spPr bwMode="auto">
            <a:xfrm>
              <a:off x="5181" y="1081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8"/>
            <p:cNvSpPr>
              <a:spLocks/>
            </p:cNvSpPr>
            <p:nvPr/>
          </p:nvSpPr>
          <p:spPr bwMode="auto">
            <a:xfrm>
              <a:off x="967" y="3106"/>
              <a:ext cx="4245" cy="217"/>
            </a:xfrm>
            <a:custGeom>
              <a:avLst/>
              <a:gdLst>
                <a:gd name="T0" fmla="*/ 16 w 1216"/>
                <a:gd name="T1" fmla="*/ 61 h 62"/>
                <a:gd name="T2" fmla="*/ 37 w 1216"/>
                <a:gd name="T3" fmla="*/ 60 h 62"/>
                <a:gd name="T4" fmla="*/ 57 w 1216"/>
                <a:gd name="T5" fmla="*/ 59 h 62"/>
                <a:gd name="T6" fmla="*/ 77 w 1216"/>
                <a:gd name="T7" fmla="*/ 58 h 62"/>
                <a:gd name="T8" fmla="*/ 98 w 1216"/>
                <a:gd name="T9" fmla="*/ 57 h 62"/>
                <a:gd name="T10" fmla="*/ 118 w 1216"/>
                <a:gd name="T11" fmla="*/ 56 h 62"/>
                <a:gd name="T12" fmla="*/ 138 w 1216"/>
                <a:gd name="T13" fmla="*/ 55 h 62"/>
                <a:gd name="T14" fmla="*/ 159 w 1216"/>
                <a:gd name="T15" fmla="*/ 54 h 62"/>
                <a:gd name="T16" fmla="*/ 179 w 1216"/>
                <a:gd name="T17" fmla="*/ 53 h 62"/>
                <a:gd name="T18" fmla="*/ 199 w 1216"/>
                <a:gd name="T19" fmla="*/ 52 h 62"/>
                <a:gd name="T20" fmla="*/ 220 w 1216"/>
                <a:gd name="T21" fmla="*/ 51 h 62"/>
                <a:gd name="T22" fmla="*/ 240 w 1216"/>
                <a:gd name="T23" fmla="*/ 49 h 62"/>
                <a:gd name="T24" fmla="*/ 260 w 1216"/>
                <a:gd name="T25" fmla="*/ 48 h 62"/>
                <a:gd name="T26" fmla="*/ 281 w 1216"/>
                <a:gd name="T27" fmla="*/ 47 h 62"/>
                <a:gd name="T28" fmla="*/ 301 w 1216"/>
                <a:gd name="T29" fmla="*/ 46 h 62"/>
                <a:gd name="T30" fmla="*/ 321 w 1216"/>
                <a:gd name="T31" fmla="*/ 45 h 62"/>
                <a:gd name="T32" fmla="*/ 342 w 1216"/>
                <a:gd name="T33" fmla="*/ 44 h 62"/>
                <a:gd name="T34" fmla="*/ 362 w 1216"/>
                <a:gd name="T35" fmla="*/ 43 h 62"/>
                <a:gd name="T36" fmla="*/ 382 w 1216"/>
                <a:gd name="T37" fmla="*/ 42 h 62"/>
                <a:gd name="T38" fmla="*/ 403 w 1216"/>
                <a:gd name="T39" fmla="*/ 41 h 62"/>
                <a:gd name="T40" fmla="*/ 423 w 1216"/>
                <a:gd name="T41" fmla="*/ 40 h 62"/>
                <a:gd name="T42" fmla="*/ 443 w 1216"/>
                <a:gd name="T43" fmla="*/ 39 h 62"/>
                <a:gd name="T44" fmla="*/ 464 w 1216"/>
                <a:gd name="T45" fmla="*/ 38 h 62"/>
                <a:gd name="T46" fmla="*/ 484 w 1216"/>
                <a:gd name="T47" fmla="*/ 37 h 62"/>
                <a:gd name="T48" fmla="*/ 504 w 1216"/>
                <a:gd name="T49" fmla="*/ 36 h 62"/>
                <a:gd name="T50" fmla="*/ 525 w 1216"/>
                <a:gd name="T51" fmla="*/ 35 h 62"/>
                <a:gd name="T52" fmla="*/ 545 w 1216"/>
                <a:gd name="T53" fmla="*/ 34 h 62"/>
                <a:gd name="T54" fmla="*/ 565 w 1216"/>
                <a:gd name="T55" fmla="*/ 33 h 62"/>
                <a:gd name="T56" fmla="*/ 586 w 1216"/>
                <a:gd name="T57" fmla="*/ 32 h 62"/>
                <a:gd name="T58" fmla="*/ 606 w 1216"/>
                <a:gd name="T59" fmla="*/ 31 h 62"/>
                <a:gd name="T60" fmla="*/ 626 w 1216"/>
                <a:gd name="T61" fmla="*/ 30 h 62"/>
                <a:gd name="T62" fmla="*/ 647 w 1216"/>
                <a:gd name="T63" fmla="*/ 29 h 62"/>
                <a:gd name="T64" fmla="*/ 667 w 1216"/>
                <a:gd name="T65" fmla="*/ 28 h 62"/>
                <a:gd name="T66" fmla="*/ 687 w 1216"/>
                <a:gd name="T67" fmla="*/ 27 h 62"/>
                <a:gd name="T68" fmla="*/ 708 w 1216"/>
                <a:gd name="T69" fmla="*/ 26 h 62"/>
                <a:gd name="T70" fmla="*/ 728 w 1216"/>
                <a:gd name="T71" fmla="*/ 25 h 62"/>
                <a:gd name="T72" fmla="*/ 748 w 1216"/>
                <a:gd name="T73" fmla="*/ 24 h 62"/>
                <a:gd name="T74" fmla="*/ 769 w 1216"/>
                <a:gd name="T75" fmla="*/ 23 h 62"/>
                <a:gd name="T76" fmla="*/ 789 w 1216"/>
                <a:gd name="T77" fmla="*/ 22 h 62"/>
                <a:gd name="T78" fmla="*/ 809 w 1216"/>
                <a:gd name="T79" fmla="*/ 21 h 62"/>
                <a:gd name="T80" fmla="*/ 830 w 1216"/>
                <a:gd name="T81" fmla="*/ 20 h 62"/>
                <a:gd name="T82" fmla="*/ 850 w 1216"/>
                <a:gd name="T83" fmla="*/ 19 h 62"/>
                <a:gd name="T84" fmla="*/ 870 w 1216"/>
                <a:gd name="T85" fmla="*/ 18 h 62"/>
                <a:gd name="T86" fmla="*/ 891 w 1216"/>
                <a:gd name="T87" fmla="*/ 17 h 62"/>
                <a:gd name="T88" fmla="*/ 911 w 1216"/>
                <a:gd name="T89" fmla="*/ 16 h 62"/>
                <a:gd name="T90" fmla="*/ 931 w 1216"/>
                <a:gd name="T91" fmla="*/ 15 h 62"/>
                <a:gd name="T92" fmla="*/ 952 w 1216"/>
                <a:gd name="T93" fmla="*/ 14 h 62"/>
                <a:gd name="T94" fmla="*/ 972 w 1216"/>
                <a:gd name="T95" fmla="*/ 13 h 62"/>
                <a:gd name="T96" fmla="*/ 992 w 1216"/>
                <a:gd name="T97" fmla="*/ 12 h 62"/>
                <a:gd name="T98" fmla="*/ 1013 w 1216"/>
                <a:gd name="T99" fmla="*/ 11 h 62"/>
                <a:gd name="T100" fmla="*/ 1033 w 1216"/>
                <a:gd name="T101" fmla="*/ 10 h 62"/>
                <a:gd name="T102" fmla="*/ 1053 w 1216"/>
                <a:gd name="T103" fmla="*/ 9 h 62"/>
                <a:gd name="T104" fmla="*/ 1074 w 1216"/>
                <a:gd name="T105" fmla="*/ 8 h 62"/>
                <a:gd name="T106" fmla="*/ 1094 w 1216"/>
                <a:gd name="T107" fmla="*/ 7 h 62"/>
                <a:gd name="T108" fmla="*/ 1114 w 1216"/>
                <a:gd name="T109" fmla="*/ 5 h 62"/>
                <a:gd name="T110" fmla="*/ 1135 w 1216"/>
                <a:gd name="T111" fmla="*/ 4 h 62"/>
                <a:gd name="T112" fmla="*/ 1155 w 1216"/>
                <a:gd name="T113" fmla="*/ 3 h 62"/>
                <a:gd name="T114" fmla="*/ 1175 w 1216"/>
                <a:gd name="T115" fmla="*/ 2 h 62"/>
                <a:gd name="T116" fmla="*/ 1196 w 1216"/>
                <a:gd name="T117" fmla="*/ 1 h 62"/>
                <a:gd name="T118" fmla="*/ 1216 w 1216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62">
                  <a:moveTo>
                    <a:pt x="0" y="62"/>
                  </a:moveTo>
                  <a:lnTo>
                    <a:pt x="4" y="61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5" y="60"/>
                  </a:lnTo>
                  <a:lnTo>
                    <a:pt x="29" y="60"/>
                  </a:lnTo>
                  <a:lnTo>
                    <a:pt x="33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5" y="59"/>
                  </a:lnTo>
                  <a:lnTo>
                    <a:pt x="49" y="59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59"/>
                  </a:lnTo>
                  <a:lnTo>
                    <a:pt x="65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6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8" y="57"/>
                  </a:lnTo>
                  <a:lnTo>
                    <a:pt x="102" y="56"/>
                  </a:lnTo>
                  <a:lnTo>
                    <a:pt x="106" y="56"/>
                  </a:lnTo>
                  <a:lnTo>
                    <a:pt x="110" y="56"/>
                  </a:lnTo>
                  <a:lnTo>
                    <a:pt x="114" y="56"/>
                  </a:lnTo>
                  <a:lnTo>
                    <a:pt x="118" y="56"/>
                  </a:lnTo>
                  <a:lnTo>
                    <a:pt x="122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5"/>
                  </a:lnTo>
                  <a:lnTo>
                    <a:pt x="138" y="55"/>
                  </a:lnTo>
                  <a:lnTo>
                    <a:pt x="142" y="54"/>
                  </a:lnTo>
                  <a:lnTo>
                    <a:pt x="147" y="54"/>
                  </a:lnTo>
                  <a:lnTo>
                    <a:pt x="151" y="54"/>
                  </a:lnTo>
                  <a:lnTo>
                    <a:pt x="155" y="54"/>
                  </a:lnTo>
                  <a:lnTo>
                    <a:pt x="159" y="54"/>
                  </a:lnTo>
                  <a:lnTo>
                    <a:pt x="163" y="53"/>
                  </a:lnTo>
                  <a:lnTo>
                    <a:pt x="167" y="53"/>
                  </a:lnTo>
                  <a:lnTo>
                    <a:pt x="171" y="53"/>
                  </a:lnTo>
                  <a:lnTo>
                    <a:pt x="175" y="53"/>
                  </a:lnTo>
                  <a:lnTo>
                    <a:pt x="179" y="53"/>
                  </a:lnTo>
                  <a:lnTo>
                    <a:pt x="183" y="52"/>
                  </a:lnTo>
                  <a:lnTo>
                    <a:pt x="187" y="52"/>
                  </a:lnTo>
                  <a:lnTo>
                    <a:pt x="191" y="52"/>
                  </a:lnTo>
                  <a:lnTo>
                    <a:pt x="195" y="52"/>
                  </a:lnTo>
                  <a:lnTo>
                    <a:pt x="199" y="52"/>
                  </a:lnTo>
                  <a:lnTo>
                    <a:pt x="203" y="51"/>
                  </a:lnTo>
                  <a:lnTo>
                    <a:pt x="207" y="51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20" y="51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32" y="50"/>
                  </a:lnTo>
                  <a:lnTo>
                    <a:pt x="236" y="50"/>
                  </a:lnTo>
                  <a:lnTo>
                    <a:pt x="240" y="49"/>
                  </a:lnTo>
                  <a:lnTo>
                    <a:pt x="244" y="49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8"/>
                  </a:lnTo>
                  <a:lnTo>
                    <a:pt x="264" y="48"/>
                  </a:lnTo>
                  <a:lnTo>
                    <a:pt x="269" y="48"/>
                  </a:lnTo>
                  <a:lnTo>
                    <a:pt x="273" y="48"/>
                  </a:lnTo>
                  <a:lnTo>
                    <a:pt x="277" y="48"/>
                  </a:lnTo>
                  <a:lnTo>
                    <a:pt x="281" y="47"/>
                  </a:lnTo>
                  <a:lnTo>
                    <a:pt x="285" y="47"/>
                  </a:lnTo>
                  <a:lnTo>
                    <a:pt x="289" y="47"/>
                  </a:lnTo>
                  <a:lnTo>
                    <a:pt x="293" y="47"/>
                  </a:lnTo>
                  <a:lnTo>
                    <a:pt x="297" y="47"/>
                  </a:lnTo>
                  <a:lnTo>
                    <a:pt x="301" y="46"/>
                  </a:lnTo>
                  <a:lnTo>
                    <a:pt x="305" y="46"/>
                  </a:lnTo>
                  <a:lnTo>
                    <a:pt x="309" y="46"/>
                  </a:lnTo>
                  <a:lnTo>
                    <a:pt x="313" y="46"/>
                  </a:lnTo>
                  <a:lnTo>
                    <a:pt x="317" y="46"/>
                  </a:lnTo>
                  <a:lnTo>
                    <a:pt x="321" y="45"/>
                  </a:lnTo>
                  <a:lnTo>
                    <a:pt x="325" y="45"/>
                  </a:lnTo>
                  <a:lnTo>
                    <a:pt x="330" y="45"/>
                  </a:lnTo>
                  <a:lnTo>
                    <a:pt x="334" y="45"/>
                  </a:lnTo>
                  <a:lnTo>
                    <a:pt x="338" y="45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50" y="44"/>
                  </a:lnTo>
                  <a:lnTo>
                    <a:pt x="354" y="44"/>
                  </a:lnTo>
                  <a:lnTo>
                    <a:pt x="358" y="44"/>
                  </a:lnTo>
                  <a:lnTo>
                    <a:pt x="362" y="43"/>
                  </a:lnTo>
                  <a:lnTo>
                    <a:pt x="366" y="43"/>
                  </a:lnTo>
                  <a:lnTo>
                    <a:pt x="370" y="43"/>
                  </a:lnTo>
                  <a:lnTo>
                    <a:pt x="374" y="43"/>
                  </a:lnTo>
                  <a:lnTo>
                    <a:pt x="378" y="43"/>
                  </a:lnTo>
                  <a:lnTo>
                    <a:pt x="382" y="42"/>
                  </a:lnTo>
                  <a:lnTo>
                    <a:pt x="386" y="42"/>
                  </a:lnTo>
                  <a:lnTo>
                    <a:pt x="391" y="42"/>
                  </a:lnTo>
                  <a:lnTo>
                    <a:pt x="395" y="42"/>
                  </a:lnTo>
                  <a:lnTo>
                    <a:pt x="399" y="42"/>
                  </a:lnTo>
                  <a:lnTo>
                    <a:pt x="403" y="41"/>
                  </a:lnTo>
                  <a:lnTo>
                    <a:pt x="407" y="41"/>
                  </a:lnTo>
                  <a:lnTo>
                    <a:pt x="411" y="41"/>
                  </a:lnTo>
                  <a:lnTo>
                    <a:pt x="415" y="41"/>
                  </a:lnTo>
                  <a:lnTo>
                    <a:pt x="419" y="40"/>
                  </a:lnTo>
                  <a:lnTo>
                    <a:pt x="423" y="40"/>
                  </a:lnTo>
                  <a:lnTo>
                    <a:pt x="427" y="40"/>
                  </a:lnTo>
                  <a:lnTo>
                    <a:pt x="431" y="40"/>
                  </a:lnTo>
                  <a:lnTo>
                    <a:pt x="435" y="40"/>
                  </a:lnTo>
                  <a:lnTo>
                    <a:pt x="439" y="40"/>
                  </a:lnTo>
                  <a:lnTo>
                    <a:pt x="443" y="39"/>
                  </a:lnTo>
                  <a:lnTo>
                    <a:pt x="447" y="39"/>
                  </a:lnTo>
                  <a:lnTo>
                    <a:pt x="451" y="39"/>
                  </a:lnTo>
                  <a:lnTo>
                    <a:pt x="456" y="39"/>
                  </a:lnTo>
                  <a:lnTo>
                    <a:pt x="460" y="38"/>
                  </a:lnTo>
                  <a:lnTo>
                    <a:pt x="464" y="38"/>
                  </a:lnTo>
                  <a:lnTo>
                    <a:pt x="468" y="38"/>
                  </a:lnTo>
                  <a:lnTo>
                    <a:pt x="472" y="38"/>
                  </a:lnTo>
                  <a:lnTo>
                    <a:pt x="476" y="38"/>
                  </a:lnTo>
                  <a:lnTo>
                    <a:pt x="480" y="37"/>
                  </a:lnTo>
                  <a:lnTo>
                    <a:pt x="484" y="37"/>
                  </a:lnTo>
                  <a:lnTo>
                    <a:pt x="488" y="37"/>
                  </a:lnTo>
                  <a:lnTo>
                    <a:pt x="492" y="37"/>
                  </a:lnTo>
                  <a:lnTo>
                    <a:pt x="496" y="37"/>
                  </a:lnTo>
                  <a:lnTo>
                    <a:pt x="500" y="36"/>
                  </a:lnTo>
                  <a:lnTo>
                    <a:pt x="504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7" y="36"/>
                  </a:lnTo>
                  <a:lnTo>
                    <a:pt x="521" y="35"/>
                  </a:lnTo>
                  <a:lnTo>
                    <a:pt x="525" y="35"/>
                  </a:lnTo>
                  <a:lnTo>
                    <a:pt x="529" y="35"/>
                  </a:lnTo>
                  <a:lnTo>
                    <a:pt x="533" y="35"/>
                  </a:lnTo>
                  <a:lnTo>
                    <a:pt x="537" y="35"/>
                  </a:lnTo>
                  <a:lnTo>
                    <a:pt x="541" y="34"/>
                  </a:lnTo>
                  <a:lnTo>
                    <a:pt x="545" y="34"/>
                  </a:lnTo>
                  <a:lnTo>
                    <a:pt x="549" y="34"/>
                  </a:lnTo>
                  <a:lnTo>
                    <a:pt x="553" y="34"/>
                  </a:lnTo>
                  <a:lnTo>
                    <a:pt x="557" y="34"/>
                  </a:lnTo>
                  <a:lnTo>
                    <a:pt x="561" y="33"/>
                  </a:lnTo>
                  <a:lnTo>
                    <a:pt x="565" y="33"/>
                  </a:lnTo>
                  <a:lnTo>
                    <a:pt x="569" y="33"/>
                  </a:lnTo>
                  <a:lnTo>
                    <a:pt x="574" y="33"/>
                  </a:lnTo>
                  <a:lnTo>
                    <a:pt x="578" y="32"/>
                  </a:lnTo>
                  <a:lnTo>
                    <a:pt x="582" y="32"/>
                  </a:lnTo>
                  <a:lnTo>
                    <a:pt x="586" y="32"/>
                  </a:lnTo>
                  <a:lnTo>
                    <a:pt x="590" y="32"/>
                  </a:lnTo>
                  <a:lnTo>
                    <a:pt x="594" y="32"/>
                  </a:lnTo>
                  <a:lnTo>
                    <a:pt x="598" y="32"/>
                  </a:lnTo>
                  <a:lnTo>
                    <a:pt x="602" y="31"/>
                  </a:lnTo>
                  <a:lnTo>
                    <a:pt x="606" y="31"/>
                  </a:lnTo>
                  <a:lnTo>
                    <a:pt x="610" y="31"/>
                  </a:lnTo>
                  <a:lnTo>
                    <a:pt x="614" y="31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6" y="30"/>
                  </a:lnTo>
                  <a:lnTo>
                    <a:pt x="630" y="30"/>
                  </a:lnTo>
                  <a:lnTo>
                    <a:pt x="634" y="30"/>
                  </a:lnTo>
                  <a:lnTo>
                    <a:pt x="639" y="29"/>
                  </a:lnTo>
                  <a:lnTo>
                    <a:pt x="643" y="29"/>
                  </a:lnTo>
                  <a:lnTo>
                    <a:pt x="647" y="29"/>
                  </a:lnTo>
                  <a:lnTo>
                    <a:pt x="651" y="29"/>
                  </a:lnTo>
                  <a:lnTo>
                    <a:pt x="655" y="29"/>
                  </a:lnTo>
                  <a:lnTo>
                    <a:pt x="659" y="28"/>
                  </a:lnTo>
                  <a:lnTo>
                    <a:pt x="663" y="28"/>
                  </a:lnTo>
                  <a:lnTo>
                    <a:pt x="667" y="28"/>
                  </a:lnTo>
                  <a:lnTo>
                    <a:pt x="671" y="28"/>
                  </a:lnTo>
                  <a:lnTo>
                    <a:pt x="675" y="28"/>
                  </a:lnTo>
                  <a:lnTo>
                    <a:pt x="679" y="27"/>
                  </a:lnTo>
                  <a:lnTo>
                    <a:pt x="683" y="27"/>
                  </a:lnTo>
                  <a:lnTo>
                    <a:pt x="687" y="27"/>
                  </a:lnTo>
                  <a:lnTo>
                    <a:pt x="691" y="27"/>
                  </a:lnTo>
                  <a:lnTo>
                    <a:pt x="695" y="27"/>
                  </a:lnTo>
                  <a:lnTo>
                    <a:pt x="700" y="26"/>
                  </a:lnTo>
                  <a:lnTo>
                    <a:pt x="704" y="26"/>
                  </a:lnTo>
                  <a:lnTo>
                    <a:pt x="708" y="26"/>
                  </a:lnTo>
                  <a:lnTo>
                    <a:pt x="712" y="26"/>
                  </a:lnTo>
                  <a:lnTo>
                    <a:pt x="716" y="26"/>
                  </a:lnTo>
                  <a:lnTo>
                    <a:pt x="720" y="25"/>
                  </a:lnTo>
                  <a:lnTo>
                    <a:pt x="724" y="25"/>
                  </a:lnTo>
                  <a:lnTo>
                    <a:pt x="728" y="25"/>
                  </a:lnTo>
                  <a:lnTo>
                    <a:pt x="732" y="25"/>
                  </a:lnTo>
                  <a:lnTo>
                    <a:pt x="736" y="25"/>
                  </a:lnTo>
                  <a:lnTo>
                    <a:pt x="740" y="24"/>
                  </a:lnTo>
                  <a:lnTo>
                    <a:pt x="744" y="24"/>
                  </a:lnTo>
                  <a:lnTo>
                    <a:pt x="748" y="24"/>
                  </a:lnTo>
                  <a:lnTo>
                    <a:pt x="752" y="24"/>
                  </a:lnTo>
                  <a:lnTo>
                    <a:pt x="757" y="24"/>
                  </a:lnTo>
                  <a:lnTo>
                    <a:pt x="761" y="23"/>
                  </a:lnTo>
                  <a:lnTo>
                    <a:pt x="765" y="23"/>
                  </a:lnTo>
                  <a:lnTo>
                    <a:pt x="769" y="23"/>
                  </a:lnTo>
                  <a:lnTo>
                    <a:pt x="773" y="23"/>
                  </a:lnTo>
                  <a:lnTo>
                    <a:pt x="777" y="23"/>
                  </a:lnTo>
                  <a:lnTo>
                    <a:pt x="781" y="22"/>
                  </a:lnTo>
                  <a:lnTo>
                    <a:pt x="785" y="22"/>
                  </a:lnTo>
                  <a:lnTo>
                    <a:pt x="789" y="22"/>
                  </a:lnTo>
                  <a:lnTo>
                    <a:pt x="793" y="22"/>
                  </a:lnTo>
                  <a:lnTo>
                    <a:pt x="797" y="21"/>
                  </a:lnTo>
                  <a:lnTo>
                    <a:pt x="801" y="21"/>
                  </a:lnTo>
                  <a:lnTo>
                    <a:pt x="805" y="21"/>
                  </a:lnTo>
                  <a:lnTo>
                    <a:pt x="809" y="21"/>
                  </a:lnTo>
                  <a:lnTo>
                    <a:pt x="813" y="21"/>
                  </a:lnTo>
                  <a:lnTo>
                    <a:pt x="818" y="20"/>
                  </a:lnTo>
                  <a:lnTo>
                    <a:pt x="822" y="20"/>
                  </a:lnTo>
                  <a:lnTo>
                    <a:pt x="826" y="20"/>
                  </a:lnTo>
                  <a:lnTo>
                    <a:pt x="830" y="20"/>
                  </a:lnTo>
                  <a:lnTo>
                    <a:pt x="834" y="20"/>
                  </a:lnTo>
                  <a:lnTo>
                    <a:pt x="838" y="19"/>
                  </a:lnTo>
                  <a:lnTo>
                    <a:pt x="842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4" y="19"/>
                  </a:lnTo>
                  <a:lnTo>
                    <a:pt x="858" y="18"/>
                  </a:lnTo>
                  <a:lnTo>
                    <a:pt x="862" y="18"/>
                  </a:lnTo>
                  <a:lnTo>
                    <a:pt x="866" y="18"/>
                  </a:lnTo>
                  <a:lnTo>
                    <a:pt x="870" y="18"/>
                  </a:lnTo>
                  <a:lnTo>
                    <a:pt x="874" y="18"/>
                  </a:lnTo>
                  <a:lnTo>
                    <a:pt x="878" y="17"/>
                  </a:lnTo>
                  <a:lnTo>
                    <a:pt x="883" y="17"/>
                  </a:lnTo>
                  <a:lnTo>
                    <a:pt x="887" y="17"/>
                  </a:lnTo>
                  <a:lnTo>
                    <a:pt x="891" y="17"/>
                  </a:lnTo>
                  <a:lnTo>
                    <a:pt x="895" y="17"/>
                  </a:lnTo>
                  <a:lnTo>
                    <a:pt x="899" y="16"/>
                  </a:lnTo>
                  <a:lnTo>
                    <a:pt x="903" y="16"/>
                  </a:lnTo>
                  <a:lnTo>
                    <a:pt x="907" y="16"/>
                  </a:lnTo>
                  <a:lnTo>
                    <a:pt x="911" y="16"/>
                  </a:lnTo>
                  <a:lnTo>
                    <a:pt x="915" y="16"/>
                  </a:lnTo>
                  <a:lnTo>
                    <a:pt x="919" y="15"/>
                  </a:lnTo>
                  <a:lnTo>
                    <a:pt x="923" y="15"/>
                  </a:lnTo>
                  <a:lnTo>
                    <a:pt x="927" y="15"/>
                  </a:lnTo>
                  <a:lnTo>
                    <a:pt x="931" y="15"/>
                  </a:lnTo>
                  <a:lnTo>
                    <a:pt x="935" y="15"/>
                  </a:lnTo>
                  <a:lnTo>
                    <a:pt x="939" y="14"/>
                  </a:lnTo>
                  <a:lnTo>
                    <a:pt x="944" y="14"/>
                  </a:lnTo>
                  <a:lnTo>
                    <a:pt x="948" y="14"/>
                  </a:lnTo>
                  <a:lnTo>
                    <a:pt x="952" y="14"/>
                  </a:lnTo>
                  <a:lnTo>
                    <a:pt x="956" y="13"/>
                  </a:lnTo>
                  <a:lnTo>
                    <a:pt x="960" y="13"/>
                  </a:lnTo>
                  <a:lnTo>
                    <a:pt x="964" y="13"/>
                  </a:lnTo>
                  <a:lnTo>
                    <a:pt x="968" y="13"/>
                  </a:lnTo>
                  <a:lnTo>
                    <a:pt x="972" y="13"/>
                  </a:lnTo>
                  <a:lnTo>
                    <a:pt x="976" y="12"/>
                  </a:lnTo>
                  <a:lnTo>
                    <a:pt x="980" y="12"/>
                  </a:lnTo>
                  <a:lnTo>
                    <a:pt x="984" y="12"/>
                  </a:lnTo>
                  <a:lnTo>
                    <a:pt x="988" y="12"/>
                  </a:lnTo>
                  <a:lnTo>
                    <a:pt x="992" y="12"/>
                  </a:lnTo>
                  <a:lnTo>
                    <a:pt x="996" y="11"/>
                  </a:lnTo>
                  <a:lnTo>
                    <a:pt x="1001" y="11"/>
                  </a:lnTo>
                  <a:lnTo>
                    <a:pt x="1005" y="11"/>
                  </a:lnTo>
                  <a:lnTo>
                    <a:pt x="1009" y="11"/>
                  </a:lnTo>
                  <a:lnTo>
                    <a:pt x="1013" y="11"/>
                  </a:lnTo>
                  <a:lnTo>
                    <a:pt x="1017" y="10"/>
                  </a:lnTo>
                  <a:lnTo>
                    <a:pt x="1021" y="10"/>
                  </a:lnTo>
                  <a:lnTo>
                    <a:pt x="1025" y="10"/>
                  </a:lnTo>
                  <a:lnTo>
                    <a:pt x="1029" y="10"/>
                  </a:lnTo>
                  <a:lnTo>
                    <a:pt x="1033" y="10"/>
                  </a:lnTo>
                  <a:lnTo>
                    <a:pt x="1037" y="9"/>
                  </a:lnTo>
                  <a:lnTo>
                    <a:pt x="1041" y="9"/>
                  </a:lnTo>
                  <a:lnTo>
                    <a:pt x="1045" y="9"/>
                  </a:lnTo>
                  <a:lnTo>
                    <a:pt x="1049" y="9"/>
                  </a:lnTo>
                  <a:lnTo>
                    <a:pt x="1053" y="9"/>
                  </a:lnTo>
                  <a:lnTo>
                    <a:pt x="1057" y="8"/>
                  </a:lnTo>
                  <a:lnTo>
                    <a:pt x="1062" y="8"/>
                  </a:lnTo>
                  <a:lnTo>
                    <a:pt x="1066" y="8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8" y="7"/>
                  </a:lnTo>
                  <a:lnTo>
                    <a:pt x="1082" y="7"/>
                  </a:lnTo>
                  <a:lnTo>
                    <a:pt x="1086" y="7"/>
                  </a:lnTo>
                  <a:lnTo>
                    <a:pt x="1090" y="7"/>
                  </a:lnTo>
                  <a:lnTo>
                    <a:pt x="1094" y="7"/>
                  </a:lnTo>
                  <a:lnTo>
                    <a:pt x="1098" y="6"/>
                  </a:lnTo>
                  <a:lnTo>
                    <a:pt x="1102" y="6"/>
                  </a:lnTo>
                  <a:lnTo>
                    <a:pt x="1106" y="6"/>
                  </a:lnTo>
                  <a:lnTo>
                    <a:pt x="1110" y="6"/>
                  </a:lnTo>
                  <a:lnTo>
                    <a:pt x="1114" y="5"/>
                  </a:lnTo>
                  <a:lnTo>
                    <a:pt x="1118" y="5"/>
                  </a:lnTo>
                  <a:lnTo>
                    <a:pt x="1122" y="5"/>
                  </a:lnTo>
                  <a:lnTo>
                    <a:pt x="1127" y="5"/>
                  </a:lnTo>
                  <a:lnTo>
                    <a:pt x="1131" y="5"/>
                  </a:lnTo>
                  <a:lnTo>
                    <a:pt x="1135" y="4"/>
                  </a:lnTo>
                  <a:lnTo>
                    <a:pt x="1139" y="4"/>
                  </a:lnTo>
                  <a:lnTo>
                    <a:pt x="1143" y="4"/>
                  </a:lnTo>
                  <a:lnTo>
                    <a:pt x="1147" y="4"/>
                  </a:lnTo>
                  <a:lnTo>
                    <a:pt x="1151" y="4"/>
                  </a:lnTo>
                  <a:lnTo>
                    <a:pt x="1155" y="3"/>
                  </a:lnTo>
                  <a:lnTo>
                    <a:pt x="1159" y="3"/>
                  </a:lnTo>
                  <a:lnTo>
                    <a:pt x="1163" y="3"/>
                  </a:lnTo>
                  <a:lnTo>
                    <a:pt x="1167" y="3"/>
                  </a:lnTo>
                  <a:lnTo>
                    <a:pt x="1171" y="3"/>
                  </a:lnTo>
                  <a:lnTo>
                    <a:pt x="1175" y="2"/>
                  </a:lnTo>
                  <a:lnTo>
                    <a:pt x="1179" y="2"/>
                  </a:lnTo>
                  <a:lnTo>
                    <a:pt x="1183" y="2"/>
                  </a:lnTo>
                  <a:lnTo>
                    <a:pt x="1188" y="2"/>
                  </a:lnTo>
                  <a:lnTo>
                    <a:pt x="1192" y="2"/>
                  </a:lnTo>
                  <a:lnTo>
                    <a:pt x="1196" y="1"/>
                  </a:lnTo>
                  <a:lnTo>
                    <a:pt x="1200" y="1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9"/>
            <p:cNvSpPr>
              <a:spLocks/>
            </p:cNvSpPr>
            <p:nvPr/>
          </p:nvSpPr>
          <p:spPr bwMode="auto">
            <a:xfrm>
              <a:off x="967" y="2230"/>
              <a:ext cx="4245" cy="328"/>
            </a:xfrm>
            <a:custGeom>
              <a:avLst/>
              <a:gdLst>
                <a:gd name="T0" fmla="*/ 16 w 1216"/>
                <a:gd name="T1" fmla="*/ 92 h 94"/>
                <a:gd name="T2" fmla="*/ 37 w 1216"/>
                <a:gd name="T3" fmla="*/ 91 h 94"/>
                <a:gd name="T4" fmla="*/ 57 w 1216"/>
                <a:gd name="T5" fmla="*/ 89 h 94"/>
                <a:gd name="T6" fmla="*/ 77 w 1216"/>
                <a:gd name="T7" fmla="*/ 88 h 94"/>
                <a:gd name="T8" fmla="*/ 98 w 1216"/>
                <a:gd name="T9" fmla="*/ 86 h 94"/>
                <a:gd name="T10" fmla="*/ 118 w 1216"/>
                <a:gd name="T11" fmla="*/ 85 h 94"/>
                <a:gd name="T12" fmla="*/ 138 w 1216"/>
                <a:gd name="T13" fmla="*/ 83 h 94"/>
                <a:gd name="T14" fmla="*/ 159 w 1216"/>
                <a:gd name="T15" fmla="*/ 81 h 94"/>
                <a:gd name="T16" fmla="*/ 179 w 1216"/>
                <a:gd name="T17" fmla="*/ 80 h 94"/>
                <a:gd name="T18" fmla="*/ 199 w 1216"/>
                <a:gd name="T19" fmla="*/ 78 h 94"/>
                <a:gd name="T20" fmla="*/ 220 w 1216"/>
                <a:gd name="T21" fmla="*/ 77 h 94"/>
                <a:gd name="T22" fmla="*/ 240 w 1216"/>
                <a:gd name="T23" fmla="*/ 75 h 94"/>
                <a:gd name="T24" fmla="*/ 260 w 1216"/>
                <a:gd name="T25" fmla="*/ 74 h 94"/>
                <a:gd name="T26" fmla="*/ 281 w 1216"/>
                <a:gd name="T27" fmla="*/ 72 h 94"/>
                <a:gd name="T28" fmla="*/ 301 w 1216"/>
                <a:gd name="T29" fmla="*/ 71 h 94"/>
                <a:gd name="T30" fmla="*/ 321 w 1216"/>
                <a:gd name="T31" fmla="*/ 69 h 94"/>
                <a:gd name="T32" fmla="*/ 342 w 1216"/>
                <a:gd name="T33" fmla="*/ 67 h 94"/>
                <a:gd name="T34" fmla="*/ 362 w 1216"/>
                <a:gd name="T35" fmla="*/ 66 h 94"/>
                <a:gd name="T36" fmla="*/ 382 w 1216"/>
                <a:gd name="T37" fmla="*/ 64 h 94"/>
                <a:gd name="T38" fmla="*/ 403 w 1216"/>
                <a:gd name="T39" fmla="*/ 63 h 94"/>
                <a:gd name="T40" fmla="*/ 423 w 1216"/>
                <a:gd name="T41" fmla="*/ 61 h 94"/>
                <a:gd name="T42" fmla="*/ 443 w 1216"/>
                <a:gd name="T43" fmla="*/ 60 h 94"/>
                <a:gd name="T44" fmla="*/ 464 w 1216"/>
                <a:gd name="T45" fmla="*/ 58 h 94"/>
                <a:gd name="T46" fmla="*/ 484 w 1216"/>
                <a:gd name="T47" fmla="*/ 56 h 94"/>
                <a:gd name="T48" fmla="*/ 504 w 1216"/>
                <a:gd name="T49" fmla="*/ 55 h 94"/>
                <a:gd name="T50" fmla="*/ 525 w 1216"/>
                <a:gd name="T51" fmla="*/ 53 h 94"/>
                <a:gd name="T52" fmla="*/ 545 w 1216"/>
                <a:gd name="T53" fmla="*/ 52 h 94"/>
                <a:gd name="T54" fmla="*/ 565 w 1216"/>
                <a:gd name="T55" fmla="*/ 50 h 94"/>
                <a:gd name="T56" fmla="*/ 586 w 1216"/>
                <a:gd name="T57" fmla="*/ 49 h 94"/>
                <a:gd name="T58" fmla="*/ 606 w 1216"/>
                <a:gd name="T59" fmla="*/ 47 h 94"/>
                <a:gd name="T60" fmla="*/ 626 w 1216"/>
                <a:gd name="T61" fmla="*/ 46 h 94"/>
                <a:gd name="T62" fmla="*/ 647 w 1216"/>
                <a:gd name="T63" fmla="*/ 44 h 94"/>
                <a:gd name="T64" fmla="*/ 667 w 1216"/>
                <a:gd name="T65" fmla="*/ 42 h 94"/>
                <a:gd name="T66" fmla="*/ 687 w 1216"/>
                <a:gd name="T67" fmla="*/ 41 h 94"/>
                <a:gd name="T68" fmla="*/ 708 w 1216"/>
                <a:gd name="T69" fmla="*/ 39 h 94"/>
                <a:gd name="T70" fmla="*/ 728 w 1216"/>
                <a:gd name="T71" fmla="*/ 38 h 94"/>
                <a:gd name="T72" fmla="*/ 748 w 1216"/>
                <a:gd name="T73" fmla="*/ 36 h 94"/>
                <a:gd name="T74" fmla="*/ 769 w 1216"/>
                <a:gd name="T75" fmla="*/ 35 h 94"/>
                <a:gd name="T76" fmla="*/ 789 w 1216"/>
                <a:gd name="T77" fmla="*/ 33 h 94"/>
                <a:gd name="T78" fmla="*/ 809 w 1216"/>
                <a:gd name="T79" fmla="*/ 32 h 94"/>
                <a:gd name="T80" fmla="*/ 830 w 1216"/>
                <a:gd name="T81" fmla="*/ 30 h 94"/>
                <a:gd name="T82" fmla="*/ 850 w 1216"/>
                <a:gd name="T83" fmla="*/ 28 h 94"/>
                <a:gd name="T84" fmla="*/ 870 w 1216"/>
                <a:gd name="T85" fmla="*/ 27 h 94"/>
                <a:gd name="T86" fmla="*/ 891 w 1216"/>
                <a:gd name="T87" fmla="*/ 25 h 94"/>
                <a:gd name="T88" fmla="*/ 911 w 1216"/>
                <a:gd name="T89" fmla="*/ 24 h 94"/>
                <a:gd name="T90" fmla="*/ 931 w 1216"/>
                <a:gd name="T91" fmla="*/ 22 h 94"/>
                <a:gd name="T92" fmla="*/ 952 w 1216"/>
                <a:gd name="T93" fmla="*/ 21 h 94"/>
                <a:gd name="T94" fmla="*/ 972 w 1216"/>
                <a:gd name="T95" fmla="*/ 19 h 94"/>
                <a:gd name="T96" fmla="*/ 992 w 1216"/>
                <a:gd name="T97" fmla="*/ 17 h 94"/>
                <a:gd name="T98" fmla="*/ 1013 w 1216"/>
                <a:gd name="T99" fmla="*/ 16 h 94"/>
                <a:gd name="T100" fmla="*/ 1033 w 1216"/>
                <a:gd name="T101" fmla="*/ 14 h 94"/>
                <a:gd name="T102" fmla="*/ 1053 w 1216"/>
                <a:gd name="T103" fmla="*/ 13 h 94"/>
                <a:gd name="T104" fmla="*/ 1074 w 1216"/>
                <a:gd name="T105" fmla="*/ 11 h 94"/>
                <a:gd name="T106" fmla="*/ 1094 w 1216"/>
                <a:gd name="T107" fmla="*/ 10 h 94"/>
                <a:gd name="T108" fmla="*/ 1114 w 1216"/>
                <a:gd name="T109" fmla="*/ 8 h 94"/>
                <a:gd name="T110" fmla="*/ 1135 w 1216"/>
                <a:gd name="T111" fmla="*/ 7 h 94"/>
                <a:gd name="T112" fmla="*/ 1155 w 1216"/>
                <a:gd name="T113" fmla="*/ 5 h 94"/>
                <a:gd name="T114" fmla="*/ 1175 w 1216"/>
                <a:gd name="T115" fmla="*/ 3 h 94"/>
                <a:gd name="T116" fmla="*/ 1196 w 1216"/>
                <a:gd name="T117" fmla="*/ 2 h 94"/>
                <a:gd name="T118" fmla="*/ 1216 w 1216"/>
                <a:gd name="T1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94">
                  <a:moveTo>
                    <a:pt x="0" y="94"/>
                  </a:moveTo>
                  <a:lnTo>
                    <a:pt x="4" y="93"/>
                  </a:lnTo>
                  <a:lnTo>
                    <a:pt x="8" y="93"/>
                  </a:lnTo>
                  <a:lnTo>
                    <a:pt x="12" y="93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5" y="92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7" y="91"/>
                  </a:lnTo>
                  <a:lnTo>
                    <a:pt x="41" y="90"/>
                  </a:lnTo>
                  <a:lnTo>
                    <a:pt x="45" y="90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7" y="89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9" y="88"/>
                  </a:lnTo>
                  <a:lnTo>
                    <a:pt x="73" y="88"/>
                  </a:lnTo>
                  <a:lnTo>
                    <a:pt x="77" y="88"/>
                  </a:lnTo>
                  <a:lnTo>
                    <a:pt x="81" y="87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4" y="86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8" y="85"/>
                  </a:lnTo>
                  <a:lnTo>
                    <a:pt x="122" y="84"/>
                  </a:lnTo>
                  <a:lnTo>
                    <a:pt x="126" y="84"/>
                  </a:lnTo>
                  <a:lnTo>
                    <a:pt x="130" y="84"/>
                  </a:lnTo>
                  <a:lnTo>
                    <a:pt x="134" y="83"/>
                  </a:lnTo>
                  <a:lnTo>
                    <a:pt x="138" y="83"/>
                  </a:lnTo>
                  <a:lnTo>
                    <a:pt x="142" y="83"/>
                  </a:lnTo>
                  <a:lnTo>
                    <a:pt x="147" y="82"/>
                  </a:lnTo>
                  <a:lnTo>
                    <a:pt x="151" y="82"/>
                  </a:lnTo>
                  <a:lnTo>
                    <a:pt x="155" y="82"/>
                  </a:lnTo>
                  <a:lnTo>
                    <a:pt x="159" y="81"/>
                  </a:lnTo>
                  <a:lnTo>
                    <a:pt x="163" y="81"/>
                  </a:lnTo>
                  <a:lnTo>
                    <a:pt x="167" y="81"/>
                  </a:lnTo>
                  <a:lnTo>
                    <a:pt x="171" y="81"/>
                  </a:lnTo>
                  <a:lnTo>
                    <a:pt x="175" y="80"/>
                  </a:lnTo>
                  <a:lnTo>
                    <a:pt x="179" y="80"/>
                  </a:lnTo>
                  <a:lnTo>
                    <a:pt x="183" y="80"/>
                  </a:lnTo>
                  <a:lnTo>
                    <a:pt x="187" y="79"/>
                  </a:lnTo>
                  <a:lnTo>
                    <a:pt x="191" y="79"/>
                  </a:lnTo>
                  <a:lnTo>
                    <a:pt x="195" y="79"/>
                  </a:lnTo>
                  <a:lnTo>
                    <a:pt x="199" y="78"/>
                  </a:lnTo>
                  <a:lnTo>
                    <a:pt x="203" y="78"/>
                  </a:lnTo>
                  <a:lnTo>
                    <a:pt x="207" y="78"/>
                  </a:lnTo>
                  <a:lnTo>
                    <a:pt x="212" y="77"/>
                  </a:lnTo>
                  <a:lnTo>
                    <a:pt x="216" y="77"/>
                  </a:lnTo>
                  <a:lnTo>
                    <a:pt x="220" y="77"/>
                  </a:lnTo>
                  <a:lnTo>
                    <a:pt x="224" y="76"/>
                  </a:lnTo>
                  <a:lnTo>
                    <a:pt x="228" y="76"/>
                  </a:lnTo>
                  <a:lnTo>
                    <a:pt x="232" y="76"/>
                  </a:lnTo>
                  <a:lnTo>
                    <a:pt x="236" y="76"/>
                  </a:lnTo>
                  <a:lnTo>
                    <a:pt x="240" y="75"/>
                  </a:lnTo>
                  <a:lnTo>
                    <a:pt x="244" y="75"/>
                  </a:lnTo>
                  <a:lnTo>
                    <a:pt x="248" y="75"/>
                  </a:lnTo>
                  <a:lnTo>
                    <a:pt x="252" y="74"/>
                  </a:lnTo>
                  <a:lnTo>
                    <a:pt x="256" y="74"/>
                  </a:lnTo>
                  <a:lnTo>
                    <a:pt x="260" y="74"/>
                  </a:lnTo>
                  <a:lnTo>
                    <a:pt x="264" y="73"/>
                  </a:lnTo>
                  <a:lnTo>
                    <a:pt x="269" y="73"/>
                  </a:lnTo>
                  <a:lnTo>
                    <a:pt x="273" y="73"/>
                  </a:lnTo>
                  <a:lnTo>
                    <a:pt x="277" y="72"/>
                  </a:lnTo>
                  <a:lnTo>
                    <a:pt x="281" y="72"/>
                  </a:lnTo>
                  <a:lnTo>
                    <a:pt x="285" y="72"/>
                  </a:lnTo>
                  <a:lnTo>
                    <a:pt x="289" y="71"/>
                  </a:lnTo>
                  <a:lnTo>
                    <a:pt x="293" y="71"/>
                  </a:lnTo>
                  <a:lnTo>
                    <a:pt x="297" y="71"/>
                  </a:lnTo>
                  <a:lnTo>
                    <a:pt x="301" y="71"/>
                  </a:lnTo>
                  <a:lnTo>
                    <a:pt x="305" y="70"/>
                  </a:lnTo>
                  <a:lnTo>
                    <a:pt x="309" y="70"/>
                  </a:lnTo>
                  <a:lnTo>
                    <a:pt x="313" y="70"/>
                  </a:lnTo>
                  <a:lnTo>
                    <a:pt x="317" y="69"/>
                  </a:lnTo>
                  <a:lnTo>
                    <a:pt x="321" y="69"/>
                  </a:lnTo>
                  <a:lnTo>
                    <a:pt x="325" y="69"/>
                  </a:lnTo>
                  <a:lnTo>
                    <a:pt x="330" y="68"/>
                  </a:lnTo>
                  <a:lnTo>
                    <a:pt x="334" y="68"/>
                  </a:lnTo>
                  <a:lnTo>
                    <a:pt x="338" y="68"/>
                  </a:lnTo>
                  <a:lnTo>
                    <a:pt x="342" y="67"/>
                  </a:lnTo>
                  <a:lnTo>
                    <a:pt x="346" y="67"/>
                  </a:lnTo>
                  <a:lnTo>
                    <a:pt x="350" y="67"/>
                  </a:lnTo>
                  <a:lnTo>
                    <a:pt x="354" y="66"/>
                  </a:lnTo>
                  <a:lnTo>
                    <a:pt x="358" y="66"/>
                  </a:lnTo>
                  <a:lnTo>
                    <a:pt x="362" y="66"/>
                  </a:lnTo>
                  <a:lnTo>
                    <a:pt x="366" y="66"/>
                  </a:lnTo>
                  <a:lnTo>
                    <a:pt x="370" y="65"/>
                  </a:lnTo>
                  <a:lnTo>
                    <a:pt x="374" y="65"/>
                  </a:lnTo>
                  <a:lnTo>
                    <a:pt x="378" y="65"/>
                  </a:lnTo>
                  <a:lnTo>
                    <a:pt x="382" y="64"/>
                  </a:lnTo>
                  <a:lnTo>
                    <a:pt x="386" y="64"/>
                  </a:lnTo>
                  <a:lnTo>
                    <a:pt x="391" y="64"/>
                  </a:lnTo>
                  <a:lnTo>
                    <a:pt x="395" y="63"/>
                  </a:lnTo>
                  <a:lnTo>
                    <a:pt x="399" y="63"/>
                  </a:lnTo>
                  <a:lnTo>
                    <a:pt x="403" y="63"/>
                  </a:lnTo>
                  <a:lnTo>
                    <a:pt x="407" y="62"/>
                  </a:lnTo>
                  <a:lnTo>
                    <a:pt x="411" y="62"/>
                  </a:lnTo>
                  <a:lnTo>
                    <a:pt x="415" y="62"/>
                  </a:lnTo>
                  <a:lnTo>
                    <a:pt x="419" y="61"/>
                  </a:lnTo>
                  <a:lnTo>
                    <a:pt x="423" y="61"/>
                  </a:lnTo>
                  <a:lnTo>
                    <a:pt x="427" y="61"/>
                  </a:lnTo>
                  <a:lnTo>
                    <a:pt x="431" y="61"/>
                  </a:lnTo>
                  <a:lnTo>
                    <a:pt x="435" y="60"/>
                  </a:lnTo>
                  <a:lnTo>
                    <a:pt x="439" y="60"/>
                  </a:lnTo>
                  <a:lnTo>
                    <a:pt x="443" y="60"/>
                  </a:lnTo>
                  <a:lnTo>
                    <a:pt x="447" y="59"/>
                  </a:lnTo>
                  <a:lnTo>
                    <a:pt x="451" y="59"/>
                  </a:lnTo>
                  <a:lnTo>
                    <a:pt x="456" y="59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68" y="58"/>
                  </a:lnTo>
                  <a:lnTo>
                    <a:pt x="472" y="57"/>
                  </a:lnTo>
                  <a:lnTo>
                    <a:pt x="476" y="57"/>
                  </a:lnTo>
                  <a:lnTo>
                    <a:pt x="480" y="57"/>
                  </a:lnTo>
                  <a:lnTo>
                    <a:pt x="484" y="56"/>
                  </a:lnTo>
                  <a:lnTo>
                    <a:pt x="488" y="56"/>
                  </a:lnTo>
                  <a:lnTo>
                    <a:pt x="492" y="56"/>
                  </a:lnTo>
                  <a:lnTo>
                    <a:pt x="496" y="56"/>
                  </a:lnTo>
                  <a:lnTo>
                    <a:pt x="500" y="55"/>
                  </a:lnTo>
                  <a:lnTo>
                    <a:pt x="504" y="55"/>
                  </a:lnTo>
                  <a:lnTo>
                    <a:pt x="508" y="55"/>
                  </a:lnTo>
                  <a:lnTo>
                    <a:pt x="513" y="54"/>
                  </a:lnTo>
                  <a:lnTo>
                    <a:pt x="517" y="54"/>
                  </a:lnTo>
                  <a:lnTo>
                    <a:pt x="521" y="54"/>
                  </a:lnTo>
                  <a:lnTo>
                    <a:pt x="525" y="53"/>
                  </a:lnTo>
                  <a:lnTo>
                    <a:pt x="529" y="53"/>
                  </a:lnTo>
                  <a:lnTo>
                    <a:pt x="533" y="53"/>
                  </a:lnTo>
                  <a:lnTo>
                    <a:pt x="537" y="52"/>
                  </a:lnTo>
                  <a:lnTo>
                    <a:pt x="541" y="52"/>
                  </a:lnTo>
                  <a:lnTo>
                    <a:pt x="545" y="52"/>
                  </a:lnTo>
                  <a:lnTo>
                    <a:pt x="549" y="51"/>
                  </a:lnTo>
                  <a:lnTo>
                    <a:pt x="553" y="51"/>
                  </a:lnTo>
                  <a:lnTo>
                    <a:pt x="557" y="51"/>
                  </a:lnTo>
                  <a:lnTo>
                    <a:pt x="561" y="51"/>
                  </a:lnTo>
                  <a:lnTo>
                    <a:pt x="565" y="50"/>
                  </a:lnTo>
                  <a:lnTo>
                    <a:pt x="569" y="50"/>
                  </a:lnTo>
                  <a:lnTo>
                    <a:pt x="574" y="50"/>
                  </a:lnTo>
                  <a:lnTo>
                    <a:pt x="578" y="49"/>
                  </a:lnTo>
                  <a:lnTo>
                    <a:pt x="582" y="49"/>
                  </a:lnTo>
                  <a:lnTo>
                    <a:pt x="586" y="49"/>
                  </a:lnTo>
                  <a:lnTo>
                    <a:pt x="590" y="48"/>
                  </a:lnTo>
                  <a:lnTo>
                    <a:pt x="594" y="48"/>
                  </a:lnTo>
                  <a:lnTo>
                    <a:pt x="598" y="48"/>
                  </a:lnTo>
                  <a:lnTo>
                    <a:pt x="602" y="47"/>
                  </a:lnTo>
                  <a:lnTo>
                    <a:pt x="606" y="47"/>
                  </a:lnTo>
                  <a:lnTo>
                    <a:pt x="610" y="47"/>
                  </a:lnTo>
                  <a:lnTo>
                    <a:pt x="614" y="46"/>
                  </a:lnTo>
                  <a:lnTo>
                    <a:pt x="618" y="46"/>
                  </a:lnTo>
                  <a:lnTo>
                    <a:pt x="622" y="46"/>
                  </a:lnTo>
                  <a:lnTo>
                    <a:pt x="626" y="46"/>
                  </a:lnTo>
                  <a:lnTo>
                    <a:pt x="630" y="45"/>
                  </a:lnTo>
                  <a:lnTo>
                    <a:pt x="634" y="45"/>
                  </a:lnTo>
                  <a:lnTo>
                    <a:pt x="639" y="45"/>
                  </a:lnTo>
                  <a:lnTo>
                    <a:pt x="643" y="44"/>
                  </a:lnTo>
                  <a:lnTo>
                    <a:pt x="647" y="44"/>
                  </a:lnTo>
                  <a:lnTo>
                    <a:pt x="651" y="44"/>
                  </a:lnTo>
                  <a:lnTo>
                    <a:pt x="655" y="43"/>
                  </a:lnTo>
                  <a:lnTo>
                    <a:pt x="659" y="43"/>
                  </a:lnTo>
                  <a:lnTo>
                    <a:pt x="663" y="43"/>
                  </a:lnTo>
                  <a:lnTo>
                    <a:pt x="667" y="42"/>
                  </a:lnTo>
                  <a:lnTo>
                    <a:pt x="671" y="42"/>
                  </a:lnTo>
                  <a:lnTo>
                    <a:pt x="675" y="42"/>
                  </a:lnTo>
                  <a:lnTo>
                    <a:pt x="679" y="42"/>
                  </a:lnTo>
                  <a:lnTo>
                    <a:pt x="683" y="41"/>
                  </a:lnTo>
                  <a:lnTo>
                    <a:pt x="687" y="41"/>
                  </a:lnTo>
                  <a:lnTo>
                    <a:pt x="691" y="41"/>
                  </a:lnTo>
                  <a:lnTo>
                    <a:pt x="695" y="40"/>
                  </a:lnTo>
                  <a:lnTo>
                    <a:pt x="700" y="40"/>
                  </a:lnTo>
                  <a:lnTo>
                    <a:pt x="704" y="40"/>
                  </a:lnTo>
                  <a:lnTo>
                    <a:pt x="708" y="39"/>
                  </a:lnTo>
                  <a:lnTo>
                    <a:pt x="712" y="39"/>
                  </a:lnTo>
                  <a:lnTo>
                    <a:pt x="716" y="39"/>
                  </a:lnTo>
                  <a:lnTo>
                    <a:pt x="720" y="38"/>
                  </a:lnTo>
                  <a:lnTo>
                    <a:pt x="724" y="38"/>
                  </a:lnTo>
                  <a:lnTo>
                    <a:pt x="728" y="38"/>
                  </a:lnTo>
                  <a:lnTo>
                    <a:pt x="732" y="37"/>
                  </a:lnTo>
                  <a:lnTo>
                    <a:pt x="736" y="37"/>
                  </a:lnTo>
                  <a:lnTo>
                    <a:pt x="740" y="37"/>
                  </a:lnTo>
                  <a:lnTo>
                    <a:pt x="744" y="37"/>
                  </a:lnTo>
                  <a:lnTo>
                    <a:pt x="748" y="36"/>
                  </a:lnTo>
                  <a:lnTo>
                    <a:pt x="752" y="36"/>
                  </a:lnTo>
                  <a:lnTo>
                    <a:pt x="757" y="36"/>
                  </a:lnTo>
                  <a:lnTo>
                    <a:pt x="761" y="35"/>
                  </a:lnTo>
                  <a:lnTo>
                    <a:pt x="765" y="35"/>
                  </a:lnTo>
                  <a:lnTo>
                    <a:pt x="769" y="35"/>
                  </a:lnTo>
                  <a:lnTo>
                    <a:pt x="773" y="34"/>
                  </a:lnTo>
                  <a:lnTo>
                    <a:pt x="777" y="34"/>
                  </a:lnTo>
                  <a:lnTo>
                    <a:pt x="781" y="34"/>
                  </a:lnTo>
                  <a:lnTo>
                    <a:pt x="785" y="33"/>
                  </a:lnTo>
                  <a:lnTo>
                    <a:pt x="789" y="33"/>
                  </a:lnTo>
                  <a:lnTo>
                    <a:pt x="793" y="33"/>
                  </a:lnTo>
                  <a:lnTo>
                    <a:pt x="797" y="32"/>
                  </a:lnTo>
                  <a:lnTo>
                    <a:pt x="801" y="32"/>
                  </a:lnTo>
                  <a:lnTo>
                    <a:pt x="805" y="32"/>
                  </a:lnTo>
                  <a:lnTo>
                    <a:pt x="809" y="32"/>
                  </a:lnTo>
                  <a:lnTo>
                    <a:pt x="813" y="31"/>
                  </a:lnTo>
                  <a:lnTo>
                    <a:pt x="818" y="31"/>
                  </a:lnTo>
                  <a:lnTo>
                    <a:pt x="822" y="31"/>
                  </a:lnTo>
                  <a:lnTo>
                    <a:pt x="826" y="30"/>
                  </a:lnTo>
                  <a:lnTo>
                    <a:pt x="830" y="30"/>
                  </a:lnTo>
                  <a:lnTo>
                    <a:pt x="834" y="30"/>
                  </a:lnTo>
                  <a:lnTo>
                    <a:pt x="838" y="29"/>
                  </a:lnTo>
                  <a:lnTo>
                    <a:pt x="842" y="29"/>
                  </a:lnTo>
                  <a:lnTo>
                    <a:pt x="846" y="29"/>
                  </a:lnTo>
                  <a:lnTo>
                    <a:pt x="850" y="28"/>
                  </a:lnTo>
                  <a:lnTo>
                    <a:pt x="854" y="28"/>
                  </a:lnTo>
                  <a:lnTo>
                    <a:pt x="858" y="28"/>
                  </a:lnTo>
                  <a:lnTo>
                    <a:pt x="862" y="27"/>
                  </a:lnTo>
                  <a:lnTo>
                    <a:pt x="866" y="27"/>
                  </a:lnTo>
                  <a:lnTo>
                    <a:pt x="870" y="27"/>
                  </a:lnTo>
                  <a:lnTo>
                    <a:pt x="874" y="27"/>
                  </a:lnTo>
                  <a:lnTo>
                    <a:pt x="878" y="26"/>
                  </a:lnTo>
                  <a:lnTo>
                    <a:pt x="883" y="26"/>
                  </a:lnTo>
                  <a:lnTo>
                    <a:pt x="887" y="26"/>
                  </a:lnTo>
                  <a:lnTo>
                    <a:pt x="891" y="25"/>
                  </a:lnTo>
                  <a:lnTo>
                    <a:pt x="895" y="25"/>
                  </a:lnTo>
                  <a:lnTo>
                    <a:pt x="899" y="25"/>
                  </a:lnTo>
                  <a:lnTo>
                    <a:pt x="903" y="24"/>
                  </a:lnTo>
                  <a:lnTo>
                    <a:pt x="907" y="24"/>
                  </a:lnTo>
                  <a:lnTo>
                    <a:pt x="911" y="24"/>
                  </a:lnTo>
                  <a:lnTo>
                    <a:pt x="915" y="23"/>
                  </a:lnTo>
                  <a:lnTo>
                    <a:pt x="919" y="23"/>
                  </a:lnTo>
                  <a:lnTo>
                    <a:pt x="923" y="23"/>
                  </a:lnTo>
                  <a:lnTo>
                    <a:pt x="927" y="22"/>
                  </a:lnTo>
                  <a:lnTo>
                    <a:pt x="931" y="22"/>
                  </a:lnTo>
                  <a:lnTo>
                    <a:pt x="935" y="22"/>
                  </a:lnTo>
                  <a:lnTo>
                    <a:pt x="939" y="22"/>
                  </a:lnTo>
                  <a:lnTo>
                    <a:pt x="944" y="21"/>
                  </a:lnTo>
                  <a:lnTo>
                    <a:pt x="948" y="21"/>
                  </a:lnTo>
                  <a:lnTo>
                    <a:pt x="952" y="21"/>
                  </a:lnTo>
                  <a:lnTo>
                    <a:pt x="956" y="20"/>
                  </a:lnTo>
                  <a:lnTo>
                    <a:pt x="960" y="20"/>
                  </a:lnTo>
                  <a:lnTo>
                    <a:pt x="964" y="20"/>
                  </a:lnTo>
                  <a:lnTo>
                    <a:pt x="968" y="19"/>
                  </a:lnTo>
                  <a:lnTo>
                    <a:pt x="972" y="19"/>
                  </a:lnTo>
                  <a:lnTo>
                    <a:pt x="976" y="19"/>
                  </a:lnTo>
                  <a:lnTo>
                    <a:pt x="980" y="18"/>
                  </a:lnTo>
                  <a:lnTo>
                    <a:pt x="984" y="18"/>
                  </a:lnTo>
                  <a:lnTo>
                    <a:pt x="988" y="18"/>
                  </a:lnTo>
                  <a:lnTo>
                    <a:pt x="992" y="17"/>
                  </a:lnTo>
                  <a:lnTo>
                    <a:pt x="996" y="17"/>
                  </a:lnTo>
                  <a:lnTo>
                    <a:pt x="1001" y="17"/>
                  </a:lnTo>
                  <a:lnTo>
                    <a:pt x="1005" y="17"/>
                  </a:lnTo>
                  <a:lnTo>
                    <a:pt x="1009" y="16"/>
                  </a:lnTo>
                  <a:lnTo>
                    <a:pt x="1013" y="16"/>
                  </a:lnTo>
                  <a:lnTo>
                    <a:pt x="1017" y="16"/>
                  </a:lnTo>
                  <a:lnTo>
                    <a:pt x="1021" y="15"/>
                  </a:lnTo>
                  <a:lnTo>
                    <a:pt x="1025" y="15"/>
                  </a:lnTo>
                  <a:lnTo>
                    <a:pt x="1029" y="15"/>
                  </a:lnTo>
                  <a:lnTo>
                    <a:pt x="1033" y="14"/>
                  </a:lnTo>
                  <a:lnTo>
                    <a:pt x="1037" y="14"/>
                  </a:lnTo>
                  <a:lnTo>
                    <a:pt x="1041" y="14"/>
                  </a:lnTo>
                  <a:lnTo>
                    <a:pt x="1045" y="13"/>
                  </a:lnTo>
                  <a:lnTo>
                    <a:pt x="1049" y="13"/>
                  </a:lnTo>
                  <a:lnTo>
                    <a:pt x="1053" y="13"/>
                  </a:lnTo>
                  <a:lnTo>
                    <a:pt x="1057" y="12"/>
                  </a:lnTo>
                  <a:lnTo>
                    <a:pt x="1062" y="12"/>
                  </a:lnTo>
                  <a:lnTo>
                    <a:pt x="1066" y="12"/>
                  </a:lnTo>
                  <a:lnTo>
                    <a:pt x="1070" y="12"/>
                  </a:lnTo>
                  <a:lnTo>
                    <a:pt x="1074" y="11"/>
                  </a:lnTo>
                  <a:lnTo>
                    <a:pt x="1078" y="11"/>
                  </a:lnTo>
                  <a:lnTo>
                    <a:pt x="1082" y="11"/>
                  </a:lnTo>
                  <a:lnTo>
                    <a:pt x="1086" y="10"/>
                  </a:lnTo>
                  <a:lnTo>
                    <a:pt x="1090" y="10"/>
                  </a:lnTo>
                  <a:lnTo>
                    <a:pt x="1094" y="10"/>
                  </a:lnTo>
                  <a:lnTo>
                    <a:pt x="1098" y="9"/>
                  </a:lnTo>
                  <a:lnTo>
                    <a:pt x="1102" y="9"/>
                  </a:lnTo>
                  <a:lnTo>
                    <a:pt x="1106" y="9"/>
                  </a:lnTo>
                  <a:lnTo>
                    <a:pt x="1110" y="8"/>
                  </a:lnTo>
                  <a:lnTo>
                    <a:pt x="1114" y="8"/>
                  </a:lnTo>
                  <a:lnTo>
                    <a:pt x="1118" y="8"/>
                  </a:lnTo>
                  <a:lnTo>
                    <a:pt x="1122" y="7"/>
                  </a:lnTo>
                  <a:lnTo>
                    <a:pt x="1127" y="7"/>
                  </a:lnTo>
                  <a:lnTo>
                    <a:pt x="1131" y="7"/>
                  </a:lnTo>
                  <a:lnTo>
                    <a:pt x="1135" y="7"/>
                  </a:lnTo>
                  <a:lnTo>
                    <a:pt x="1139" y="6"/>
                  </a:lnTo>
                  <a:lnTo>
                    <a:pt x="1143" y="6"/>
                  </a:lnTo>
                  <a:lnTo>
                    <a:pt x="1147" y="6"/>
                  </a:lnTo>
                  <a:lnTo>
                    <a:pt x="1151" y="5"/>
                  </a:lnTo>
                  <a:lnTo>
                    <a:pt x="1155" y="5"/>
                  </a:lnTo>
                  <a:lnTo>
                    <a:pt x="1159" y="5"/>
                  </a:lnTo>
                  <a:lnTo>
                    <a:pt x="1163" y="4"/>
                  </a:lnTo>
                  <a:lnTo>
                    <a:pt x="1167" y="4"/>
                  </a:lnTo>
                  <a:lnTo>
                    <a:pt x="1171" y="4"/>
                  </a:lnTo>
                  <a:lnTo>
                    <a:pt x="1175" y="3"/>
                  </a:lnTo>
                  <a:lnTo>
                    <a:pt x="1179" y="3"/>
                  </a:lnTo>
                  <a:lnTo>
                    <a:pt x="1183" y="3"/>
                  </a:lnTo>
                  <a:lnTo>
                    <a:pt x="1188" y="2"/>
                  </a:lnTo>
                  <a:lnTo>
                    <a:pt x="1192" y="2"/>
                  </a:lnTo>
                  <a:lnTo>
                    <a:pt x="1196" y="2"/>
                  </a:lnTo>
                  <a:lnTo>
                    <a:pt x="1200" y="2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0"/>
            <p:cNvSpPr>
              <a:spLocks/>
            </p:cNvSpPr>
            <p:nvPr/>
          </p:nvSpPr>
          <p:spPr bwMode="auto">
            <a:xfrm>
              <a:off x="967" y="1594"/>
              <a:ext cx="4245" cy="472"/>
            </a:xfrm>
            <a:custGeom>
              <a:avLst/>
              <a:gdLst>
                <a:gd name="T0" fmla="*/ 16 w 1216"/>
                <a:gd name="T1" fmla="*/ 133 h 135"/>
                <a:gd name="T2" fmla="*/ 37 w 1216"/>
                <a:gd name="T3" fmla="*/ 131 h 135"/>
                <a:gd name="T4" fmla="*/ 57 w 1216"/>
                <a:gd name="T5" fmla="*/ 128 h 135"/>
                <a:gd name="T6" fmla="*/ 77 w 1216"/>
                <a:gd name="T7" fmla="*/ 126 h 135"/>
                <a:gd name="T8" fmla="*/ 98 w 1216"/>
                <a:gd name="T9" fmla="*/ 124 h 135"/>
                <a:gd name="T10" fmla="*/ 118 w 1216"/>
                <a:gd name="T11" fmla="*/ 122 h 135"/>
                <a:gd name="T12" fmla="*/ 138 w 1216"/>
                <a:gd name="T13" fmla="*/ 119 h 135"/>
                <a:gd name="T14" fmla="*/ 159 w 1216"/>
                <a:gd name="T15" fmla="*/ 117 h 135"/>
                <a:gd name="T16" fmla="*/ 179 w 1216"/>
                <a:gd name="T17" fmla="*/ 115 h 135"/>
                <a:gd name="T18" fmla="*/ 199 w 1216"/>
                <a:gd name="T19" fmla="*/ 113 h 135"/>
                <a:gd name="T20" fmla="*/ 220 w 1216"/>
                <a:gd name="T21" fmla="*/ 110 h 135"/>
                <a:gd name="T22" fmla="*/ 240 w 1216"/>
                <a:gd name="T23" fmla="*/ 108 h 135"/>
                <a:gd name="T24" fmla="*/ 260 w 1216"/>
                <a:gd name="T25" fmla="*/ 106 h 135"/>
                <a:gd name="T26" fmla="*/ 281 w 1216"/>
                <a:gd name="T27" fmla="*/ 104 h 135"/>
                <a:gd name="T28" fmla="*/ 301 w 1216"/>
                <a:gd name="T29" fmla="*/ 101 h 135"/>
                <a:gd name="T30" fmla="*/ 321 w 1216"/>
                <a:gd name="T31" fmla="*/ 99 h 135"/>
                <a:gd name="T32" fmla="*/ 342 w 1216"/>
                <a:gd name="T33" fmla="*/ 97 h 135"/>
                <a:gd name="T34" fmla="*/ 362 w 1216"/>
                <a:gd name="T35" fmla="*/ 95 h 135"/>
                <a:gd name="T36" fmla="*/ 382 w 1216"/>
                <a:gd name="T37" fmla="*/ 92 h 135"/>
                <a:gd name="T38" fmla="*/ 403 w 1216"/>
                <a:gd name="T39" fmla="*/ 90 h 135"/>
                <a:gd name="T40" fmla="*/ 423 w 1216"/>
                <a:gd name="T41" fmla="*/ 88 h 135"/>
                <a:gd name="T42" fmla="*/ 443 w 1216"/>
                <a:gd name="T43" fmla="*/ 86 h 135"/>
                <a:gd name="T44" fmla="*/ 464 w 1216"/>
                <a:gd name="T45" fmla="*/ 83 h 135"/>
                <a:gd name="T46" fmla="*/ 484 w 1216"/>
                <a:gd name="T47" fmla="*/ 81 h 135"/>
                <a:gd name="T48" fmla="*/ 504 w 1216"/>
                <a:gd name="T49" fmla="*/ 79 h 135"/>
                <a:gd name="T50" fmla="*/ 525 w 1216"/>
                <a:gd name="T51" fmla="*/ 77 h 135"/>
                <a:gd name="T52" fmla="*/ 545 w 1216"/>
                <a:gd name="T53" fmla="*/ 74 h 135"/>
                <a:gd name="T54" fmla="*/ 565 w 1216"/>
                <a:gd name="T55" fmla="*/ 72 h 135"/>
                <a:gd name="T56" fmla="*/ 586 w 1216"/>
                <a:gd name="T57" fmla="*/ 70 h 135"/>
                <a:gd name="T58" fmla="*/ 606 w 1216"/>
                <a:gd name="T59" fmla="*/ 68 h 135"/>
                <a:gd name="T60" fmla="*/ 626 w 1216"/>
                <a:gd name="T61" fmla="*/ 65 h 135"/>
                <a:gd name="T62" fmla="*/ 647 w 1216"/>
                <a:gd name="T63" fmla="*/ 63 h 135"/>
                <a:gd name="T64" fmla="*/ 667 w 1216"/>
                <a:gd name="T65" fmla="*/ 61 h 135"/>
                <a:gd name="T66" fmla="*/ 687 w 1216"/>
                <a:gd name="T67" fmla="*/ 59 h 135"/>
                <a:gd name="T68" fmla="*/ 708 w 1216"/>
                <a:gd name="T69" fmla="*/ 56 h 135"/>
                <a:gd name="T70" fmla="*/ 728 w 1216"/>
                <a:gd name="T71" fmla="*/ 54 h 135"/>
                <a:gd name="T72" fmla="*/ 748 w 1216"/>
                <a:gd name="T73" fmla="*/ 52 h 135"/>
                <a:gd name="T74" fmla="*/ 769 w 1216"/>
                <a:gd name="T75" fmla="*/ 50 h 135"/>
                <a:gd name="T76" fmla="*/ 789 w 1216"/>
                <a:gd name="T77" fmla="*/ 48 h 135"/>
                <a:gd name="T78" fmla="*/ 809 w 1216"/>
                <a:gd name="T79" fmla="*/ 45 h 135"/>
                <a:gd name="T80" fmla="*/ 830 w 1216"/>
                <a:gd name="T81" fmla="*/ 43 h 135"/>
                <a:gd name="T82" fmla="*/ 850 w 1216"/>
                <a:gd name="T83" fmla="*/ 41 h 135"/>
                <a:gd name="T84" fmla="*/ 870 w 1216"/>
                <a:gd name="T85" fmla="*/ 39 h 135"/>
                <a:gd name="T86" fmla="*/ 891 w 1216"/>
                <a:gd name="T87" fmla="*/ 36 h 135"/>
                <a:gd name="T88" fmla="*/ 911 w 1216"/>
                <a:gd name="T89" fmla="*/ 34 h 135"/>
                <a:gd name="T90" fmla="*/ 931 w 1216"/>
                <a:gd name="T91" fmla="*/ 32 h 135"/>
                <a:gd name="T92" fmla="*/ 952 w 1216"/>
                <a:gd name="T93" fmla="*/ 30 h 135"/>
                <a:gd name="T94" fmla="*/ 972 w 1216"/>
                <a:gd name="T95" fmla="*/ 27 h 135"/>
                <a:gd name="T96" fmla="*/ 992 w 1216"/>
                <a:gd name="T97" fmla="*/ 25 h 135"/>
                <a:gd name="T98" fmla="*/ 1013 w 1216"/>
                <a:gd name="T99" fmla="*/ 23 h 135"/>
                <a:gd name="T100" fmla="*/ 1033 w 1216"/>
                <a:gd name="T101" fmla="*/ 21 h 135"/>
                <a:gd name="T102" fmla="*/ 1053 w 1216"/>
                <a:gd name="T103" fmla="*/ 18 h 135"/>
                <a:gd name="T104" fmla="*/ 1074 w 1216"/>
                <a:gd name="T105" fmla="*/ 16 h 135"/>
                <a:gd name="T106" fmla="*/ 1094 w 1216"/>
                <a:gd name="T107" fmla="*/ 14 h 135"/>
                <a:gd name="T108" fmla="*/ 1114 w 1216"/>
                <a:gd name="T109" fmla="*/ 12 h 135"/>
                <a:gd name="T110" fmla="*/ 1135 w 1216"/>
                <a:gd name="T111" fmla="*/ 9 h 135"/>
                <a:gd name="T112" fmla="*/ 1155 w 1216"/>
                <a:gd name="T113" fmla="*/ 7 h 135"/>
                <a:gd name="T114" fmla="*/ 1175 w 1216"/>
                <a:gd name="T115" fmla="*/ 5 h 135"/>
                <a:gd name="T116" fmla="*/ 1196 w 1216"/>
                <a:gd name="T117" fmla="*/ 3 h 135"/>
                <a:gd name="T118" fmla="*/ 1216 w 1216"/>
                <a:gd name="T1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35">
                  <a:moveTo>
                    <a:pt x="0" y="135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3"/>
                  </a:lnTo>
                  <a:lnTo>
                    <a:pt x="16" y="133"/>
                  </a:lnTo>
                  <a:lnTo>
                    <a:pt x="20" y="132"/>
                  </a:lnTo>
                  <a:lnTo>
                    <a:pt x="25" y="132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7" y="131"/>
                  </a:lnTo>
                  <a:lnTo>
                    <a:pt x="41" y="130"/>
                  </a:lnTo>
                  <a:lnTo>
                    <a:pt x="45" y="130"/>
                  </a:lnTo>
                  <a:lnTo>
                    <a:pt x="49" y="129"/>
                  </a:lnTo>
                  <a:lnTo>
                    <a:pt x="53" y="129"/>
                  </a:lnTo>
                  <a:lnTo>
                    <a:pt x="57" y="128"/>
                  </a:lnTo>
                  <a:lnTo>
                    <a:pt x="61" y="128"/>
                  </a:lnTo>
                  <a:lnTo>
                    <a:pt x="65" y="127"/>
                  </a:lnTo>
                  <a:lnTo>
                    <a:pt x="69" y="127"/>
                  </a:lnTo>
                  <a:lnTo>
                    <a:pt x="73" y="126"/>
                  </a:lnTo>
                  <a:lnTo>
                    <a:pt x="77" y="126"/>
                  </a:lnTo>
                  <a:lnTo>
                    <a:pt x="81" y="126"/>
                  </a:lnTo>
                  <a:lnTo>
                    <a:pt x="86" y="125"/>
                  </a:lnTo>
                  <a:lnTo>
                    <a:pt x="90" y="125"/>
                  </a:lnTo>
                  <a:lnTo>
                    <a:pt x="94" y="124"/>
                  </a:lnTo>
                  <a:lnTo>
                    <a:pt x="98" y="124"/>
                  </a:lnTo>
                  <a:lnTo>
                    <a:pt x="102" y="123"/>
                  </a:lnTo>
                  <a:lnTo>
                    <a:pt x="106" y="123"/>
                  </a:lnTo>
                  <a:lnTo>
                    <a:pt x="110" y="122"/>
                  </a:lnTo>
                  <a:lnTo>
                    <a:pt x="114" y="122"/>
                  </a:lnTo>
                  <a:lnTo>
                    <a:pt x="118" y="122"/>
                  </a:lnTo>
                  <a:lnTo>
                    <a:pt x="122" y="121"/>
                  </a:lnTo>
                  <a:lnTo>
                    <a:pt x="126" y="121"/>
                  </a:lnTo>
                  <a:lnTo>
                    <a:pt x="130" y="120"/>
                  </a:lnTo>
                  <a:lnTo>
                    <a:pt x="134" y="120"/>
                  </a:lnTo>
                  <a:lnTo>
                    <a:pt x="138" y="119"/>
                  </a:lnTo>
                  <a:lnTo>
                    <a:pt x="142" y="119"/>
                  </a:lnTo>
                  <a:lnTo>
                    <a:pt x="147" y="118"/>
                  </a:lnTo>
                  <a:lnTo>
                    <a:pt x="151" y="118"/>
                  </a:lnTo>
                  <a:lnTo>
                    <a:pt x="155" y="117"/>
                  </a:lnTo>
                  <a:lnTo>
                    <a:pt x="159" y="117"/>
                  </a:lnTo>
                  <a:lnTo>
                    <a:pt x="163" y="117"/>
                  </a:lnTo>
                  <a:lnTo>
                    <a:pt x="167" y="116"/>
                  </a:lnTo>
                  <a:lnTo>
                    <a:pt x="171" y="116"/>
                  </a:lnTo>
                  <a:lnTo>
                    <a:pt x="175" y="115"/>
                  </a:lnTo>
                  <a:lnTo>
                    <a:pt x="179" y="115"/>
                  </a:lnTo>
                  <a:lnTo>
                    <a:pt x="183" y="114"/>
                  </a:lnTo>
                  <a:lnTo>
                    <a:pt x="187" y="114"/>
                  </a:lnTo>
                  <a:lnTo>
                    <a:pt x="191" y="113"/>
                  </a:lnTo>
                  <a:lnTo>
                    <a:pt x="195" y="113"/>
                  </a:lnTo>
                  <a:lnTo>
                    <a:pt x="199" y="113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12" y="111"/>
                  </a:lnTo>
                  <a:lnTo>
                    <a:pt x="216" y="111"/>
                  </a:lnTo>
                  <a:lnTo>
                    <a:pt x="220" y="110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2" y="109"/>
                  </a:lnTo>
                  <a:lnTo>
                    <a:pt x="236" y="109"/>
                  </a:lnTo>
                  <a:lnTo>
                    <a:pt x="240" y="108"/>
                  </a:lnTo>
                  <a:lnTo>
                    <a:pt x="244" y="108"/>
                  </a:lnTo>
                  <a:lnTo>
                    <a:pt x="248" y="107"/>
                  </a:lnTo>
                  <a:lnTo>
                    <a:pt x="252" y="107"/>
                  </a:lnTo>
                  <a:lnTo>
                    <a:pt x="256" y="106"/>
                  </a:lnTo>
                  <a:lnTo>
                    <a:pt x="260" y="106"/>
                  </a:lnTo>
                  <a:lnTo>
                    <a:pt x="264" y="105"/>
                  </a:lnTo>
                  <a:lnTo>
                    <a:pt x="269" y="105"/>
                  </a:lnTo>
                  <a:lnTo>
                    <a:pt x="273" y="104"/>
                  </a:lnTo>
                  <a:lnTo>
                    <a:pt x="277" y="104"/>
                  </a:lnTo>
                  <a:lnTo>
                    <a:pt x="281" y="104"/>
                  </a:lnTo>
                  <a:lnTo>
                    <a:pt x="285" y="103"/>
                  </a:lnTo>
                  <a:lnTo>
                    <a:pt x="289" y="103"/>
                  </a:lnTo>
                  <a:lnTo>
                    <a:pt x="293" y="102"/>
                  </a:lnTo>
                  <a:lnTo>
                    <a:pt x="297" y="102"/>
                  </a:lnTo>
                  <a:lnTo>
                    <a:pt x="301" y="101"/>
                  </a:lnTo>
                  <a:lnTo>
                    <a:pt x="305" y="101"/>
                  </a:lnTo>
                  <a:lnTo>
                    <a:pt x="309" y="100"/>
                  </a:lnTo>
                  <a:lnTo>
                    <a:pt x="313" y="100"/>
                  </a:lnTo>
                  <a:lnTo>
                    <a:pt x="317" y="100"/>
                  </a:lnTo>
                  <a:lnTo>
                    <a:pt x="321" y="99"/>
                  </a:lnTo>
                  <a:lnTo>
                    <a:pt x="325" y="99"/>
                  </a:lnTo>
                  <a:lnTo>
                    <a:pt x="330" y="98"/>
                  </a:lnTo>
                  <a:lnTo>
                    <a:pt x="334" y="98"/>
                  </a:lnTo>
                  <a:lnTo>
                    <a:pt x="338" y="97"/>
                  </a:lnTo>
                  <a:lnTo>
                    <a:pt x="342" y="97"/>
                  </a:lnTo>
                  <a:lnTo>
                    <a:pt x="346" y="96"/>
                  </a:lnTo>
                  <a:lnTo>
                    <a:pt x="350" y="96"/>
                  </a:lnTo>
                  <a:lnTo>
                    <a:pt x="354" y="96"/>
                  </a:lnTo>
                  <a:lnTo>
                    <a:pt x="358" y="95"/>
                  </a:lnTo>
                  <a:lnTo>
                    <a:pt x="362" y="95"/>
                  </a:lnTo>
                  <a:lnTo>
                    <a:pt x="366" y="94"/>
                  </a:lnTo>
                  <a:lnTo>
                    <a:pt x="370" y="94"/>
                  </a:lnTo>
                  <a:lnTo>
                    <a:pt x="374" y="93"/>
                  </a:lnTo>
                  <a:lnTo>
                    <a:pt x="378" y="93"/>
                  </a:lnTo>
                  <a:lnTo>
                    <a:pt x="382" y="92"/>
                  </a:lnTo>
                  <a:lnTo>
                    <a:pt x="386" y="92"/>
                  </a:lnTo>
                  <a:lnTo>
                    <a:pt x="391" y="91"/>
                  </a:lnTo>
                  <a:lnTo>
                    <a:pt x="395" y="91"/>
                  </a:lnTo>
                  <a:lnTo>
                    <a:pt x="399" y="91"/>
                  </a:lnTo>
                  <a:lnTo>
                    <a:pt x="403" y="90"/>
                  </a:lnTo>
                  <a:lnTo>
                    <a:pt x="407" y="90"/>
                  </a:lnTo>
                  <a:lnTo>
                    <a:pt x="411" y="89"/>
                  </a:lnTo>
                  <a:lnTo>
                    <a:pt x="415" y="89"/>
                  </a:lnTo>
                  <a:lnTo>
                    <a:pt x="419" y="88"/>
                  </a:lnTo>
                  <a:lnTo>
                    <a:pt x="423" y="88"/>
                  </a:lnTo>
                  <a:lnTo>
                    <a:pt x="427" y="87"/>
                  </a:lnTo>
                  <a:lnTo>
                    <a:pt x="431" y="87"/>
                  </a:lnTo>
                  <a:lnTo>
                    <a:pt x="435" y="87"/>
                  </a:lnTo>
                  <a:lnTo>
                    <a:pt x="439" y="86"/>
                  </a:lnTo>
                  <a:lnTo>
                    <a:pt x="443" y="86"/>
                  </a:lnTo>
                  <a:lnTo>
                    <a:pt x="447" y="85"/>
                  </a:lnTo>
                  <a:lnTo>
                    <a:pt x="451" y="85"/>
                  </a:lnTo>
                  <a:lnTo>
                    <a:pt x="456" y="84"/>
                  </a:lnTo>
                  <a:lnTo>
                    <a:pt x="460" y="84"/>
                  </a:lnTo>
                  <a:lnTo>
                    <a:pt x="464" y="83"/>
                  </a:lnTo>
                  <a:lnTo>
                    <a:pt x="468" y="83"/>
                  </a:lnTo>
                  <a:lnTo>
                    <a:pt x="472" y="82"/>
                  </a:lnTo>
                  <a:lnTo>
                    <a:pt x="476" y="82"/>
                  </a:lnTo>
                  <a:lnTo>
                    <a:pt x="480" y="82"/>
                  </a:lnTo>
                  <a:lnTo>
                    <a:pt x="484" y="81"/>
                  </a:lnTo>
                  <a:lnTo>
                    <a:pt x="488" y="81"/>
                  </a:lnTo>
                  <a:lnTo>
                    <a:pt x="492" y="80"/>
                  </a:lnTo>
                  <a:lnTo>
                    <a:pt x="496" y="80"/>
                  </a:lnTo>
                  <a:lnTo>
                    <a:pt x="500" y="79"/>
                  </a:lnTo>
                  <a:lnTo>
                    <a:pt x="504" y="79"/>
                  </a:lnTo>
                  <a:lnTo>
                    <a:pt x="508" y="78"/>
                  </a:lnTo>
                  <a:lnTo>
                    <a:pt x="513" y="78"/>
                  </a:lnTo>
                  <a:lnTo>
                    <a:pt x="517" y="78"/>
                  </a:lnTo>
                  <a:lnTo>
                    <a:pt x="521" y="77"/>
                  </a:lnTo>
                  <a:lnTo>
                    <a:pt x="525" y="77"/>
                  </a:lnTo>
                  <a:lnTo>
                    <a:pt x="529" y="76"/>
                  </a:lnTo>
                  <a:lnTo>
                    <a:pt x="533" y="76"/>
                  </a:lnTo>
                  <a:lnTo>
                    <a:pt x="537" y="75"/>
                  </a:lnTo>
                  <a:lnTo>
                    <a:pt x="541" y="75"/>
                  </a:lnTo>
                  <a:lnTo>
                    <a:pt x="545" y="74"/>
                  </a:lnTo>
                  <a:lnTo>
                    <a:pt x="549" y="74"/>
                  </a:lnTo>
                  <a:lnTo>
                    <a:pt x="553" y="74"/>
                  </a:lnTo>
                  <a:lnTo>
                    <a:pt x="557" y="73"/>
                  </a:lnTo>
                  <a:lnTo>
                    <a:pt x="561" y="73"/>
                  </a:lnTo>
                  <a:lnTo>
                    <a:pt x="565" y="72"/>
                  </a:lnTo>
                  <a:lnTo>
                    <a:pt x="569" y="72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2" y="70"/>
                  </a:lnTo>
                  <a:lnTo>
                    <a:pt x="586" y="70"/>
                  </a:lnTo>
                  <a:lnTo>
                    <a:pt x="590" y="70"/>
                  </a:lnTo>
                  <a:lnTo>
                    <a:pt x="594" y="69"/>
                  </a:lnTo>
                  <a:lnTo>
                    <a:pt x="598" y="69"/>
                  </a:lnTo>
                  <a:lnTo>
                    <a:pt x="602" y="68"/>
                  </a:lnTo>
                  <a:lnTo>
                    <a:pt x="606" y="68"/>
                  </a:lnTo>
                  <a:lnTo>
                    <a:pt x="610" y="67"/>
                  </a:lnTo>
                  <a:lnTo>
                    <a:pt x="614" y="67"/>
                  </a:lnTo>
                  <a:lnTo>
                    <a:pt x="618" y="66"/>
                  </a:lnTo>
                  <a:lnTo>
                    <a:pt x="622" y="66"/>
                  </a:lnTo>
                  <a:lnTo>
                    <a:pt x="626" y="65"/>
                  </a:lnTo>
                  <a:lnTo>
                    <a:pt x="630" y="65"/>
                  </a:lnTo>
                  <a:lnTo>
                    <a:pt x="634" y="65"/>
                  </a:lnTo>
                  <a:lnTo>
                    <a:pt x="639" y="64"/>
                  </a:lnTo>
                  <a:lnTo>
                    <a:pt x="643" y="64"/>
                  </a:lnTo>
                  <a:lnTo>
                    <a:pt x="647" y="63"/>
                  </a:lnTo>
                  <a:lnTo>
                    <a:pt x="651" y="63"/>
                  </a:lnTo>
                  <a:lnTo>
                    <a:pt x="655" y="62"/>
                  </a:lnTo>
                  <a:lnTo>
                    <a:pt x="659" y="62"/>
                  </a:lnTo>
                  <a:lnTo>
                    <a:pt x="663" y="61"/>
                  </a:lnTo>
                  <a:lnTo>
                    <a:pt x="667" y="61"/>
                  </a:lnTo>
                  <a:lnTo>
                    <a:pt x="671" y="60"/>
                  </a:lnTo>
                  <a:lnTo>
                    <a:pt x="675" y="60"/>
                  </a:lnTo>
                  <a:lnTo>
                    <a:pt x="679" y="60"/>
                  </a:lnTo>
                  <a:lnTo>
                    <a:pt x="683" y="59"/>
                  </a:lnTo>
                  <a:lnTo>
                    <a:pt x="687" y="59"/>
                  </a:lnTo>
                  <a:lnTo>
                    <a:pt x="691" y="58"/>
                  </a:lnTo>
                  <a:lnTo>
                    <a:pt x="695" y="58"/>
                  </a:lnTo>
                  <a:lnTo>
                    <a:pt x="700" y="57"/>
                  </a:lnTo>
                  <a:lnTo>
                    <a:pt x="704" y="57"/>
                  </a:lnTo>
                  <a:lnTo>
                    <a:pt x="708" y="56"/>
                  </a:lnTo>
                  <a:lnTo>
                    <a:pt x="712" y="56"/>
                  </a:lnTo>
                  <a:lnTo>
                    <a:pt x="716" y="56"/>
                  </a:lnTo>
                  <a:lnTo>
                    <a:pt x="720" y="55"/>
                  </a:lnTo>
                  <a:lnTo>
                    <a:pt x="724" y="55"/>
                  </a:lnTo>
                  <a:lnTo>
                    <a:pt x="728" y="54"/>
                  </a:lnTo>
                  <a:lnTo>
                    <a:pt x="732" y="54"/>
                  </a:lnTo>
                  <a:lnTo>
                    <a:pt x="736" y="53"/>
                  </a:lnTo>
                  <a:lnTo>
                    <a:pt x="740" y="53"/>
                  </a:lnTo>
                  <a:lnTo>
                    <a:pt x="744" y="52"/>
                  </a:lnTo>
                  <a:lnTo>
                    <a:pt x="748" y="52"/>
                  </a:lnTo>
                  <a:lnTo>
                    <a:pt x="752" y="52"/>
                  </a:lnTo>
                  <a:lnTo>
                    <a:pt x="757" y="51"/>
                  </a:lnTo>
                  <a:lnTo>
                    <a:pt x="761" y="51"/>
                  </a:lnTo>
                  <a:lnTo>
                    <a:pt x="765" y="50"/>
                  </a:lnTo>
                  <a:lnTo>
                    <a:pt x="769" y="50"/>
                  </a:lnTo>
                  <a:lnTo>
                    <a:pt x="773" y="49"/>
                  </a:lnTo>
                  <a:lnTo>
                    <a:pt x="777" y="49"/>
                  </a:lnTo>
                  <a:lnTo>
                    <a:pt x="781" y="48"/>
                  </a:lnTo>
                  <a:lnTo>
                    <a:pt x="785" y="48"/>
                  </a:lnTo>
                  <a:lnTo>
                    <a:pt x="789" y="48"/>
                  </a:lnTo>
                  <a:lnTo>
                    <a:pt x="793" y="47"/>
                  </a:lnTo>
                  <a:lnTo>
                    <a:pt x="797" y="47"/>
                  </a:lnTo>
                  <a:lnTo>
                    <a:pt x="801" y="46"/>
                  </a:lnTo>
                  <a:lnTo>
                    <a:pt x="805" y="46"/>
                  </a:lnTo>
                  <a:lnTo>
                    <a:pt x="809" y="45"/>
                  </a:lnTo>
                  <a:lnTo>
                    <a:pt x="813" y="45"/>
                  </a:lnTo>
                  <a:lnTo>
                    <a:pt x="818" y="44"/>
                  </a:lnTo>
                  <a:lnTo>
                    <a:pt x="822" y="44"/>
                  </a:lnTo>
                  <a:lnTo>
                    <a:pt x="826" y="43"/>
                  </a:lnTo>
                  <a:lnTo>
                    <a:pt x="830" y="43"/>
                  </a:lnTo>
                  <a:lnTo>
                    <a:pt x="834" y="43"/>
                  </a:lnTo>
                  <a:lnTo>
                    <a:pt x="838" y="42"/>
                  </a:lnTo>
                  <a:lnTo>
                    <a:pt x="842" y="42"/>
                  </a:lnTo>
                  <a:lnTo>
                    <a:pt x="846" y="41"/>
                  </a:lnTo>
                  <a:lnTo>
                    <a:pt x="850" y="41"/>
                  </a:lnTo>
                  <a:lnTo>
                    <a:pt x="854" y="40"/>
                  </a:lnTo>
                  <a:lnTo>
                    <a:pt x="858" y="40"/>
                  </a:lnTo>
                  <a:lnTo>
                    <a:pt x="862" y="39"/>
                  </a:lnTo>
                  <a:lnTo>
                    <a:pt x="866" y="39"/>
                  </a:lnTo>
                  <a:lnTo>
                    <a:pt x="870" y="39"/>
                  </a:lnTo>
                  <a:lnTo>
                    <a:pt x="874" y="38"/>
                  </a:lnTo>
                  <a:lnTo>
                    <a:pt x="878" y="38"/>
                  </a:lnTo>
                  <a:lnTo>
                    <a:pt x="883" y="37"/>
                  </a:lnTo>
                  <a:lnTo>
                    <a:pt x="887" y="37"/>
                  </a:lnTo>
                  <a:lnTo>
                    <a:pt x="891" y="36"/>
                  </a:lnTo>
                  <a:lnTo>
                    <a:pt x="895" y="36"/>
                  </a:lnTo>
                  <a:lnTo>
                    <a:pt x="899" y="35"/>
                  </a:lnTo>
                  <a:lnTo>
                    <a:pt x="903" y="35"/>
                  </a:lnTo>
                  <a:lnTo>
                    <a:pt x="907" y="34"/>
                  </a:lnTo>
                  <a:lnTo>
                    <a:pt x="911" y="34"/>
                  </a:lnTo>
                  <a:lnTo>
                    <a:pt x="915" y="34"/>
                  </a:lnTo>
                  <a:lnTo>
                    <a:pt x="919" y="33"/>
                  </a:lnTo>
                  <a:lnTo>
                    <a:pt x="923" y="33"/>
                  </a:lnTo>
                  <a:lnTo>
                    <a:pt x="927" y="32"/>
                  </a:lnTo>
                  <a:lnTo>
                    <a:pt x="931" y="32"/>
                  </a:lnTo>
                  <a:lnTo>
                    <a:pt x="935" y="31"/>
                  </a:lnTo>
                  <a:lnTo>
                    <a:pt x="939" y="31"/>
                  </a:lnTo>
                  <a:lnTo>
                    <a:pt x="944" y="30"/>
                  </a:lnTo>
                  <a:lnTo>
                    <a:pt x="948" y="30"/>
                  </a:lnTo>
                  <a:lnTo>
                    <a:pt x="952" y="30"/>
                  </a:lnTo>
                  <a:lnTo>
                    <a:pt x="956" y="29"/>
                  </a:lnTo>
                  <a:lnTo>
                    <a:pt x="960" y="29"/>
                  </a:lnTo>
                  <a:lnTo>
                    <a:pt x="964" y="28"/>
                  </a:lnTo>
                  <a:lnTo>
                    <a:pt x="968" y="28"/>
                  </a:lnTo>
                  <a:lnTo>
                    <a:pt x="972" y="27"/>
                  </a:lnTo>
                  <a:lnTo>
                    <a:pt x="976" y="27"/>
                  </a:lnTo>
                  <a:lnTo>
                    <a:pt x="980" y="26"/>
                  </a:lnTo>
                  <a:lnTo>
                    <a:pt x="984" y="26"/>
                  </a:lnTo>
                  <a:lnTo>
                    <a:pt x="988" y="26"/>
                  </a:lnTo>
                  <a:lnTo>
                    <a:pt x="992" y="25"/>
                  </a:lnTo>
                  <a:lnTo>
                    <a:pt x="996" y="25"/>
                  </a:lnTo>
                  <a:lnTo>
                    <a:pt x="1001" y="24"/>
                  </a:lnTo>
                  <a:lnTo>
                    <a:pt x="1005" y="24"/>
                  </a:lnTo>
                  <a:lnTo>
                    <a:pt x="1009" y="23"/>
                  </a:lnTo>
                  <a:lnTo>
                    <a:pt x="1013" y="23"/>
                  </a:lnTo>
                  <a:lnTo>
                    <a:pt x="1017" y="22"/>
                  </a:lnTo>
                  <a:lnTo>
                    <a:pt x="1021" y="22"/>
                  </a:lnTo>
                  <a:lnTo>
                    <a:pt x="1025" y="21"/>
                  </a:lnTo>
                  <a:lnTo>
                    <a:pt x="1029" y="21"/>
                  </a:lnTo>
                  <a:lnTo>
                    <a:pt x="1033" y="21"/>
                  </a:lnTo>
                  <a:lnTo>
                    <a:pt x="1037" y="20"/>
                  </a:lnTo>
                  <a:lnTo>
                    <a:pt x="1041" y="20"/>
                  </a:lnTo>
                  <a:lnTo>
                    <a:pt x="1045" y="19"/>
                  </a:lnTo>
                  <a:lnTo>
                    <a:pt x="1049" y="19"/>
                  </a:lnTo>
                  <a:lnTo>
                    <a:pt x="1053" y="18"/>
                  </a:lnTo>
                  <a:lnTo>
                    <a:pt x="1057" y="18"/>
                  </a:lnTo>
                  <a:lnTo>
                    <a:pt x="1062" y="17"/>
                  </a:lnTo>
                  <a:lnTo>
                    <a:pt x="1066" y="17"/>
                  </a:lnTo>
                  <a:lnTo>
                    <a:pt x="1070" y="17"/>
                  </a:lnTo>
                  <a:lnTo>
                    <a:pt x="1074" y="16"/>
                  </a:lnTo>
                  <a:lnTo>
                    <a:pt x="1078" y="16"/>
                  </a:lnTo>
                  <a:lnTo>
                    <a:pt x="1082" y="15"/>
                  </a:lnTo>
                  <a:lnTo>
                    <a:pt x="1086" y="15"/>
                  </a:lnTo>
                  <a:lnTo>
                    <a:pt x="1090" y="14"/>
                  </a:lnTo>
                  <a:lnTo>
                    <a:pt x="1094" y="14"/>
                  </a:lnTo>
                  <a:lnTo>
                    <a:pt x="1098" y="13"/>
                  </a:lnTo>
                  <a:lnTo>
                    <a:pt x="1102" y="13"/>
                  </a:lnTo>
                  <a:lnTo>
                    <a:pt x="1106" y="13"/>
                  </a:lnTo>
                  <a:lnTo>
                    <a:pt x="1110" y="12"/>
                  </a:lnTo>
                  <a:lnTo>
                    <a:pt x="1114" y="12"/>
                  </a:lnTo>
                  <a:lnTo>
                    <a:pt x="1118" y="11"/>
                  </a:lnTo>
                  <a:lnTo>
                    <a:pt x="1122" y="11"/>
                  </a:lnTo>
                  <a:lnTo>
                    <a:pt x="1127" y="10"/>
                  </a:lnTo>
                  <a:lnTo>
                    <a:pt x="1131" y="10"/>
                  </a:lnTo>
                  <a:lnTo>
                    <a:pt x="1135" y="9"/>
                  </a:lnTo>
                  <a:lnTo>
                    <a:pt x="1139" y="9"/>
                  </a:lnTo>
                  <a:lnTo>
                    <a:pt x="1143" y="8"/>
                  </a:lnTo>
                  <a:lnTo>
                    <a:pt x="1147" y="8"/>
                  </a:lnTo>
                  <a:lnTo>
                    <a:pt x="1151" y="8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4"/>
                  </a:lnTo>
                  <a:lnTo>
                    <a:pt x="1192" y="3"/>
                  </a:lnTo>
                  <a:lnTo>
                    <a:pt x="1196" y="3"/>
                  </a:lnTo>
                  <a:lnTo>
                    <a:pt x="1200" y="2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1"/>
            <p:cNvSpPr>
              <a:spLocks/>
            </p:cNvSpPr>
            <p:nvPr/>
          </p:nvSpPr>
          <p:spPr bwMode="auto">
            <a:xfrm>
              <a:off x="967" y="1081"/>
              <a:ext cx="4245" cy="534"/>
            </a:xfrm>
            <a:custGeom>
              <a:avLst/>
              <a:gdLst>
                <a:gd name="T0" fmla="*/ 16 w 1216"/>
                <a:gd name="T1" fmla="*/ 151 h 153"/>
                <a:gd name="T2" fmla="*/ 37 w 1216"/>
                <a:gd name="T3" fmla="*/ 149 h 153"/>
                <a:gd name="T4" fmla="*/ 57 w 1216"/>
                <a:gd name="T5" fmla="*/ 146 h 153"/>
                <a:gd name="T6" fmla="*/ 77 w 1216"/>
                <a:gd name="T7" fmla="*/ 143 h 153"/>
                <a:gd name="T8" fmla="*/ 98 w 1216"/>
                <a:gd name="T9" fmla="*/ 141 h 153"/>
                <a:gd name="T10" fmla="*/ 118 w 1216"/>
                <a:gd name="T11" fmla="*/ 138 h 153"/>
                <a:gd name="T12" fmla="*/ 138 w 1216"/>
                <a:gd name="T13" fmla="*/ 136 h 153"/>
                <a:gd name="T14" fmla="*/ 159 w 1216"/>
                <a:gd name="T15" fmla="*/ 133 h 153"/>
                <a:gd name="T16" fmla="*/ 179 w 1216"/>
                <a:gd name="T17" fmla="*/ 131 h 153"/>
                <a:gd name="T18" fmla="*/ 199 w 1216"/>
                <a:gd name="T19" fmla="*/ 128 h 153"/>
                <a:gd name="T20" fmla="*/ 220 w 1216"/>
                <a:gd name="T21" fmla="*/ 126 h 153"/>
                <a:gd name="T22" fmla="*/ 240 w 1216"/>
                <a:gd name="T23" fmla="*/ 123 h 153"/>
                <a:gd name="T24" fmla="*/ 260 w 1216"/>
                <a:gd name="T25" fmla="*/ 120 h 153"/>
                <a:gd name="T26" fmla="*/ 281 w 1216"/>
                <a:gd name="T27" fmla="*/ 118 h 153"/>
                <a:gd name="T28" fmla="*/ 301 w 1216"/>
                <a:gd name="T29" fmla="*/ 115 h 153"/>
                <a:gd name="T30" fmla="*/ 321 w 1216"/>
                <a:gd name="T31" fmla="*/ 113 h 153"/>
                <a:gd name="T32" fmla="*/ 342 w 1216"/>
                <a:gd name="T33" fmla="*/ 110 h 153"/>
                <a:gd name="T34" fmla="*/ 362 w 1216"/>
                <a:gd name="T35" fmla="*/ 108 h 153"/>
                <a:gd name="T36" fmla="*/ 382 w 1216"/>
                <a:gd name="T37" fmla="*/ 105 h 153"/>
                <a:gd name="T38" fmla="*/ 403 w 1216"/>
                <a:gd name="T39" fmla="*/ 102 h 153"/>
                <a:gd name="T40" fmla="*/ 423 w 1216"/>
                <a:gd name="T41" fmla="*/ 100 h 153"/>
                <a:gd name="T42" fmla="*/ 443 w 1216"/>
                <a:gd name="T43" fmla="*/ 97 h 153"/>
                <a:gd name="T44" fmla="*/ 464 w 1216"/>
                <a:gd name="T45" fmla="*/ 95 h 153"/>
                <a:gd name="T46" fmla="*/ 484 w 1216"/>
                <a:gd name="T47" fmla="*/ 92 h 153"/>
                <a:gd name="T48" fmla="*/ 504 w 1216"/>
                <a:gd name="T49" fmla="*/ 90 h 153"/>
                <a:gd name="T50" fmla="*/ 525 w 1216"/>
                <a:gd name="T51" fmla="*/ 87 h 153"/>
                <a:gd name="T52" fmla="*/ 545 w 1216"/>
                <a:gd name="T53" fmla="*/ 84 h 153"/>
                <a:gd name="T54" fmla="*/ 565 w 1216"/>
                <a:gd name="T55" fmla="*/ 82 h 153"/>
                <a:gd name="T56" fmla="*/ 586 w 1216"/>
                <a:gd name="T57" fmla="*/ 79 h 153"/>
                <a:gd name="T58" fmla="*/ 606 w 1216"/>
                <a:gd name="T59" fmla="*/ 77 h 153"/>
                <a:gd name="T60" fmla="*/ 626 w 1216"/>
                <a:gd name="T61" fmla="*/ 74 h 153"/>
                <a:gd name="T62" fmla="*/ 647 w 1216"/>
                <a:gd name="T63" fmla="*/ 72 h 153"/>
                <a:gd name="T64" fmla="*/ 667 w 1216"/>
                <a:gd name="T65" fmla="*/ 69 h 153"/>
                <a:gd name="T66" fmla="*/ 687 w 1216"/>
                <a:gd name="T67" fmla="*/ 66 h 153"/>
                <a:gd name="T68" fmla="*/ 708 w 1216"/>
                <a:gd name="T69" fmla="*/ 64 h 153"/>
                <a:gd name="T70" fmla="*/ 728 w 1216"/>
                <a:gd name="T71" fmla="*/ 61 h 153"/>
                <a:gd name="T72" fmla="*/ 748 w 1216"/>
                <a:gd name="T73" fmla="*/ 59 h 153"/>
                <a:gd name="T74" fmla="*/ 769 w 1216"/>
                <a:gd name="T75" fmla="*/ 56 h 153"/>
                <a:gd name="T76" fmla="*/ 789 w 1216"/>
                <a:gd name="T77" fmla="*/ 54 h 153"/>
                <a:gd name="T78" fmla="*/ 809 w 1216"/>
                <a:gd name="T79" fmla="*/ 51 h 153"/>
                <a:gd name="T80" fmla="*/ 830 w 1216"/>
                <a:gd name="T81" fmla="*/ 48 h 153"/>
                <a:gd name="T82" fmla="*/ 850 w 1216"/>
                <a:gd name="T83" fmla="*/ 46 h 153"/>
                <a:gd name="T84" fmla="*/ 870 w 1216"/>
                <a:gd name="T85" fmla="*/ 43 h 153"/>
                <a:gd name="T86" fmla="*/ 891 w 1216"/>
                <a:gd name="T87" fmla="*/ 41 h 153"/>
                <a:gd name="T88" fmla="*/ 911 w 1216"/>
                <a:gd name="T89" fmla="*/ 38 h 153"/>
                <a:gd name="T90" fmla="*/ 931 w 1216"/>
                <a:gd name="T91" fmla="*/ 36 h 153"/>
                <a:gd name="T92" fmla="*/ 952 w 1216"/>
                <a:gd name="T93" fmla="*/ 33 h 153"/>
                <a:gd name="T94" fmla="*/ 972 w 1216"/>
                <a:gd name="T95" fmla="*/ 30 h 153"/>
                <a:gd name="T96" fmla="*/ 992 w 1216"/>
                <a:gd name="T97" fmla="*/ 28 h 153"/>
                <a:gd name="T98" fmla="*/ 1013 w 1216"/>
                <a:gd name="T99" fmla="*/ 25 h 153"/>
                <a:gd name="T100" fmla="*/ 1033 w 1216"/>
                <a:gd name="T101" fmla="*/ 23 h 153"/>
                <a:gd name="T102" fmla="*/ 1053 w 1216"/>
                <a:gd name="T103" fmla="*/ 20 h 153"/>
                <a:gd name="T104" fmla="*/ 1074 w 1216"/>
                <a:gd name="T105" fmla="*/ 18 h 153"/>
                <a:gd name="T106" fmla="*/ 1094 w 1216"/>
                <a:gd name="T107" fmla="*/ 15 h 153"/>
                <a:gd name="T108" fmla="*/ 1114 w 1216"/>
                <a:gd name="T109" fmla="*/ 12 h 153"/>
                <a:gd name="T110" fmla="*/ 1135 w 1216"/>
                <a:gd name="T111" fmla="*/ 10 h 153"/>
                <a:gd name="T112" fmla="*/ 1155 w 1216"/>
                <a:gd name="T113" fmla="*/ 7 h 153"/>
                <a:gd name="T114" fmla="*/ 1175 w 1216"/>
                <a:gd name="T115" fmla="*/ 5 h 153"/>
                <a:gd name="T116" fmla="*/ 1196 w 1216"/>
                <a:gd name="T117" fmla="*/ 2 h 153"/>
                <a:gd name="T118" fmla="*/ 1216 w 1216"/>
                <a:gd name="T1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53">
                  <a:moveTo>
                    <a:pt x="0" y="153"/>
                  </a:moveTo>
                  <a:lnTo>
                    <a:pt x="4" y="153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6" y="151"/>
                  </a:lnTo>
                  <a:lnTo>
                    <a:pt x="20" y="151"/>
                  </a:lnTo>
                  <a:lnTo>
                    <a:pt x="25" y="150"/>
                  </a:lnTo>
                  <a:lnTo>
                    <a:pt x="29" y="150"/>
                  </a:lnTo>
                  <a:lnTo>
                    <a:pt x="33" y="149"/>
                  </a:lnTo>
                  <a:lnTo>
                    <a:pt x="37" y="149"/>
                  </a:lnTo>
                  <a:lnTo>
                    <a:pt x="41" y="148"/>
                  </a:lnTo>
                  <a:lnTo>
                    <a:pt x="45" y="148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6"/>
                  </a:lnTo>
                  <a:lnTo>
                    <a:pt x="61" y="146"/>
                  </a:lnTo>
                  <a:lnTo>
                    <a:pt x="65" y="145"/>
                  </a:lnTo>
                  <a:lnTo>
                    <a:pt x="69" y="145"/>
                  </a:lnTo>
                  <a:lnTo>
                    <a:pt x="73" y="144"/>
                  </a:lnTo>
                  <a:lnTo>
                    <a:pt x="77" y="143"/>
                  </a:lnTo>
                  <a:lnTo>
                    <a:pt x="81" y="143"/>
                  </a:lnTo>
                  <a:lnTo>
                    <a:pt x="86" y="142"/>
                  </a:lnTo>
                  <a:lnTo>
                    <a:pt x="90" y="142"/>
                  </a:lnTo>
                  <a:lnTo>
                    <a:pt x="94" y="141"/>
                  </a:lnTo>
                  <a:lnTo>
                    <a:pt x="98" y="141"/>
                  </a:lnTo>
                  <a:lnTo>
                    <a:pt x="102" y="140"/>
                  </a:lnTo>
                  <a:lnTo>
                    <a:pt x="106" y="140"/>
                  </a:lnTo>
                  <a:lnTo>
                    <a:pt x="110" y="139"/>
                  </a:lnTo>
                  <a:lnTo>
                    <a:pt x="114" y="139"/>
                  </a:lnTo>
                  <a:lnTo>
                    <a:pt x="118" y="138"/>
                  </a:lnTo>
                  <a:lnTo>
                    <a:pt x="122" y="138"/>
                  </a:lnTo>
                  <a:lnTo>
                    <a:pt x="126" y="137"/>
                  </a:lnTo>
                  <a:lnTo>
                    <a:pt x="130" y="137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2" y="135"/>
                  </a:lnTo>
                  <a:lnTo>
                    <a:pt x="147" y="135"/>
                  </a:lnTo>
                  <a:lnTo>
                    <a:pt x="151" y="134"/>
                  </a:lnTo>
                  <a:lnTo>
                    <a:pt x="155" y="134"/>
                  </a:lnTo>
                  <a:lnTo>
                    <a:pt x="159" y="133"/>
                  </a:lnTo>
                  <a:lnTo>
                    <a:pt x="163" y="133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5" y="131"/>
                  </a:lnTo>
                  <a:lnTo>
                    <a:pt x="179" y="131"/>
                  </a:lnTo>
                  <a:lnTo>
                    <a:pt x="183" y="130"/>
                  </a:lnTo>
                  <a:lnTo>
                    <a:pt x="187" y="130"/>
                  </a:lnTo>
                  <a:lnTo>
                    <a:pt x="191" y="129"/>
                  </a:lnTo>
                  <a:lnTo>
                    <a:pt x="195" y="129"/>
                  </a:lnTo>
                  <a:lnTo>
                    <a:pt x="199" y="128"/>
                  </a:lnTo>
                  <a:lnTo>
                    <a:pt x="203" y="128"/>
                  </a:lnTo>
                  <a:lnTo>
                    <a:pt x="207" y="127"/>
                  </a:lnTo>
                  <a:lnTo>
                    <a:pt x="212" y="127"/>
                  </a:lnTo>
                  <a:lnTo>
                    <a:pt x="216" y="126"/>
                  </a:lnTo>
                  <a:lnTo>
                    <a:pt x="220" y="126"/>
                  </a:lnTo>
                  <a:lnTo>
                    <a:pt x="224" y="125"/>
                  </a:lnTo>
                  <a:lnTo>
                    <a:pt x="228" y="124"/>
                  </a:lnTo>
                  <a:lnTo>
                    <a:pt x="232" y="124"/>
                  </a:lnTo>
                  <a:lnTo>
                    <a:pt x="236" y="123"/>
                  </a:lnTo>
                  <a:lnTo>
                    <a:pt x="240" y="123"/>
                  </a:lnTo>
                  <a:lnTo>
                    <a:pt x="244" y="122"/>
                  </a:lnTo>
                  <a:lnTo>
                    <a:pt x="248" y="122"/>
                  </a:lnTo>
                  <a:lnTo>
                    <a:pt x="252" y="121"/>
                  </a:lnTo>
                  <a:lnTo>
                    <a:pt x="256" y="121"/>
                  </a:lnTo>
                  <a:lnTo>
                    <a:pt x="260" y="120"/>
                  </a:lnTo>
                  <a:lnTo>
                    <a:pt x="264" y="120"/>
                  </a:lnTo>
                  <a:lnTo>
                    <a:pt x="269" y="119"/>
                  </a:lnTo>
                  <a:lnTo>
                    <a:pt x="273" y="119"/>
                  </a:lnTo>
                  <a:lnTo>
                    <a:pt x="277" y="118"/>
                  </a:lnTo>
                  <a:lnTo>
                    <a:pt x="281" y="118"/>
                  </a:lnTo>
                  <a:lnTo>
                    <a:pt x="285" y="117"/>
                  </a:lnTo>
                  <a:lnTo>
                    <a:pt x="289" y="117"/>
                  </a:lnTo>
                  <a:lnTo>
                    <a:pt x="293" y="116"/>
                  </a:lnTo>
                  <a:lnTo>
                    <a:pt x="297" y="116"/>
                  </a:lnTo>
                  <a:lnTo>
                    <a:pt x="301" y="115"/>
                  </a:lnTo>
                  <a:lnTo>
                    <a:pt x="305" y="115"/>
                  </a:lnTo>
                  <a:lnTo>
                    <a:pt x="309" y="114"/>
                  </a:lnTo>
                  <a:lnTo>
                    <a:pt x="313" y="114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5" y="112"/>
                  </a:lnTo>
                  <a:lnTo>
                    <a:pt x="330" y="112"/>
                  </a:lnTo>
                  <a:lnTo>
                    <a:pt x="334" y="111"/>
                  </a:lnTo>
                  <a:lnTo>
                    <a:pt x="338" y="111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09"/>
                  </a:lnTo>
                  <a:lnTo>
                    <a:pt x="354" y="109"/>
                  </a:lnTo>
                  <a:lnTo>
                    <a:pt x="358" y="108"/>
                  </a:lnTo>
                  <a:lnTo>
                    <a:pt x="362" y="108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4" y="106"/>
                  </a:lnTo>
                  <a:lnTo>
                    <a:pt x="378" y="105"/>
                  </a:lnTo>
                  <a:lnTo>
                    <a:pt x="382" y="105"/>
                  </a:lnTo>
                  <a:lnTo>
                    <a:pt x="386" y="104"/>
                  </a:lnTo>
                  <a:lnTo>
                    <a:pt x="391" y="104"/>
                  </a:lnTo>
                  <a:lnTo>
                    <a:pt x="395" y="103"/>
                  </a:lnTo>
                  <a:lnTo>
                    <a:pt x="399" y="103"/>
                  </a:lnTo>
                  <a:lnTo>
                    <a:pt x="403" y="102"/>
                  </a:lnTo>
                  <a:lnTo>
                    <a:pt x="407" y="102"/>
                  </a:lnTo>
                  <a:lnTo>
                    <a:pt x="411" y="101"/>
                  </a:lnTo>
                  <a:lnTo>
                    <a:pt x="415" y="101"/>
                  </a:lnTo>
                  <a:lnTo>
                    <a:pt x="419" y="100"/>
                  </a:lnTo>
                  <a:lnTo>
                    <a:pt x="423" y="100"/>
                  </a:lnTo>
                  <a:lnTo>
                    <a:pt x="427" y="99"/>
                  </a:lnTo>
                  <a:lnTo>
                    <a:pt x="431" y="99"/>
                  </a:lnTo>
                  <a:lnTo>
                    <a:pt x="435" y="98"/>
                  </a:lnTo>
                  <a:lnTo>
                    <a:pt x="439" y="98"/>
                  </a:lnTo>
                  <a:lnTo>
                    <a:pt x="443" y="97"/>
                  </a:lnTo>
                  <a:lnTo>
                    <a:pt x="447" y="97"/>
                  </a:lnTo>
                  <a:lnTo>
                    <a:pt x="451" y="96"/>
                  </a:lnTo>
                  <a:lnTo>
                    <a:pt x="456" y="96"/>
                  </a:lnTo>
                  <a:lnTo>
                    <a:pt x="460" y="95"/>
                  </a:lnTo>
                  <a:lnTo>
                    <a:pt x="464" y="95"/>
                  </a:lnTo>
                  <a:lnTo>
                    <a:pt x="468" y="94"/>
                  </a:lnTo>
                  <a:lnTo>
                    <a:pt x="472" y="94"/>
                  </a:lnTo>
                  <a:lnTo>
                    <a:pt x="476" y="93"/>
                  </a:lnTo>
                  <a:lnTo>
                    <a:pt x="480" y="93"/>
                  </a:lnTo>
                  <a:lnTo>
                    <a:pt x="484" y="92"/>
                  </a:lnTo>
                  <a:lnTo>
                    <a:pt x="488" y="92"/>
                  </a:lnTo>
                  <a:lnTo>
                    <a:pt x="492" y="91"/>
                  </a:lnTo>
                  <a:lnTo>
                    <a:pt x="496" y="91"/>
                  </a:lnTo>
                  <a:lnTo>
                    <a:pt x="500" y="90"/>
                  </a:lnTo>
                  <a:lnTo>
                    <a:pt x="504" y="90"/>
                  </a:lnTo>
                  <a:lnTo>
                    <a:pt x="508" y="89"/>
                  </a:lnTo>
                  <a:lnTo>
                    <a:pt x="513" y="89"/>
                  </a:lnTo>
                  <a:lnTo>
                    <a:pt x="517" y="88"/>
                  </a:lnTo>
                  <a:lnTo>
                    <a:pt x="521" y="87"/>
                  </a:lnTo>
                  <a:lnTo>
                    <a:pt x="525" y="87"/>
                  </a:lnTo>
                  <a:lnTo>
                    <a:pt x="529" y="86"/>
                  </a:lnTo>
                  <a:lnTo>
                    <a:pt x="533" y="86"/>
                  </a:lnTo>
                  <a:lnTo>
                    <a:pt x="537" y="85"/>
                  </a:lnTo>
                  <a:lnTo>
                    <a:pt x="541" y="85"/>
                  </a:lnTo>
                  <a:lnTo>
                    <a:pt x="545" y="84"/>
                  </a:lnTo>
                  <a:lnTo>
                    <a:pt x="549" y="84"/>
                  </a:lnTo>
                  <a:lnTo>
                    <a:pt x="553" y="83"/>
                  </a:lnTo>
                  <a:lnTo>
                    <a:pt x="557" y="83"/>
                  </a:lnTo>
                  <a:lnTo>
                    <a:pt x="561" y="82"/>
                  </a:lnTo>
                  <a:lnTo>
                    <a:pt x="565" y="82"/>
                  </a:lnTo>
                  <a:lnTo>
                    <a:pt x="569" y="81"/>
                  </a:lnTo>
                  <a:lnTo>
                    <a:pt x="574" y="81"/>
                  </a:lnTo>
                  <a:lnTo>
                    <a:pt x="578" y="80"/>
                  </a:lnTo>
                  <a:lnTo>
                    <a:pt x="582" y="80"/>
                  </a:lnTo>
                  <a:lnTo>
                    <a:pt x="586" y="79"/>
                  </a:lnTo>
                  <a:lnTo>
                    <a:pt x="590" y="79"/>
                  </a:lnTo>
                  <a:lnTo>
                    <a:pt x="594" y="78"/>
                  </a:lnTo>
                  <a:lnTo>
                    <a:pt x="598" y="78"/>
                  </a:lnTo>
                  <a:lnTo>
                    <a:pt x="602" y="77"/>
                  </a:lnTo>
                  <a:lnTo>
                    <a:pt x="606" y="77"/>
                  </a:lnTo>
                  <a:lnTo>
                    <a:pt x="610" y="76"/>
                  </a:lnTo>
                  <a:lnTo>
                    <a:pt x="614" y="76"/>
                  </a:lnTo>
                  <a:lnTo>
                    <a:pt x="618" y="75"/>
                  </a:lnTo>
                  <a:lnTo>
                    <a:pt x="622" y="75"/>
                  </a:lnTo>
                  <a:lnTo>
                    <a:pt x="626" y="74"/>
                  </a:lnTo>
                  <a:lnTo>
                    <a:pt x="630" y="74"/>
                  </a:lnTo>
                  <a:lnTo>
                    <a:pt x="634" y="73"/>
                  </a:lnTo>
                  <a:lnTo>
                    <a:pt x="639" y="73"/>
                  </a:lnTo>
                  <a:lnTo>
                    <a:pt x="643" y="72"/>
                  </a:lnTo>
                  <a:lnTo>
                    <a:pt x="647" y="72"/>
                  </a:lnTo>
                  <a:lnTo>
                    <a:pt x="651" y="71"/>
                  </a:lnTo>
                  <a:lnTo>
                    <a:pt x="655" y="71"/>
                  </a:lnTo>
                  <a:lnTo>
                    <a:pt x="659" y="70"/>
                  </a:lnTo>
                  <a:lnTo>
                    <a:pt x="663" y="70"/>
                  </a:lnTo>
                  <a:lnTo>
                    <a:pt x="667" y="69"/>
                  </a:lnTo>
                  <a:lnTo>
                    <a:pt x="671" y="68"/>
                  </a:lnTo>
                  <a:lnTo>
                    <a:pt x="675" y="68"/>
                  </a:lnTo>
                  <a:lnTo>
                    <a:pt x="679" y="67"/>
                  </a:lnTo>
                  <a:lnTo>
                    <a:pt x="683" y="67"/>
                  </a:lnTo>
                  <a:lnTo>
                    <a:pt x="687" y="66"/>
                  </a:lnTo>
                  <a:lnTo>
                    <a:pt x="691" y="66"/>
                  </a:lnTo>
                  <a:lnTo>
                    <a:pt x="695" y="65"/>
                  </a:lnTo>
                  <a:lnTo>
                    <a:pt x="700" y="65"/>
                  </a:lnTo>
                  <a:lnTo>
                    <a:pt x="704" y="64"/>
                  </a:lnTo>
                  <a:lnTo>
                    <a:pt x="708" y="64"/>
                  </a:lnTo>
                  <a:lnTo>
                    <a:pt x="712" y="63"/>
                  </a:lnTo>
                  <a:lnTo>
                    <a:pt x="716" y="63"/>
                  </a:lnTo>
                  <a:lnTo>
                    <a:pt x="720" y="62"/>
                  </a:lnTo>
                  <a:lnTo>
                    <a:pt x="724" y="62"/>
                  </a:lnTo>
                  <a:lnTo>
                    <a:pt x="728" y="61"/>
                  </a:lnTo>
                  <a:lnTo>
                    <a:pt x="732" y="61"/>
                  </a:lnTo>
                  <a:lnTo>
                    <a:pt x="736" y="60"/>
                  </a:lnTo>
                  <a:lnTo>
                    <a:pt x="740" y="60"/>
                  </a:lnTo>
                  <a:lnTo>
                    <a:pt x="744" y="59"/>
                  </a:lnTo>
                  <a:lnTo>
                    <a:pt x="748" y="59"/>
                  </a:lnTo>
                  <a:lnTo>
                    <a:pt x="752" y="58"/>
                  </a:lnTo>
                  <a:lnTo>
                    <a:pt x="757" y="58"/>
                  </a:lnTo>
                  <a:lnTo>
                    <a:pt x="761" y="57"/>
                  </a:lnTo>
                  <a:lnTo>
                    <a:pt x="765" y="57"/>
                  </a:lnTo>
                  <a:lnTo>
                    <a:pt x="769" y="56"/>
                  </a:lnTo>
                  <a:lnTo>
                    <a:pt x="773" y="56"/>
                  </a:lnTo>
                  <a:lnTo>
                    <a:pt x="777" y="55"/>
                  </a:lnTo>
                  <a:lnTo>
                    <a:pt x="781" y="55"/>
                  </a:lnTo>
                  <a:lnTo>
                    <a:pt x="785" y="54"/>
                  </a:lnTo>
                  <a:lnTo>
                    <a:pt x="789" y="54"/>
                  </a:lnTo>
                  <a:lnTo>
                    <a:pt x="793" y="53"/>
                  </a:lnTo>
                  <a:lnTo>
                    <a:pt x="797" y="53"/>
                  </a:lnTo>
                  <a:lnTo>
                    <a:pt x="801" y="52"/>
                  </a:lnTo>
                  <a:lnTo>
                    <a:pt x="805" y="52"/>
                  </a:lnTo>
                  <a:lnTo>
                    <a:pt x="809" y="51"/>
                  </a:lnTo>
                  <a:lnTo>
                    <a:pt x="813" y="51"/>
                  </a:lnTo>
                  <a:lnTo>
                    <a:pt x="818" y="50"/>
                  </a:lnTo>
                  <a:lnTo>
                    <a:pt x="822" y="49"/>
                  </a:lnTo>
                  <a:lnTo>
                    <a:pt x="826" y="49"/>
                  </a:lnTo>
                  <a:lnTo>
                    <a:pt x="830" y="48"/>
                  </a:lnTo>
                  <a:lnTo>
                    <a:pt x="834" y="48"/>
                  </a:lnTo>
                  <a:lnTo>
                    <a:pt x="838" y="47"/>
                  </a:lnTo>
                  <a:lnTo>
                    <a:pt x="842" y="47"/>
                  </a:lnTo>
                  <a:lnTo>
                    <a:pt x="846" y="46"/>
                  </a:lnTo>
                  <a:lnTo>
                    <a:pt x="850" y="46"/>
                  </a:lnTo>
                  <a:lnTo>
                    <a:pt x="854" y="45"/>
                  </a:lnTo>
                  <a:lnTo>
                    <a:pt x="858" y="45"/>
                  </a:lnTo>
                  <a:lnTo>
                    <a:pt x="862" y="44"/>
                  </a:lnTo>
                  <a:lnTo>
                    <a:pt x="866" y="44"/>
                  </a:lnTo>
                  <a:lnTo>
                    <a:pt x="870" y="43"/>
                  </a:lnTo>
                  <a:lnTo>
                    <a:pt x="874" y="43"/>
                  </a:lnTo>
                  <a:lnTo>
                    <a:pt x="878" y="42"/>
                  </a:lnTo>
                  <a:lnTo>
                    <a:pt x="883" y="42"/>
                  </a:lnTo>
                  <a:lnTo>
                    <a:pt x="887" y="41"/>
                  </a:lnTo>
                  <a:lnTo>
                    <a:pt x="891" y="41"/>
                  </a:lnTo>
                  <a:lnTo>
                    <a:pt x="895" y="40"/>
                  </a:lnTo>
                  <a:lnTo>
                    <a:pt x="899" y="40"/>
                  </a:lnTo>
                  <a:lnTo>
                    <a:pt x="903" y="39"/>
                  </a:lnTo>
                  <a:lnTo>
                    <a:pt x="907" y="39"/>
                  </a:lnTo>
                  <a:lnTo>
                    <a:pt x="911" y="38"/>
                  </a:lnTo>
                  <a:lnTo>
                    <a:pt x="915" y="38"/>
                  </a:lnTo>
                  <a:lnTo>
                    <a:pt x="919" y="37"/>
                  </a:lnTo>
                  <a:lnTo>
                    <a:pt x="923" y="37"/>
                  </a:lnTo>
                  <a:lnTo>
                    <a:pt x="927" y="36"/>
                  </a:lnTo>
                  <a:lnTo>
                    <a:pt x="931" y="36"/>
                  </a:lnTo>
                  <a:lnTo>
                    <a:pt x="935" y="35"/>
                  </a:lnTo>
                  <a:lnTo>
                    <a:pt x="939" y="35"/>
                  </a:lnTo>
                  <a:lnTo>
                    <a:pt x="944" y="34"/>
                  </a:lnTo>
                  <a:lnTo>
                    <a:pt x="948" y="34"/>
                  </a:lnTo>
                  <a:lnTo>
                    <a:pt x="952" y="33"/>
                  </a:lnTo>
                  <a:lnTo>
                    <a:pt x="956" y="33"/>
                  </a:lnTo>
                  <a:lnTo>
                    <a:pt x="960" y="32"/>
                  </a:lnTo>
                  <a:lnTo>
                    <a:pt x="964" y="31"/>
                  </a:lnTo>
                  <a:lnTo>
                    <a:pt x="968" y="31"/>
                  </a:lnTo>
                  <a:lnTo>
                    <a:pt x="972" y="30"/>
                  </a:lnTo>
                  <a:lnTo>
                    <a:pt x="976" y="30"/>
                  </a:lnTo>
                  <a:lnTo>
                    <a:pt x="980" y="29"/>
                  </a:lnTo>
                  <a:lnTo>
                    <a:pt x="984" y="29"/>
                  </a:lnTo>
                  <a:lnTo>
                    <a:pt x="988" y="28"/>
                  </a:lnTo>
                  <a:lnTo>
                    <a:pt x="992" y="28"/>
                  </a:lnTo>
                  <a:lnTo>
                    <a:pt x="996" y="27"/>
                  </a:lnTo>
                  <a:lnTo>
                    <a:pt x="1001" y="27"/>
                  </a:lnTo>
                  <a:lnTo>
                    <a:pt x="1005" y="26"/>
                  </a:lnTo>
                  <a:lnTo>
                    <a:pt x="1009" y="26"/>
                  </a:lnTo>
                  <a:lnTo>
                    <a:pt x="1013" y="25"/>
                  </a:lnTo>
                  <a:lnTo>
                    <a:pt x="1017" y="25"/>
                  </a:lnTo>
                  <a:lnTo>
                    <a:pt x="1021" y="24"/>
                  </a:lnTo>
                  <a:lnTo>
                    <a:pt x="1025" y="24"/>
                  </a:lnTo>
                  <a:lnTo>
                    <a:pt x="1029" y="23"/>
                  </a:lnTo>
                  <a:lnTo>
                    <a:pt x="1033" y="23"/>
                  </a:lnTo>
                  <a:lnTo>
                    <a:pt x="1037" y="22"/>
                  </a:lnTo>
                  <a:lnTo>
                    <a:pt x="1041" y="22"/>
                  </a:lnTo>
                  <a:lnTo>
                    <a:pt x="1045" y="21"/>
                  </a:lnTo>
                  <a:lnTo>
                    <a:pt x="1049" y="21"/>
                  </a:lnTo>
                  <a:lnTo>
                    <a:pt x="1053" y="20"/>
                  </a:lnTo>
                  <a:lnTo>
                    <a:pt x="1057" y="20"/>
                  </a:lnTo>
                  <a:lnTo>
                    <a:pt x="1062" y="19"/>
                  </a:lnTo>
                  <a:lnTo>
                    <a:pt x="1066" y="19"/>
                  </a:lnTo>
                  <a:lnTo>
                    <a:pt x="1070" y="18"/>
                  </a:lnTo>
                  <a:lnTo>
                    <a:pt x="1074" y="18"/>
                  </a:lnTo>
                  <a:lnTo>
                    <a:pt x="1078" y="17"/>
                  </a:lnTo>
                  <a:lnTo>
                    <a:pt x="1082" y="17"/>
                  </a:lnTo>
                  <a:lnTo>
                    <a:pt x="1086" y="16"/>
                  </a:lnTo>
                  <a:lnTo>
                    <a:pt x="1090" y="16"/>
                  </a:lnTo>
                  <a:lnTo>
                    <a:pt x="1094" y="15"/>
                  </a:lnTo>
                  <a:lnTo>
                    <a:pt x="1098" y="15"/>
                  </a:lnTo>
                  <a:lnTo>
                    <a:pt x="1102" y="14"/>
                  </a:lnTo>
                  <a:lnTo>
                    <a:pt x="1106" y="14"/>
                  </a:lnTo>
                  <a:lnTo>
                    <a:pt x="1110" y="13"/>
                  </a:lnTo>
                  <a:lnTo>
                    <a:pt x="1114" y="12"/>
                  </a:lnTo>
                  <a:lnTo>
                    <a:pt x="1118" y="12"/>
                  </a:lnTo>
                  <a:lnTo>
                    <a:pt x="1122" y="11"/>
                  </a:lnTo>
                  <a:lnTo>
                    <a:pt x="1127" y="11"/>
                  </a:lnTo>
                  <a:lnTo>
                    <a:pt x="1131" y="10"/>
                  </a:lnTo>
                  <a:lnTo>
                    <a:pt x="1135" y="10"/>
                  </a:lnTo>
                  <a:lnTo>
                    <a:pt x="1139" y="9"/>
                  </a:lnTo>
                  <a:lnTo>
                    <a:pt x="1143" y="9"/>
                  </a:lnTo>
                  <a:lnTo>
                    <a:pt x="1147" y="8"/>
                  </a:lnTo>
                  <a:lnTo>
                    <a:pt x="1151" y="8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96" y="2"/>
                  </a:lnTo>
                  <a:lnTo>
                    <a:pt x="1200" y="2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0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72"/>
            <p:cNvSpPr>
              <a:spLocks noChangeArrowheads="1"/>
            </p:cNvSpPr>
            <p:nvPr/>
          </p:nvSpPr>
          <p:spPr bwMode="auto">
            <a:xfrm>
              <a:off x="3693" y="2848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0.08 (0.05, 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73"/>
            <p:cNvSpPr>
              <a:spLocks noChangeArrowheads="1"/>
            </p:cNvSpPr>
            <p:nvPr/>
          </p:nvSpPr>
          <p:spPr bwMode="auto">
            <a:xfrm>
              <a:off x="3693" y="2020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0.12 (0.08, 0.16)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74"/>
            <p:cNvSpPr>
              <a:spLocks noChangeArrowheads="1"/>
            </p:cNvSpPr>
            <p:nvPr/>
          </p:nvSpPr>
          <p:spPr bwMode="auto">
            <a:xfrm>
              <a:off x="3693" y="1367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0.18 (0.15, 0.20)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75"/>
            <p:cNvSpPr>
              <a:spLocks noChangeArrowheads="1"/>
            </p:cNvSpPr>
            <p:nvPr/>
          </p:nvSpPr>
          <p:spPr bwMode="auto">
            <a:xfrm>
              <a:off x="3693" y="872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0.20 (0.17, 0.24)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Line 7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7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78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Line 79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80"/>
            <p:cNvSpPr>
              <a:spLocks noChangeArrowheads="1"/>
            </p:cNvSpPr>
            <p:nvPr/>
          </p:nvSpPr>
          <p:spPr bwMode="auto">
            <a:xfrm rot="16200000">
              <a:off x="278" y="242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Line 81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82"/>
            <p:cNvSpPr>
              <a:spLocks noChangeArrowheads="1"/>
            </p:cNvSpPr>
            <p:nvPr/>
          </p:nvSpPr>
          <p:spPr bwMode="auto">
            <a:xfrm rot="16200000">
              <a:off x="278" y="140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Line 83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84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85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Line 86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7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88"/>
            <p:cNvSpPr>
              <a:spLocks noChangeArrowheads="1"/>
            </p:cNvSpPr>
            <p:nvPr/>
          </p:nvSpPr>
          <p:spPr bwMode="auto">
            <a:xfrm>
              <a:off x="48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Line 89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90"/>
            <p:cNvSpPr>
              <a:spLocks noChangeArrowheads="1"/>
            </p:cNvSpPr>
            <p:nvPr/>
          </p:nvSpPr>
          <p:spPr bwMode="auto">
            <a:xfrm>
              <a:off x="211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Line 91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92"/>
            <p:cNvSpPr>
              <a:spLocks noChangeArrowheads="1"/>
            </p:cNvSpPr>
            <p:nvPr/>
          </p:nvSpPr>
          <p:spPr bwMode="auto">
            <a:xfrm>
              <a:off x="3746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Line 9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4"/>
            <p:cNvSpPr>
              <a:spLocks noChangeArrowheads="1"/>
            </p:cNvSpPr>
            <p:nvPr/>
          </p:nvSpPr>
          <p:spPr bwMode="auto">
            <a:xfrm>
              <a:off x="537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Rectangle 95"/>
            <p:cNvSpPr>
              <a:spLocks noChangeArrowheads="1"/>
            </p:cNvSpPr>
            <p:nvPr/>
          </p:nvSpPr>
          <p:spPr bwMode="auto">
            <a:xfrm>
              <a:off x="2936" y="3937"/>
              <a:ext cx="38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96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by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Quartile in the United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Men Age 40,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2001-2014</a:t>
            </a:r>
          </a:p>
        </p:txBody>
      </p:sp>
      <p:sp>
        <p:nvSpPr>
          <p:cNvPr id="103" name="Rectangle 354"/>
          <p:cNvSpPr>
            <a:spLocks noChangeArrowheads="1"/>
          </p:cNvSpPr>
          <p:nvPr/>
        </p:nvSpPr>
        <p:spPr bwMode="auto">
          <a:xfrm>
            <a:off x="1885207" y="6553200"/>
            <a:ext cx="112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4" name="Rectangle 354"/>
          <p:cNvSpPr>
            <a:spLocks noChangeArrowheads="1"/>
          </p:cNvSpPr>
          <p:nvPr/>
        </p:nvSpPr>
        <p:spPr bwMode="auto">
          <a:xfrm>
            <a:off x="5270183" y="6553200"/>
            <a:ext cx="1136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3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5" name="Rectangle 354"/>
          <p:cNvSpPr>
            <a:spLocks noChangeArrowheads="1"/>
          </p:cNvSpPr>
          <p:nvPr/>
        </p:nvSpPr>
        <p:spPr bwMode="auto">
          <a:xfrm>
            <a:off x="3581400" y="6553200"/>
            <a:ext cx="117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6" name="Rectangle 354"/>
          <p:cNvSpPr>
            <a:spLocks noChangeArrowheads="1"/>
          </p:cNvSpPr>
          <p:nvPr/>
        </p:nvSpPr>
        <p:spPr bwMode="auto">
          <a:xfrm>
            <a:off x="6948686" y="6553200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4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1676400" y="66294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3289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5037216" y="66294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6713616" y="6629400"/>
            <a:ext cx="100013" cy="98425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320213" cy="6651625"/>
            <a:chOff x="0" y="65"/>
            <a:chExt cx="5871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8" y="351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8" y="276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8" y="2024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48" y="1284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36" y="35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264" y="342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588" y="34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917" y="33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241" y="32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6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894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2" y="31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47" y="33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875" y="31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200" y="305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528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852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181" y="2939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936" y="289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264" y="274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1588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1917" y="257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31"/>
            <p:cNvSpPr>
              <a:spLocks noChangeArrowheads="1"/>
            </p:cNvSpPr>
            <p:nvPr/>
          </p:nvSpPr>
          <p:spPr bwMode="auto">
            <a:xfrm>
              <a:off x="2241" y="247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32"/>
            <p:cNvSpPr>
              <a:spLocks noChangeArrowheads="1"/>
            </p:cNvSpPr>
            <p:nvPr/>
          </p:nvSpPr>
          <p:spPr bwMode="auto">
            <a:xfrm>
              <a:off x="2569" y="240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33"/>
            <p:cNvSpPr>
              <a:spLocks noChangeArrowheads="1"/>
            </p:cNvSpPr>
            <p:nvPr/>
          </p:nvSpPr>
          <p:spPr bwMode="auto">
            <a:xfrm>
              <a:off x="2894" y="228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34"/>
            <p:cNvSpPr>
              <a:spLocks noChangeArrowheads="1"/>
            </p:cNvSpPr>
            <p:nvPr/>
          </p:nvSpPr>
          <p:spPr bwMode="auto">
            <a:xfrm>
              <a:off x="3222" y="215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5"/>
            <p:cNvSpPr>
              <a:spLocks noChangeArrowheads="1"/>
            </p:cNvSpPr>
            <p:nvPr/>
          </p:nvSpPr>
          <p:spPr bwMode="auto">
            <a:xfrm>
              <a:off x="3547" y="22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36"/>
            <p:cNvSpPr>
              <a:spLocks noChangeArrowheads="1"/>
            </p:cNvSpPr>
            <p:nvPr/>
          </p:nvSpPr>
          <p:spPr bwMode="auto">
            <a:xfrm>
              <a:off x="3875" y="211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37"/>
            <p:cNvSpPr>
              <a:spLocks noChangeArrowheads="1"/>
            </p:cNvSpPr>
            <p:nvPr/>
          </p:nvSpPr>
          <p:spPr bwMode="auto">
            <a:xfrm>
              <a:off x="4200" y="207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38"/>
            <p:cNvSpPr>
              <a:spLocks noChangeArrowheads="1"/>
            </p:cNvSpPr>
            <p:nvPr/>
          </p:nvSpPr>
          <p:spPr bwMode="auto">
            <a:xfrm>
              <a:off x="4528" y="214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39"/>
            <p:cNvSpPr>
              <a:spLocks noChangeArrowheads="1"/>
            </p:cNvSpPr>
            <p:nvPr/>
          </p:nvSpPr>
          <p:spPr bwMode="auto">
            <a:xfrm>
              <a:off x="4852" y="219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40"/>
            <p:cNvSpPr>
              <a:spLocks noChangeArrowheads="1"/>
            </p:cNvSpPr>
            <p:nvPr/>
          </p:nvSpPr>
          <p:spPr bwMode="auto">
            <a:xfrm>
              <a:off x="5181" y="203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41"/>
            <p:cNvSpPr>
              <a:spLocks noChangeArrowheads="1"/>
            </p:cNvSpPr>
            <p:nvPr/>
          </p:nvSpPr>
          <p:spPr bwMode="auto">
            <a:xfrm>
              <a:off x="936" y="2506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42"/>
            <p:cNvSpPr>
              <a:spLocks noChangeArrowheads="1"/>
            </p:cNvSpPr>
            <p:nvPr/>
          </p:nvSpPr>
          <p:spPr bwMode="auto">
            <a:xfrm>
              <a:off x="1264" y="235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43"/>
            <p:cNvSpPr>
              <a:spLocks noChangeArrowheads="1"/>
            </p:cNvSpPr>
            <p:nvPr/>
          </p:nvSpPr>
          <p:spPr bwMode="auto">
            <a:xfrm>
              <a:off x="1588" y="228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44"/>
            <p:cNvSpPr>
              <a:spLocks noChangeArrowheads="1"/>
            </p:cNvSpPr>
            <p:nvPr/>
          </p:nvSpPr>
          <p:spPr bwMode="auto">
            <a:xfrm>
              <a:off x="1917" y="225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45"/>
            <p:cNvSpPr>
              <a:spLocks noChangeArrowheads="1"/>
            </p:cNvSpPr>
            <p:nvPr/>
          </p:nvSpPr>
          <p:spPr bwMode="auto">
            <a:xfrm>
              <a:off x="2241" y="204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46"/>
            <p:cNvSpPr>
              <a:spLocks noChangeArrowheads="1"/>
            </p:cNvSpPr>
            <p:nvPr/>
          </p:nvSpPr>
          <p:spPr bwMode="auto">
            <a:xfrm>
              <a:off x="2569" y="195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47"/>
            <p:cNvSpPr>
              <a:spLocks noChangeArrowheads="1"/>
            </p:cNvSpPr>
            <p:nvPr/>
          </p:nvSpPr>
          <p:spPr bwMode="auto">
            <a:xfrm>
              <a:off x="2894" y="181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48"/>
            <p:cNvSpPr>
              <a:spLocks noChangeArrowheads="1"/>
            </p:cNvSpPr>
            <p:nvPr/>
          </p:nvSpPr>
          <p:spPr bwMode="auto">
            <a:xfrm>
              <a:off x="3222" y="166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49"/>
            <p:cNvSpPr>
              <a:spLocks noChangeArrowheads="1"/>
            </p:cNvSpPr>
            <p:nvPr/>
          </p:nvSpPr>
          <p:spPr bwMode="auto">
            <a:xfrm>
              <a:off x="3547" y="156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50"/>
            <p:cNvSpPr>
              <a:spLocks noChangeArrowheads="1"/>
            </p:cNvSpPr>
            <p:nvPr/>
          </p:nvSpPr>
          <p:spPr bwMode="auto">
            <a:xfrm>
              <a:off x="3875" y="1532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51"/>
            <p:cNvSpPr>
              <a:spLocks noChangeArrowheads="1"/>
            </p:cNvSpPr>
            <p:nvPr/>
          </p:nvSpPr>
          <p:spPr bwMode="auto">
            <a:xfrm>
              <a:off x="4200" y="1472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52"/>
            <p:cNvSpPr>
              <a:spLocks noChangeArrowheads="1"/>
            </p:cNvSpPr>
            <p:nvPr/>
          </p:nvSpPr>
          <p:spPr bwMode="auto">
            <a:xfrm>
              <a:off x="4528" y="147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53"/>
            <p:cNvSpPr>
              <a:spLocks noChangeArrowheads="1"/>
            </p:cNvSpPr>
            <p:nvPr/>
          </p:nvSpPr>
          <p:spPr bwMode="auto">
            <a:xfrm>
              <a:off x="4852" y="139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54"/>
            <p:cNvSpPr>
              <a:spLocks noChangeArrowheads="1"/>
            </p:cNvSpPr>
            <p:nvPr/>
          </p:nvSpPr>
          <p:spPr bwMode="auto">
            <a:xfrm>
              <a:off x="5181" y="1378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55"/>
            <p:cNvSpPr>
              <a:spLocks noChangeArrowheads="1"/>
            </p:cNvSpPr>
            <p:nvPr/>
          </p:nvSpPr>
          <p:spPr bwMode="auto">
            <a:xfrm>
              <a:off x="936" y="1832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56"/>
            <p:cNvSpPr>
              <a:spLocks noChangeArrowheads="1"/>
            </p:cNvSpPr>
            <p:nvPr/>
          </p:nvSpPr>
          <p:spPr bwMode="auto">
            <a:xfrm>
              <a:off x="1264" y="1804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57"/>
            <p:cNvSpPr>
              <a:spLocks noChangeArrowheads="1"/>
            </p:cNvSpPr>
            <p:nvPr/>
          </p:nvSpPr>
          <p:spPr bwMode="auto">
            <a:xfrm>
              <a:off x="1588" y="168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58"/>
            <p:cNvSpPr>
              <a:spLocks noChangeArrowheads="1"/>
            </p:cNvSpPr>
            <p:nvPr/>
          </p:nvSpPr>
          <p:spPr bwMode="auto">
            <a:xfrm>
              <a:off x="1917" y="1476"/>
              <a:ext cx="62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59"/>
            <p:cNvSpPr>
              <a:spLocks noChangeArrowheads="1"/>
            </p:cNvSpPr>
            <p:nvPr/>
          </p:nvSpPr>
          <p:spPr bwMode="auto">
            <a:xfrm>
              <a:off x="2241" y="1497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60"/>
            <p:cNvSpPr>
              <a:spLocks noChangeArrowheads="1"/>
            </p:cNvSpPr>
            <p:nvPr/>
          </p:nvSpPr>
          <p:spPr bwMode="auto">
            <a:xfrm>
              <a:off x="2569" y="138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61"/>
            <p:cNvSpPr>
              <a:spLocks noChangeArrowheads="1"/>
            </p:cNvSpPr>
            <p:nvPr/>
          </p:nvSpPr>
          <p:spPr bwMode="auto">
            <a:xfrm>
              <a:off x="2894" y="1172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62"/>
            <p:cNvSpPr>
              <a:spLocks noChangeArrowheads="1"/>
            </p:cNvSpPr>
            <p:nvPr/>
          </p:nvSpPr>
          <p:spPr bwMode="auto">
            <a:xfrm>
              <a:off x="3222" y="109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63"/>
            <p:cNvSpPr>
              <a:spLocks noChangeArrowheads="1"/>
            </p:cNvSpPr>
            <p:nvPr/>
          </p:nvSpPr>
          <p:spPr bwMode="auto">
            <a:xfrm>
              <a:off x="3547" y="103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64"/>
            <p:cNvSpPr>
              <a:spLocks noChangeArrowheads="1"/>
            </p:cNvSpPr>
            <p:nvPr/>
          </p:nvSpPr>
          <p:spPr bwMode="auto">
            <a:xfrm>
              <a:off x="3875" y="103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65"/>
            <p:cNvSpPr>
              <a:spLocks noChangeArrowheads="1"/>
            </p:cNvSpPr>
            <p:nvPr/>
          </p:nvSpPr>
          <p:spPr bwMode="auto">
            <a:xfrm>
              <a:off x="4200" y="990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66"/>
            <p:cNvSpPr>
              <a:spLocks noChangeArrowheads="1"/>
            </p:cNvSpPr>
            <p:nvPr/>
          </p:nvSpPr>
          <p:spPr bwMode="auto">
            <a:xfrm>
              <a:off x="4528" y="858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67"/>
            <p:cNvSpPr>
              <a:spLocks noChangeArrowheads="1"/>
            </p:cNvSpPr>
            <p:nvPr/>
          </p:nvSpPr>
          <p:spPr bwMode="auto">
            <a:xfrm>
              <a:off x="4852" y="791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68"/>
            <p:cNvSpPr>
              <a:spLocks noChangeArrowheads="1"/>
            </p:cNvSpPr>
            <p:nvPr/>
          </p:nvSpPr>
          <p:spPr bwMode="auto">
            <a:xfrm>
              <a:off x="5181" y="812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69"/>
            <p:cNvSpPr>
              <a:spLocks/>
            </p:cNvSpPr>
            <p:nvPr/>
          </p:nvSpPr>
          <p:spPr bwMode="auto">
            <a:xfrm>
              <a:off x="967" y="3015"/>
              <a:ext cx="4245" cy="465"/>
            </a:xfrm>
            <a:custGeom>
              <a:avLst/>
              <a:gdLst>
                <a:gd name="T0" fmla="*/ 16 w 1216"/>
                <a:gd name="T1" fmla="*/ 131 h 133"/>
                <a:gd name="T2" fmla="*/ 37 w 1216"/>
                <a:gd name="T3" fmla="*/ 129 h 133"/>
                <a:gd name="T4" fmla="*/ 57 w 1216"/>
                <a:gd name="T5" fmla="*/ 127 h 133"/>
                <a:gd name="T6" fmla="*/ 77 w 1216"/>
                <a:gd name="T7" fmla="*/ 125 h 133"/>
                <a:gd name="T8" fmla="*/ 98 w 1216"/>
                <a:gd name="T9" fmla="*/ 122 h 133"/>
                <a:gd name="T10" fmla="*/ 118 w 1216"/>
                <a:gd name="T11" fmla="*/ 120 h 133"/>
                <a:gd name="T12" fmla="*/ 138 w 1216"/>
                <a:gd name="T13" fmla="*/ 118 h 133"/>
                <a:gd name="T14" fmla="*/ 159 w 1216"/>
                <a:gd name="T15" fmla="*/ 116 h 133"/>
                <a:gd name="T16" fmla="*/ 179 w 1216"/>
                <a:gd name="T17" fmla="*/ 114 h 133"/>
                <a:gd name="T18" fmla="*/ 199 w 1216"/>
                <a:gd name="T19" fmla="*/ 111 h 133"/>
                <a:gd name="T20" fmla="*/ 220 w 1216"/>
                <a:gd name="T21" fmla="*/ 109 h 133"/>
                <a:gd name="T22" fmla="*/ 240 w 1216"/>
                <a:gd name="T23" fmla="*/ 107 h 133"/>
                <a:gd name="T24" fmla="*/ 260 w 1216"/>
                <a:gd name="T25" fmla="*/ 105 h 133"/>
                <a:gd name="T26" fmla="*/ 281 w 1216"/>
                <a:gd name="T27" fmla="*/ 102 h 133"/>
                <a:gd name="T28" fmla="*/ 301 w 1216"/>
                <a:gd name="T29" fmla="*/ 100 h 133"/>
                <a:gd name="T30" fmla="*/ 321 w 1216"/>
                <a:gd name="T31" fmla="*/ 98 h 133"/>
                <a:gd name="T32" fmla="*/ 342 w 1216"/>
                <a:gd name="T33" fmla="*/ 96 h 133"/>
                <a:gd name="T34" fmla="*/ 362 w 1216"/>
                <a:gd name="T35" fmla="*/ 94 h 133"/>
                <a:gd name="T36" fmla="*/ 382 w 1216"/>
                <a:gd name="T37" fmla="*/ 91 h 133"/>
                <a:gd name="T38" fmla="*/ 403 w 1216"/>
                <a:gd name="T39" fmla="*/ 89 h 133"/>
                <a:gd name="T40" fmla="*/ 423 w 1216"/>
                <a:gd name="T41" fmla="*/ 87 h 133"/>
                <a:gd name="T42" fmla="*/ 443 w 1216"/>
                <a:gd name="T43" fmla="*/ 85 h 133"/>
                <a:gd name="T44" fmla="*/ 464 w 1216"/>
                <a:gd name="T45" fmla="*/ 83 h 133"/>
                <a:gd name="T46" fmla="*/ 484 w 1216"/>
                <a:gd name="T47" fmla="*/ 80 h 133"/>
                <a:gd name="T48" fmla="*/ 504 w 1216"/>
                <a:gd name="T49" fmla="*/ 78 h 133"/>
                <a:gd name="T50" fmla="*/ 525 w 1216"/>
                <a:gd name="T51" fmla="*/ 76 h 133"/>
                <a:gd name="T52" fmla="*/ 545 w 1216"/>
                <a:gd name="T53" fmla="*/ 74 h 133"/>
                <a:gd name="T54" fmla="*/ 565 w 1216"/>
                <a:gd name="T55" fmla="*/ 71 h 133"/>
                <a:gd name="T56" fmla="*/ 586 w 1216"/>
                <a:gd name="T57" fmla="*/ 69 h 133"/>
                <a:gd name="T58" fmla="*/ 606 w 1216"/>
                <a:gd name="T59" fmla="*/ 67 h 133"/>
                <a:gd name="T60" fmla="*/ 626 w 1216"/>
                <a:gd name="T61" fmla="*/ 65 h 133"/>
                <a:gd name="T62" fmla="*/ 647 w 1216"/>
                <a:gd name="T63" fmla="*/ 63 h 133"/>
                <a:gd name="T64" fmla="*/ 667 w 1216"/>
                <a:gd name="T65" fmla="*/ 60 h 133"/>
                <a:gd name="T66" fmla="*/ 687 w 1216"/>
                <a:gd name="T67" fmla="*/ 58 h 133"/>
                <a:gd name="T68" fmla="*/ 708 w 1216"/>
                <a:gd name="T69" fmla="*/ 56 h 133"/>
                <a:gd name="T70" fmla="*/ 728 w 1216"/>
                <a:gd name="T71" fmla="*/ 54 h 133"/>
                <a:gd name="T72" fmla="*/ 748 w 1216"/>
                <a:gd name="T73" fmla="*/ 51 h 133"/>
                <a:gd name="T74" fmla="*/ 769 w 1216"/>
                <a:gd name="T75" fmla="*/ 49 h 133"/>
                <a:gd name="T76" fmla="*/ 789 w 1216"/>
                <a:gd name="T77" fmla="*/ 47 h 133"/>
                <a:gd name="T78" fmla="*/ 809 w 1216"/>
                <a:gd name="T79" fmla="*/ 45 h 133"/>
                <a:gd name="T80" fmla="*/ 830 w 1216"/>
                <a:gd name="T81" fmla="*/ 43 h 133"/>
                <a:gd name="T82" fmla="*/ 850 w 1216"/>
                <a:gd name="T83" fmla="*/ 40 h 133"/>
                <a:gd name="T84" fmla="*/ 870 w 1216"/>
                <a:gd name="T85" fmla="*/ 38 h 133"/>
                <a:gd name="T86" fmla="*/ 891 w 1216"/>
                <a:gd name="T87" fmla="*/ 36 h 133"/>
                <a:gd name="T88" fmla="*/ 911 w 1216"/>
                <a:gd name="T89" fmla="*/ 34 h 133"/>
                <a:gd name="T90" fmla="*/ 931 w 1216"/>
                <a:gd name="T91" fmla="*/ 31 h 133"/>
                <a:gd name="T92" fmla="*/ 952 w 1216"/>
                <a:gd name="T93" fmla="*/ 29 h 133"/>
                <a:gd name="T94" fmla="*/ 972 w 1216"/>
                <a:gd name="T95" fmla="*/ 27 h 133"/>
                <a:gd name="T96" fmla="*/ 992 w 1216"/>
                <a:gd name="T97" fmla="*/ 25 h 133"/>
                <a:gd name="T98" fmla="*/ 1013 w 1216"/>
                <a:gd name="T99" fmla="*/ 23 h 133"/>
                <a:gd name="T100" fmla="*/ 1033 w 1216"/>
                <a:gd name="T101" fmla="*/ 20 h 133"/>
                <a:gd name="T102" fmla="*/ 1053 w 1216"/>
                <a:gd name="T103" fmla="*/ 18 h 133"/>
                <a:gd name="T104" fmla="*/ 1074 w 1216"/>
                <a:gd name="T105" fmla="*/ 16 h 133"/>
                <a:gd name="T106" fmla="*/ 1094 w 1216"/>
                <a:gd name="T107" fmla="*/ 14 h 133"/>
                <a:gd name="T108" fmla="*/ 1114 w 1216"/>
                <a:gd name="T109" fmla="*/ 11 h 133"/>
                <a:gd name="T110" fmla="*/ 1135 w 1216"/>
                <a:gd name="T111" fmla="*/ 9 h 133"/>
                <a:gd name="T112" fmla="*/ 1155 w 1216"/>
                <a:gd name="T113" fmla="*/ 7 h 133"/>
                <a:gd name="T114" fmla="*/ 1175 w 1216"/>
                <a:gd name="T115" fmla="*/ 5 h 133"/>
                <a:gd name="T116" fmla="*/ 1196 w 1216"/>
                <a:gd name="T117" fmla="*/ 3 h 133"/>
                <a:gd name="T118" fmla="*/ 1216 w 1216"/>
                <a:gd name="T1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33">
                  <a:moveTo>
                    <a:pt x="0" y="133"/>
                  </a:moveTo>
                  <a:lnTo>
                    <a:pt x="4" y="133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6" y="131"/>
                  </a:lnTo>
                  <a:lnTo>
                    <a:pt x="20" y="131"/>
                  </a:lnTo>
                  <a:lnTo>
                    <a:pt x="25" y="130"/>
                  </a:lnTo>
                  <a:lnTo>
                    <a:pt x="29" y="130"/>
                  </a:lnTo>
                  <a:lnTo>
                    <a:pt x="33" y="130"/>
                  </a:lnTo>
                  <a:lnTo>
                    <a:pt x="37" y="129"/>
                  </a:lnTo>
                  <a:lnTo>
                    <a:pt x="41" y="129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53" y="127"/>
                  </a:lnTo>
                  <a:lnTo>
                    <a:pt x="57" y="127"/>
                  </a:lnTo>
                  <a:lnTo>
                    <a:pt x="61" y="126"/>
                  </a:lnTo>
                  <a:lnTo>
                    <a:pt x="65" y="126"/>
                  </a:lnTo>
                  <a:lnTo>
                    <a:pt x="69" y="126"/>
                  </a:lnTo>
                  <a:lnTo>
                    <a:pt x="73" y="125"/>
                  </a:lnTo>
                  <a:lnTo>
                    <a:pt x="77" y="125"/>
                  </a:lnTo>
                  <a:lnTo>
                    <a:pt x="81" y="124"/>
                  </a:lnTo>
                  <a:lnTo>
                    <a:pt x="86" y="124"/>
                  </a:lnTo>
                  <a:lnTo>
                    <a:pt x="90" y="123"/>
                  </a:lnTo>
                  <a:lnTo>
                    <a:pt x="94" y="123"/>
                  </a:lnTo>
                  <a:lnTo>
                    <a:pt x="98" y="122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2" y="120"/>
                  </a:lnTo>
                  <a:lnTo>
                    <a:pt x="126" y="119"/>
                  </a:lnTo>
                  <a:lnTo>
                    <a:pt x="130" y="119"/>
                  </a:lnTo>
                  <a:lnTo>
                    <a:pt x="134" y="118"/>
                  </a:lnTo>
                  <a:lnTo>
                    <a:pt x="138" y="118"/>
                  </a:lnTo>
                  <a:lnTo>
                    <a:pt x="142" y="118"/>
                  </a:lnTo>
                  <a:lnTo>
                    <a:pt x="147" y="117"/>
                  </a:lnTo>
                  <a:lnTo>
                    <a:pt x="151" y="117"/>
                  </a:lnTo>
                  <a:lnTo>
                    <a:pt x="155" y="116"/>
                  </a:lnTo>
                  <a:lnTo>
                    <a:pt x="159" y="116"/>
                  </a:lnTo>
                  <a:lnTo>
                    <a:pt x="163" y="115"/>
                  </a:lnTo>
                  <a:lnTo>
                    <a:pt x="167" y="115"/>
                  </a:lnTo>
                  <a:lnTo>
                    <a:pt x="171" y="114"/>
                  </a:lnTo>
                  <a:lnTo>
                    <a:pt x="175" y="114"/>
                  </a:lnTo>
                  <a:lnTo>
                    <a:pt x="179" y="114"/>
                  </a:lnTo>
                  <a:lnTo>
                    <a:pt x="183" y="113"/>
                  </a:lnTo>
                  <a:lnTo>
                    <a:pt x="187" y="113"/>
                  </a:lnTo>
                  <a:lnTo>
                    <a:pt x="191" y="112"/>
                  </a:lnTo>
                  <a:lnTo>
                    <a:pt x="195" y="112"/>
                  </a:lnTo>
                  <a:lnTo>
                    <a:pt x="199" y="111"/>
                  </a:lnTo>
                  <a:lnTo>
                    <a:pt x="203" y="111"/>
                  </a:lnTo>
                  <a:lnTo>
                    <a:pt x="207" y="110"/>
                  </a:lnTo>
                  <a:lnTo>
                    <a:pt x="212" y="110"/>
                  </a:lnTo>
                  <a:lnTo>
                    <a:pt x="216" y="110"/>
                  </a:lnTo>
                  <a:lnTo>
                    <a:pt x="220" y="109"/>
                  </a:lnTo>
                  <a:lnTo>
                    <a:pt x="224" y="109"/>
                  </a:lnTo>
                  <a:lnTo>
                    <a:pt x="228" y="108"/>
                  </a:lnTo>
                  <a:lnTo>
                    <a:pt x="232" y="108"/>
                  </a:lnTo>
                  <a:lnTo>
                    <a:pt x="236" y="107"/>
                  </a:lnTo>
                  <a:lnTo>
                    <a:pt x="240" y="107"/>
                  </a:lnTo>
                  <a:lnTo>
                    <a:pt x="244" y="106"/>
                  </a:lnTo>
                  <a:lnTo>
                    <a:pt x="248" y="106"/>
                  </a:lnTo>
                  <a:lnTo>
                    <a:pt x="252" y="106"/>
                  </a:lnTo>
                  <a:lnTo>
                    <a:pt x="256" y="105"/>
                  </a:lnTo>
                  <a:lnTo>
                    <a:pt x="260" y="105"/>
                  </a:lnTo>
                  <a:lnTo>
                    <a:pt x="264" y="104"/>
                  </a:lnTo>
                  <a:lnTo>
                    <a:pt x="269" y="104"/>
                  </a:lnTo>
                  <a:lnTo>
                    <a:pt x="273" y="103"/>
                  </a:lnTo>
                  <a:lnTo>
                    <a:pt x="277" y="103"/>
                  </a:lnTo>
                  <a:lnTo>
                    <a:pt x="281" y="102"/>
                  </a:lnTo>
                  <a:lnTo>
                    <a:pt x="285" y="102"/>
                  </a:lnTo>
                  <a:lnTo>
                    <a:pt x="289" y="102"/>
                  </a:lnTo>
                  <a:lnTo>
                    <a:pt x="293" y="101"/>
                  </a:lnTo>
                  <a:lnTo>
                    <a:pt x="297" y="101"/>
                  </a:lnTo>
                  <a:lnTo>
                    <a:pt x="301" y="100"/>
                  </a:lnTo>
                  <a:lnTo>
                    <a:pt x="305" y="100"/>
                  </a:lnTo>
                  <a:lnTo>
                    <a:pt x="309" y="99"/>
                  </a:lnTo>
                  <a:lnTo>
                    <a:pt x="313" y="99"/>
                  </a:lnTo>
                  <a:lnTo>
                    <a:pt x="317" y="98"/>
                  </a:lnTo>
                  <a:lnTo>
                    <a:pt x="321" y="98"/>
                  </a:lnTo>
                  <a:lnTo>
                    <a:pt x="325" y="98"/>
                  </a:lnTo>
                  <a:lnTo>
                    <a:pt x="330" y="97"/>
                  </a:lnTo>
                  <a:lnTo>
                    <a:pt x="334" y="97"/>
                  </a:lnTo>
                  <a:lnTo>
                    <a:pt x="338" y="96"/>
                  </a:lnTo>
                  <a:lnTo>
                    <a:pt x="342" y="96"/>
                  </a:lnTo>
                  <a:lnTo>
                    <a:pt x="346" y="95"/>
                  </a:lnTo>
                  <a:lnTo>
                    <a:pt x="350" y="95"/>
                  </a:lnTo>
                  <a:lnTo>
                    <a:pt x="354" y="94"/>
                  </a:lnTo>
                  <a:lnTo>
                    <a:pt x="358" y="94"/>
                  </a:lnTo>
                  <a:lnTo>
                    <a:pt x="362" y="94"/>
                  </a:lnTo>
                  <a:lnTo>
                    <a:pt x="366" y="93"/>
                  </a:lnTo>
                  <a:lnTo>
                    <a:pt x="370" y="93"/>
                  </a:lnTo>
                  <a:lnTo>
                    <a:pt x="374" y="92"/>
                  </a:lnTo>
                  <a:lnTo>
                    <a:pt x="378" y="92"/>
                  </a:lnTo>
                  <a:lnTo>
                    <a:pt x="382" y="91"/>
                  </a:lnTo>
                  <a:lnTo>
                    <a:pt x="386" y="91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3" y="89"/>
                  </a:lnTo>
                  <a:lnTo>
                    <a:pt x="407" y="89"/>
                  </a:lnTo>
                  <a:lnTo>
                    <a:pt x="411" y="88"/>
                  </a:lnTo>
                  <a:lnTo>
                    <a:pt x="415" y="88"/>
                  </a:lnTo>
                  <a:lnTo>
                    <a:pt x="419" y="87"/>
                  </a:lnTo>
                  <a:lnTo>
                    <a:pt x="423" y="87"/>
                  </a:lnTo>
                  <a:lnTo>
                    <a:pt x="427" y="86"/>
                  </a:lnTo>
                  <a:lnTo>
                    <a:pt x="431" y="86"/>
                  </a:lnTo>
                  <a:lnTo>
                    <a:pt x="435" y="86"/>
                  </a:lnTo>
                  <a:lnTo>
                    <a:pt x="439" y="85"/>
                  </a:lnTo>
                  <a:lnTo>
                    <a:pt x="443" y="85"/>
                  </a:lnTo>
                  <a:lnTo>
                    <a:pt x="447" y="84"/>
                  </a:lnTo>
                  <a:lnTo>
                    <a:pt x="451" y="84"/>
                  </a:lnTo>
                  <a:lnTo>
                    <a:pt x="456" y="83"/>
                  </a:lnTo>
                  <a:lnTo>
                    <a:pt x="460" y="83"/>
                  </a:lnTo>
                  <a:lnTo>
                    <a:pt x="464" y="83"/>
                  </a:lnTo>
                  <a:lnTo>
                    <a:pt x="468" y="82"/>
                  </a:lnTo>
                  <a:lnTo>
                    <a:pt x="472" y="82"/>
                  </a:lnTo>
                  <a:lnTo>
                    <a:pt x="476" y="81"/>
                  </a:lnTo>
                  <a:lnTo>
                    <a:pt x="480" y="81"/>
                  </a:lnTo>
                  <a:lnTo>
                    <a:pt x="484" y="80"/>
                  </a:lnTo>
                  <a:lnTo>
                    <a:pt x="488" y="80"/>
                  </a:lnTo>
                  <a:lnTo>
                    <a:pt x="492" y="79"/>
                  </a:lnTo>
                  <a:lnTo>
                    <a:pt x="496" y="79"/>
                  </a:lnTo>
                  <a:lnTo>
                    <a:pt x="500" y="78"/>
                  </a:lnTo>
                  <a:lnTo>
                    <a:pt x="504" y="78"/>
                  </a:lnTo>
                  <a:lnTo>
                    <a:pt x="508" y="78"/>
                  </a:lnTo>
                  <a:lnTo>
                    <a:pt x="513" y="77"/>
                  </a:lnTo>
                  <a:lnTo>
                    <a:pt x="517" y="77"/>
                  </a:lnTo>
                  <a:lnTo>
                    <a:pt x="521" y="76"/>
                  </a:lnTo>
                  <a:lnTo>
                    <a:pt x="525" y="76"/>
                  </a:lnTo>
                  <a:lnTo>
                    <a:pt x="529" y="75"/>
                  </a:lnTo>
                  <a:lnTo>
                    <a:pt x="533" y="75"/>
                  </a:lnTo>
                  <a:lnTo>
                    <a:pt x="537" y="74"/>
                  </a:lnTo>
                  <a:lnTo>
                    <a:pt x="541" y="74"/>
                  </a:lnTo>
                  <a:lnTo>
                    <a:pt x="545" y="74"/>
                  </a:lnTo>
                  <a:lnTo>
                    <a:pt x="549" y="73"/>
                  </a:lnTo>
                  <a:lnTo>
                    <a:pt x="553" y="73"/>
                  </a:lnTo>
                  <a:lnTo>
                    <a:pt x="557" y="72"/>
                  </a:lnTo>
                  <a:lnTo>
                    <a:pt x="561" y="72"/>
                  </a:lnTo>
                  <a:lnTo>
                    <a:pt x="565" y="71"/>
                  </a:lnTo>
                  <a:lnTo>
                    <a:pt x="569" y="71"/>
                  </a:lnTo>
                  <a:lnTo>
                    <a:pt x="574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6" y="69"/>
                  </a:lnTo>
                  <a:lnTo>
                    <a:pt x="590" y="69"/>
                  </a:lnTo>
                  <a:lnTo>
                    <a:pt x="594" y="68"/>
                  </a:lnTo>
                  <a:lnTo>
                    <a:pt x="598" y="68"/>
                  </a:lnTo>
                  <a:lnTo>
                    <a:pt x="602" y="67"/>
                  </a:lnTo>
                  <a:lnTo>
                    <a:pt x="606" y="67"/>
                  </a:lnTo>
                  <a:lnTo>
                    <a:pt x="610" y="66"/>
                  </a:lnTo>
                  <a:lnTo>
                    <a:pt x="614" y="66"/>
                  </a:lnTo>
                  <a:lnTo>
                    <a:pt x="618" y="66"/>
                  </a:lnTo>
                  <a:lnTo>
                    <a:pt x="622" y="65"/>
                  </a:lnTo>
                  <a:lnTo>
                    <a:pt x="626" y="65"/>
                  </a:lnTo>
                  <a:lnTo>
                    <a:pt x="630" y="64"/>
                  </a:lnTo>
                  <a:lnTo>
                    <a:pt x="634" y="64"/>
                  </a:lnTo>
                  <a:lnTo>
                    <a:pt x="639" y="63"/>
                  </a:lnTo>
                  <a:lnTo>
                    <a:pt x="643" y="63"/>
                  </a:lnTo>
                  <a:lnTo>
                    <a:pt x="647" y="63"/>
                  </a:lnTo>
                  <a:lnTo>
                    <a:pt x="651" y="62"/>
                  </a:lnTo>
                  <a:lnTo>
                    <a:pt x="655" y="62"/>
                  </a:lnTo>
                  <a:lnTo>
                    <a:pt x="659" y="61"/>
                  </a:lnTo>
                  <a:lnTo>
                    <a:pt x="663" y="61"/>
                  </a:lnTo>
                  <a:lnTo>
                    <a:pt x="667" y="60"/>
                  </a:lnTo>
                  <a:lnTo>
                    <a:pt x="671" y="60"/>
                  </a:lnTo>
                  <a:lnTo>
                    <a:pt x="675" y="59"/>
                  </a:lnTo>
                  <a:lnTo>
                    <a:pt x="679" y="59"/>
                  </a:lnTo>
                  <a:lnTo>
                    <a:pt x="683" y="58"/>
                  </a:lnTo>
                  <a:lnTo>
                    <a:pt x="687" y="58"/>
                  </a:lnTo>
                  <a:lnTo>
                    <a:pt x="691" y="58"/>
                  </a:lnTo>
                  <a:lnTo>
                    <a:pt x="695" y="57"/>
                  </a:lnTo>
                  <a:lnTo>
                    <a:pt x="700" y="57"/>
                  </a:lnTo>
                  <a:lnTo>
                    <a:pt x="704" y="56"/>
                  </a:lnTo>
                  <a:lnTo>
                    <a:pt x="708" y="56"/>
                  </a:lnTo>
                  <a:lnTo>
                    <a:pt x="712" y="55"/>
                  </a:lnTo>
                  <a:lnTo>
                    <a:pt x="716" y="55"/>
                  </a:lnTo>
                  <a:lnTo>
                    <a:pt x="720" y="55"/>
                  </a:lnTo>
                  <a:lnTo>
                    <a:pt x="724" y="54"/>
                  </a:lnTo>
                  <a:lnTo>
                    <a:pt x="728" y="54"/>
                  </a:lnTo>
                  <a:lnTo>
                    <a:pt x="732" y="53"/>
                  </a:lnTo>
                  <a:lnTo>
                    <a:pt x="736" y="53"/>
                  </a:lnTo>
                  <a:lnTo>
                    <a:pt x="740" y="52"/>
                  </a:lnTo>
                  <a:lnTo>
                    <a:pt x="744" y="52"/>
                  </a:lnTo>
                  <a:lnTo>
                    <a:pt x="748" y="51"/>
                  </a:lnTo>
                  <a:lnTo>
                    <a:pt x="752" y="51"/>
                  </a:lnTo>
                  <a:lnTo>
                    <a:pt x="757" y="51"/>
                  </a:lnTo>
                  <a:lnTo>
                    <a:pt x="761" y="50"/>
                  </a:lnTo>
                  <a:lnTo>
                    <a:pt x="765" y="50"/>
                  </a:lnTo>
                  <a:lnTo>
                    <a:pt x="769" y="49"/>
                  </a:lnTo>
                  <a:lnTo>
                    <a:pt x="773" y="49"/>
                  </a:lnTo>
                  <a:lnTo>
                    <a:pt x="777" y="48"/>
                  </a:lnTo>
                  <a:lnTo>
                    <a:pt x="781" y="48"/>
                  </a:lnTo>
                  <a:lnTo>
                    <a:pt x="785" y="47"/>
                  </a:lnTo>
                  <a:lnTo>
                    <a:pt x="789" y="47"/>
                  </a:lnTo>
                  <a:lnTo>
                    <a:pt x="793" y="47"/>
                  </a:lnTo>
                  <a:lnTo>
                    <a:pt x="797" y="46"/>
                  </a:lnTo>
                  <a:lnTo>
                    <a:pt x="801" y="46"/>
                  </a:lnTo>
                  <a:lnTo>
                    <a:pt x="805" y="45"/>
                  </a:lnTo>
                  <a:lnTo>
                    <a:pt x="809" y="45"/>
                  </a:lnTo>
                  <a:lnTo>
                    <a:pt x="813" y="44"/>
                  </a:lnTo>
                  <a:lnTo>
                    <a:pt x="818" y="44"/>
                  </a:lnTo>
                  <a:lnTo>
                    <a:pt x="822" y="43"/>
                  </a:lnTo>
                  <a:lnTo>
                    <a:pt x="826" y="43"/>
                  </a:lnTo>
                  <a:lnTo>
                    <a:pt x="830" y="43"/>
                  </a:lnTo>
                  <a:lnTo>
                    <a:pt x="834" y="42"/>
                  </a:lnTo>
                  <a:lnTo>
                    <a:pt x="838" y="42"/>
                  </a:lnTo>
                  <a:lnTo>
                    <a:pt x="842" y="41"/>
                  </a:lnTo>
                  <a:lnTo>
                    <a:pt x="846" y="41"/>
                  </a:lnTo>
                  <a:lnTo>
                    <a:pt x="850" y="40"/>
                  </a:lnTo>
                  <a:lnTo>
                    <a:pt x="854" y="40"/>
                  </a:lnTo>
                  <a:lnTo>
                    <a:pt x="858" y="39"/>
                  </a:lnTo>
                  <a:lnTo>
                    <a:pt x="862" y="39"/>
                  </a:lnTo>
                  <a:lnTo>
                    <a:pt x="866" y="39"/>
                  </a:lnTo>
                  <a:lnTo>
                    <a:pt x="870" y="38"/>
                  </a:lnTo>
                  <a:lnTo>
                    <a:pt x="874" y="38"/>
                  </a:lnTo>
                  <a:lnTo>
                    <a:pt x="878" y="37"/>
                  </a:lnTo>
                  <a:lnTo>
                    <a:pt x="883" y="37"/>
                  </a:lnTo>
                  <a:lnTo>
                    <a:pt x="887" y="36"/>
                  </a:lnTo>
                  <a:lnTo>
                    <a:pt x="891" y="36"/>
                  </a:lnTo>
                  <a:lnTo>
                    <a:pt x="895" y="35"/>
                  </a:lnTo>
                  <a:lnTo>
                    <a:pt x="899" y="35"/>
                  </a:lnTo>
                  <a:lnTo>
                    <a:pt x="903" y="35"/>
                  </a:lnTo>
                  <a:lnTo>
                    <a:pt x="907" y="34"/>
                  </a:lnTo>
                  <a:lnTo>
                    <a:pt x="911" y="34"/>
                  </a:lnTo>
                  <a:lnTo>
                    <a:pt x="915" y="33"/>
                  </a:lnTo>
                  <a:lnTo>
                    <a:pt x="919" y="33"/>
                  </a:lnTo>
                  <a:lnTo>
                    <a:pt x="923" y="32"/>
                  </a:lnTo>
                  <a:lnTo>
                    <a:pt x="927" y="32"/>
                  </a:lnTo>
                  <a:lnTo>
                    <a:pt x="931" y="31"/>
                  </a:lnTo>
                  <a:lnTo>
                    <a:pt x="935" y="31"/>
                  </a:lnTo>
                  <a:lnTo>
                    <a:pt x="939" y="31"/>
                  </a:lnTo>
                  <a:lnTo>
                    <a:pt x="944" y="30"/>
                  </a:lnTo>
                  <a:lnTo>
                    <a:pt x="948" y="30"/>
                  </a:lnTo>
                  <a:lnTo>
                    <a:pt x="952" y="29"/>
                  </a:lnTo>
                  <a:lnTo>
                    <a:pt x="956" y="29"/>
                  </a:lnTo>
                  <a:lnTo>
                    <a:pt x="960" y="28"/>
                  </a:lnTo>
                  <a:lnTo>
                    <a:pt x="964" y="28"/>
                  </a:lnTo>
                  <a:lnTo>
                    <a:pt x="968" y="27"/>
                  </a:lnTo>
                  <a:lnTo>
                    <a:pt x="972" y="27"/>
                  </a:lnTo>
                  <a:lnTo>
                    <a:pt x="976" y="27"/>
                  </a:lnTo>
                  <a:lnTo>
                    <a:pt x="980" y="26"/>
                  </a:lnTo>
                  <a:lnTo>
                    <a:pt x="984" y="26"/>
                  </a:lnTo>
                  <a:lnTo>
                    <a:pt x="988" y="25"/>
                  </a:lnTo>
                  <a:lnTo>
                    <a:pt x="992" y="25"/>
                  </a:lnTo>
                  <a:lnTo>
                    <a:pt x="996" y="24"/>
                  </a:lnTo>
                  <a:lnTo>
                    <a:pt x="1001" y="24"/>
                  </a:lnTo>
                  <a:lnTo>
                    <a:pt x="1005" y="23"/>
                  </a:lnTo>
                  <a:lnTo>
                    <a:pt x="1009" y="23"/>
                  </a:lnTo>
                  <a:lnTo>
                    <a:pt x="1013" y="23"/>
                  </a:lnTo>
                  <a:lnTo>
                    <a:pt x="1017" y="22"/>
                  </a:lnTo>
                  <a:lnTo>
                    <a:pt x="1021" y="22"/>
                  </a:lnTo>
                  <a:lnTo>
                    <a:pt x="1025" y="21"/>
                  </a:lnTo>
                  <a:lnTo>
                    <a:pt x="1029" y="21"/>
                  </a:lnTo>
                  <a:lnTo>
                    <a:pt x="1033" y="20"/>
                  </a:lnTo>
                  <a:lnTo>
                    <a:pt x="1037" y="20"/>
                  </a:lnTo>
                  <a:lnTo>
                    <a:pt x="1041" y="19"/>
                  </a:lnTo>
                  <a:lnTo>
                    <a:pt x="1045" y="19"/>
                  </a:lnTo>
                  <a:lnTo>
                    <a:pt x="1049" y="19"/>
                  </a:lnTo>
                  <a:lnTo>
                    <a:pt x="1053" y="18"/>
                  </a:lnTo>
                  <a:lnTo>
                    <a:pt x="1057" y="18"/>
                  </a:lnTo>
                  <a:lnTo>
                    <a:pt x="1062" y="17"/>
                  </a:lnTo>
                  <a:lnTo>
                    <a:pt x="1066" y="17"/>
                  </a:lnTo>
                  <a:lnTo>
                    <a:pt x="1070" y="16"/>
                  </a:lnTo>
                  <a:lnTo>
                    <a:pt x="1074" y="16"/>
                  </a:lnTo>
                  <a:lnTo>
                    <a:pt x="1078" y="15"/>
                  </a:lnTo>
                  <a:lnTo>
                    <a:pt x="1082" y="15"/>
                  </a:lnTo>
                  <a:lnTo>
                    <a:pt x="1086" y="15"/>
                  </a:lnTo>
                  <a:lnTo>
                    <a:pt x="1090" y="14"/>
                  </a:lnTo>
                  <a:lnTo>
                    <a:pt x="1094" y="14"/>
                  </a:lnTo>
                  <a:lnTo>
                    <a:pt x="1098" y="13"/>
                  </a:lnTo>
                  <a:lnTo>
                    <a:pt x="1102" y="13"/>
                  </a:lnTo>
                  <a:lnTo>
                    <a:pt x="1106" y="12"/>
                  </a:lnTo>
                  <a:lnTo>
                    <a:pt x="1110" y="12"/>
                  </a:lnTo>
                  <a:lnTo>
                    <a:pt x="1114" y="11"/>
                  </a:lnTo>
                  <a:lnTo>
                    <a:pt x="1118" y="11"/>
                  </a:lnTo>
                  <a:lnTo>
                    <a:pt x="1122" y="11"/>
                  </a:lnTo>
                  <a:lnTo>
                    <a:pt x="1127" y="10"/>
                  </a:lnTo>
                  <a:lnTo>
                    <a:pt x="1131" y="10"/>
                  </a:lnTo>
                  <a:lnTo>
                    <a:pt x="1135" y="9"/>
                  </a:lnTo>
                  <a:lnTo>
                    <a:pt x="1139" y="9"/>
                  </a:lnTo>
                  <a:lnTo>
                    <a:pt x="1143" y="8"/>
                  </a:lnTo>
                  <a:lnTo>
                    <a:pt x="1147" y="8"/>
                  </a:lnTo>
                  <a:lnTo>
                    <a:pt x="1151" y="7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96" y="3"/>
                  </a:lnTo>
                  <a:lnTo>
                    <a:pt x="1200" y="2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0"/>
            <p:cNvSpPr>
              <a:spLocks/>
            </p:cNvSpPr>
            <p:nvPr/>
          </p:nvSpPr>
          <p:spPr bwMode="auto">
            <a:xfrm>
              <a:off x="967" y="1989"/>
              <a:ext cx="4245" cy="803"/>
            </a:xfrm>
            <a:custGeom>
              <a:avLst/>
              <a:gdLst>
                <a:gd name="T0" fmla="*/ 16 w 1216"/>
                <a:gd name="T1" fmla="*/ 227 h 230"/>
                <a:gd name="T2" fmla="*/ 37 w 1216"/>
                <a:gd name="T3" fmla="*/ 223 h 230"/>
                <a:gd name="T4" fmla="*/ 57 w 1216"/>
                <a:gd name="T5" fmla="*/ 220 h 230"/>
                <a:gd name="T6" fmla="*/ 77 w 1216"/>
                <a:gd name="T7" fmla="*/ 216 h 230"/>
                <a:gd name="T8" fmla="*/ 98 w 1216"/>
                <a:gd name="T9" fmla="*/ 212 h 230"/>
                <a:gd name="T10" fmla="*/ 118 w 1216"/>
                <a:gd name="T11" fmla="*/ 208 h 230"/>
                <a:gd name="T12" fmla="*/ 138 w 1216"/>
                <a:gd name="T13" fmla="*/ 204 h 230"/>
                <a:gd name="T14" fmla="*/ 159 w 1216"/>
                <a:gd name="T15" fmla="*/ 200 h 230"/>
                <a:gd name="T16" fmla="*/ 179 w 1216"/>
                <a:gd name="T17" fmla="*/ 196 h 230"/>
                <a:gd name="T18" fmla="*/ 199 w 1216"/>
                <a:gd name="T19" fmla="*/ 193 h 230"/>
                <a:gd name="T20" fmla="*/ 220 w 1216"/>
                <a:gd name="T21" fmla="*/ 189 h 230"/>
                <a:gd name="T22" fmla="*/ 240 w 1216"/>
                <a:gd name="T23" fmla="*/ 185 h 230"/>
                <a:gd name="T24" fmla="*/ 260 w 1216"/>
                <a:gd name="T25" fmla="*/ 181 h 230"/>
                <a:gd name="T26" fmla="*/ 281 w 1216"/>
                <a:gd name="T27" fmla="*/ 177 h 230"/>
                <a:gd name="T28" fmla="*/ 301 w 1216"/>
                <a:gd name="T29" fmla="*/ 173 h 230"/>
                <a:gd name="T30" fmla="*/ 321 w 1216"/>
                <a:gd name="T31" fmla="*/ 169 h 230"/>
                <a:gd name="T32" fmla="*/ 342 w 1216"/>
                <a:gd name="T33" fmla="*/ 166 h 230"/>
                <a:gd name="T34" fmla="*/ 362 w 1216"/>
                <a:gd name="T35" fmla="*/ 162 h 230"/>
                <a:gd name="T36" fmla="*/ 382 w 1216"/>
                <a:gd name="T37" fmla="*/ 158 h 230"/>
                <a:gd name="T38" fmla="*/ 403 w 1216"/>
                <a:gd name="T39" fmla="*/ 154 h 230"/>
                <a:gd name="T40" fmla="*/ 423 w 1216"/>
                <a:gd name="T41" fmla="*/ 150 h 230"/>
                <a:gd name="T42" fmla="*/ 443 w 1216"/>
                <a:gd name="T43" fmla="*/ 146 h 230"/>
                <a:gd name="T44" fmla="*/ 464 w 1216"/>
                <a:gd name="T45" fmla="*/ 142 h 230"/>
                <a:gd name="T46" fmla="*/ 484 w 1216"/>
                <a:gd name="T47" fmla="*/ 139 h 230"/>
                <a:gd name="T48" fmla="*/ 504 w 1216"/>
                <a:gd name="T49" fmla="*/ 135 h 230"/>
                <a:gd name="T50" fmla="*/ 525 w 1216"/>
                <a:gd name="T51" fmla="*/ 131 h 230"/>
                <a:gd name="T52" fmla="*/ 545 w 1216"/>
                <a:gd name="T53" fmla="*/ 127 h 230"/>
                <a:gd name="T54" fmla="*/ 565 w 1216"/>
                <a:gd name="T55" fmla="*/ 123 h 230"/>
                <a:gd name="T56" fmla="*/ 586 w 1216"/>
                <a:gd name="T57" fmla="*/ 119 h 230"/>
                <a:gd name="T58" fmla="*/ 606 w 1216"/>
                <a:gd name="T59" fmla="*/ 115 h 230"/>
                <a:gd name="T60" fmla="*/ 626 w 1216"/>
                <a:gd name="T61" fmla="*/ 112 h 230"/>
                <a:gd name="T62" fmla="*/ 647 w 1216"/>
                <a:gd name="T63" fmla="*/ 108 h 230"/>
                <a:gd name="T64" fmla="*/ 667 w 1216"/>
                <a:gd name="T65" fmla="*/ 104 h 230"/>
                <a:gd name="T66" fmla="*/ 687 w 1216"/>
                <a:gd name="T67" fmla="*/ 100 h 230"/>
                <a:gd name="T68" fmla="*/ 708 w 1216"/>
                <a:gd name="T69" fmla="*/ 96 h 230"/>
                <a:gd name="T70" fmla="*/ 728 w 1216"/>
                <a:gd name="T71" fmla="*/ 92 h 230"/>
                <a:gd name="T72" fmla="*/ 748 w 1216"/>
                <a:gd name="T73" fmla="*/ 88 h 230"/>
                <a:gd name="T74" fmla="*/ 769 w 1216"/>
                <a:gd name="T75" fmla="*/ 85 h 230"/>
                <a:gd name="T76" fmla="*/ 789 w 1216"/>
                <a:gd name="T77" fmla="*/ 81 h 230"/>
                <a:gd name="T78" fmla="*/ 809 w 1216"/>
                <a:gd name="T79" fmla="*/ 77 h 230"/>
                <a:gd name="T80" fmla="*/ 830 w 1216"/>
                <a:gd name="T81" fmla="*/ 73 h 230"/>
                <a:gd name="T82" fmla="*/ 850 w 1216"/>
                <a:gd name="T83" fmla="*/ 69 h 230"/>
                <a:gd name="T84" fmla="*/ 870 w 1216"/>
                <a:gd name="T85" fmla="*/ 65 h 230"/>
                <a:gd name="T86" fmla="*/ 891 w 1216"/>
                <a:gd name="T87" fmla="*/ 61 h 230"/>
                <a:gd name="T88" fmla="*/ 911 w 1216"/>
                <a:gd name="T89" fmla="*/ 58 h 230"/>
                <a:gd name="T90" fmla="*/ 931 w 1216"/>
                <a:gd name="T91" fmla="*/ 54 h 230"/>
                <a:gd name="T92" fmla="*/ 952 w 1216"/>
                <a:gd name="T93" fmla="*/ 50 h 230"/>
                <a:gd name="T94" fmla="*/ 972 w 1216"/>
                <a:gd name="T95" fmla="*/ 46 h 230"/>
                <a:gd name="T96" fmla="*/ 992 w 1216"/>
                <a:gd name="T97" fmla="*/ 42 h 230"/>
                <a:gd name="T98" fmla="*/ 1013 w 1216"/>
                <a:gd name="T99" fmla="*/ 38 h 230"/>
                <a:gd name="T100" fmla="*/ 1033 w 1216"/>
                <a:gd name="T101" fmla="*/ 34 h 230"/>
                <a:gd name="T102" fmla="*/ 1053 w 1216"/>
                <a:gd name="T103" fmla="*/ 31 h 230"/>
                <a:gd name="T104" fmla="*/ 1074 w 1216"/>
                <a:gd name="T105" fmla="*/ 27 h 230"/>
                <a:gd name="T106" fmla="*/ 1094 w 1216"/>
                <a:gd name="T107" fmla="*/ 23 h 230"/>
                <a:gd name="T108" fmla="*/ 1114 w 1216"/>
                <a:gd name="T109" fmla="*/ 19 h 230"/>
                <a:gd name="T110" fmla="*/ 1135 w 1216"/>
                <a:gd name="T111" fmla="*/ 15 h 230"/>
                <a:gd name="T112" fmla="*/ 1155 w 1216"/>
                <a:gd name="T113" fmla="*/ 11 h 230"/>
                <a:gd name="T114" fmla="*/ 1175 w 1216"/>
                <a:gd name="T115" fmla="*/ 7 h 230"/>
                <a:gd name="T116" fmla="*/ 1196 w 1216"/>
                <a:gd name="T117" fmla="*/ 4 h 230"/>
                <a:gd name="T118" fmla="*/ 1216 w 1216"/>
                <a:gd name="T1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230">
                  <a:moveTo>
                    <a:pt x="0" y="230"/>
                  </a:moveTo>
                  <a:lnTo>
                    <a:pt x="4" y="230"/>
                  </a:lnTo>
                  <a:lnTo>
                    <a:pt x="8" y="229"/>
                  </a:lnTo>
                  <a:lnTo>
                    <a:pt x="12" y="228"/>
                  </a:lnTo>
                  <a:lnTo>
                    <a:pt x="16" y="227"/>
                  </a:lnTo>
                  <a:lnTo>
                    <a:pt x="20" y="226"/>
                  </a:lnTo>
                  <a:lnTo>
                    <a:pt x="25" y="226"/>
                  </a:lnTo>
                  <a:lnTo>
                    <a:pt x="29" y="225"/>
                  </a:lnTo>
                  <a:lnTo>
                    <a:pt x="33" y="224"/>
                  </a:lnTo>
                  <a:lnTo>
                    <a:pt x="37" y="223"/>
                  </a:lnTo>
                  <a:lnTo>
                    <a:pt x="41" y="223"/>
                  </a:lnTo>
                  <a:lnTo>
                    <a:pt x="45" y="222"/>
                  </a:lnTo>
                  <a:lnTo>
                    <a:pt x="49" y="221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61" y="219"/>
                  </a:lnTo>
                  <a:lnTo>
                    <a:pt x="65" y="218"/>
                  </a:lnTo>
                  <a:lnTo>
                    <a:pt x="69" y="217"/>
                  </a:lnTo>
                  <a:lnTo>
                    <a:pt x="73" y="216"/>
                  </a:lnTo>
                  <a:lnTo>
                    <a:pt x="77" y="216"/>
                  </a:lnTo>
                  <a:lnTo>
                    <a:pt x="81" y="215"/>
                  </a:lnTo>
                  <a:lnTo>
                    <a:pt x="86" y="214"/>
                  </a:lnTo>
                  <a:lnTo>
                    <a:pt x="90" y="213"/>
                  </a:lnTo>
                  <a:lnTo>
                    <a:pt x="94" y="213"/>
                  </a:lnTo>
                  <a:lnTo>
                    <a:pt x="98" y="212"/>
                  </a:lnTo>
                  <a:lnTo>
                    <a:pt x="102" y="211"/>
                  </a:lnTo>
                  <a:lnTo>
                    <a:pt x="106" y="210"/>
                  </a:lnTo>
                  <a:lnTo>
                    <a:pt x="110" y="210"/>
                  </a:lnTo>
                  <a:lnTo>
                    <a:pt x="114" y="209"/>
                  </a:lnTo>
                  <a:lnTo>
                    <a:pt x="118" y="208"/>
                  </a:lnTo>
                  <a:lnTo>
                    <a:pt x="122" y="207"/>
                  </a:lnTo>
                  <a:lnTo>
                    <a:pt x="126" y="206"/>
                  </a:lnTo>
                  <a:lnTo>
                    <a:pt x="130" y="206"/>
                  </a:lnTo>
                  <a:lnTo>
                    <a:pt x="134" y="205"/>
                  </a:lnTo>
                  <a:lnTo>
                    <a:pt x="138" y="204"/>
                  </a:lnTo>
                  <a:lnTo>
                    <a:pt x="142" y="203"/>
                  </a:lnTo>
                  <a:lnTo>
                    <a:pt x="147" y="203"/>
                  </a:lnTo>
                  <a:lnTo>
                    <a:pt x="151" y="202"/>
                  </a:lnTo>
                  <a:lnTo>
                    <a:pt x="155" y="201"/>
                  </a:lnTo>
                  <a:lnTo>
                    <a:pt x="159" y="200"/>
                  </a:lnTo>
                  <a:lnTo>
                    <a:pt x="163" y="199"/>
                  </a:lnTo>
                  <a:lnTo>
                    <a:pt x="167" y="199"/>
                  </a:lnTo>
                  <a:lnTo>
                    <a:pt x="171" y="198"/>
                  </a:lnTo>
                  <a:lnTo>
                    <a:pt x="175" y="197"/>
                  </a:lnTo>
                  <a:lnTo>
                    <a:pt x="179" y="196"/>
                  </a:lnTo>
                  <a:lnTo>
                    <a:pt x="183" y="196"/>
                  </a:lnTo>
                  <a:lnTo>
                    <a:pt x="187" y="195"/>
                  </a:lnTo>
                  <a:lnTo>
                    <a:pt x="191" y="194"/>
                  </a:lnTo>
                  <a:lnTo>
                    <a:pt x="195" y="193"/>
                  </a:lnTo>
                  <a:lnTo>
                    <a:pt x="199" y="193"/>
                  </a:lnTo>
                  <a:lnTo>
                    <a:pt x="203" y="192"/>
                  </a:lnTo>
                  <a:lnTo>
                    <a:pt x="207" y="191"/>
                  </a:lnTo>
                  <a:lnTo>
                    <a:pt x="212" y="190"/>
                  </a:lnTo>
                  <a:lnTo>
                    <a:pt x="216" y="189"/>
                  </a:lnTo>
                  <a:lnTo>
                    <a:pt x="220" y="189"/>
                  </a:lnTo>
                  <a:lnTo>
                    <a:pt x="224" y="188"/>
                  </a:lnTo>
                  <a:lnTo>
                    <a:pt x="228" y="187"/>
                  </a:lnTo>
                  <a:lnTo>
                    <a:pt x="232" y="186"/>
                  </a:lnTo>
                  <a:lnTo>
                    <a:pt x="236" y="186"/>
                  </a:lnTo>
                  <a:lnTo>
                    <a:pt x="240" y="185"/>
                  </a:lnTo>
                  <a:lnTo>
                    <a:pt x="244" y="184"/>
                  </a:lnTo>
                  <a:lnTo>
                    <a:pt x="248" y="183"/>
                  </a:lnTo>
                  <a:lnTo>
                    <a:pt x="252" y="183"/>
                  </a:lnTo>
                  <a:lnTo>
                    <a:pt x="256" y="182"/>
                  </a:lnTo>
                  <a:lnTo>
                    <a:pt x="260" y="181"/>
                  </a:lnTo>
                  <a:lnTo>
                    <a:pt x="264" y="180"/>
                  </a:lnTo>
                  <a:lnTo>
                    <a:pt x="269" y="179"/>
                  </a:lnTo>
                  <a:lnTo>
                    <a:pt x="273" y="179"/>
                  </a:lnTo>
                  <a:lnTo>
                    <a:pt x="277" y="178"/>
                  </a:lnTo>
                  <a:lnTo>
                    <a:pt x="281" y="177"/>
                  </a:lnTo>
                  <a:lnTo>
                    <a:pt x="285" y="176"/>
                  </a:lnTo>
                  <a:lnTo>
                    <a:pt x="289" y="176"/>
                  </a:lnTo>
                  <a:lnTo>
                    <a:pt x="293" y="175"/>
                  </a:lnTo>
                  <a:lnTo>
                    <a:pt x="297" y="174"/>
                  </a:lnTo>
                  <a:lnTo>
                    <a:pt x="301" y="173"/>
                  </a:lnTo>
                  <a:lnTo>
                    <a:pt x="305" y="172"/>
                  </a:lnTo>
                  <a:lnTo>
                    <a:pt x="309" y="172"/>
                  </a:lnTo>
                  <a:lnTo>
                    <a:pt x="313" y="171"/>
                  </a:lnTo>
                  <a:lnTo>
                    <a:pt x="317" y="170"/>
                  </a:lnTo>
                  <a:lnTo>
                    <a:pt x="321" y="169"/>
                  </a:lnTo>
                  <a:lnTo>
                    <a:pt x="325" y="169"/>
                  </a:lnTo>
                  <a:lnTo>
                    <a:pt x="330" y="168"/>
                  </a:lnTo>
                  <a:lnTo>
                    <a:pt x="334" y="167"/>
                  </a:lnTo>
                  <a:lnTo>
                    <a:pt x="338" y="166"/>
                  </a:lnTo>
                  <a:lnTo>
                    <a:pt x="342" y="166"/>
                  </a:lnTo>
                  <a:lnTo>
                    <a:pt x="346" y="165"/>
                  </a:lnTo>
                  <a:lnTo>
                    <a:pt x="350" y="164"/>
                  </a:lnTo>
                  <a:lnTo>
                    <a:pt x="354" y="163"/>
                  </a:lnTo>
                  <a:lnTo>
                    <a:pt x="358" y="162"/>
                  </a:lnTo>
                  <a:lnTo>
                    <a:pt x="362" y="162"/>
                  </a:lnTo>
                  <a:lnTo>
                    <a:pt x="366" y="161"/>
                  </a:lnTo>
                  <a:lnTo>
                    <a:pt x="370" y="160"/>
                  </a:lnTo>
                  <a:lnTo>
                    <a:pt x="374" y="159"/>
                  </a:lnTo>
                  <a:lnTo>
                    <a:pt x="378" y="159"/>
                  </a:lnTo>
                  <a:lnTo>
                    <a:pt x="382" y="158"/>
                  </a:lnTo>
                  <a:lnTo>
                    <a:pt x="386" y="157"/>
                  </a:lnTo>
                  <a:lnTo>
                    <a:pt x="391" y="156"/>
                  </a:lnTo>
                  <a:lnTo>
                    <a:pt x="395" y="156"/>
                  </a:lnTo>
                  <a:lnTo>
                    <a:pt x="399" y="155"/>
                  </a:lnTo>
                  <a:lnTo>
                    <a:pt x="403" y="154"/>
                  </a:lnTo>
                  <a:lnTo>
                    <a:pt x="407" y="153"/>
                  </a:lnTo>
                  <a:lnTo>
                    <a:pt x="411" y="152"/>
                  </a:lnTo>
                  <a:lnTo>
                    <a:pt x="415" y="152"/>
                  </a:lnTo>
                  <a:lnTo>
                    <a:pt x="419" y="151"/>
                  </a:lnTo>
                  <a:lnTo>
                    <a:pt x="423" y="150"/>
                  </a:lnTo>
                  <a:lnTo>
                    <a:pt x="427" y="149"/>
                  </a:lnTo>
                  <a:lnTo>
                    <a:pt x="431" y="149"/>
                  </a:lnTo>
                  <a:lnTo>
                    <a:pt x="435" y="148"/>
                  </a:lnTo>
                  <a:lnTo>
                    <a:pt x="439" y="147"/>
                  </a:lnTo>
                  <a:lnTo>
                    <a:pt x="443" y="146"/>
                  </a:lnTo>
                  <a:lnTo>
                    <a:pt x="447" y="146"/>
                  </a:lnTo>
                  <a:lnTo>
                    <a:pt x="451" y="145"/>
                  </a:lnTo>
                  <a:lnTo>
                    <a:pt x="456" y="144"/>
                  </a:lnTo>
                  <a:lnTo>
                    <a:pt x="460" y="143"/>
                  </a:lnTo>
                  <a:lnTo>
                    <a:pt x="464" y="142"/>
                  </a:lnTo>
                  <a:lnTo>
                    <a:pt x="468" y="142"/>
                  </a:lnTo>
                  <a:lnTo>
                    <a:pt x="472" y="141"/>
                  </a:lnTo>
                  <a:lnTo>
                    <a:pt x="476" y="140"/>
                  </a:lnTo>
                  <a:lnTo>
                    <a:pt x="480" y="139"/>
                  </a:lnTo>
                  <a:lnTo>
                    <a:pt x="484" y="139"/>
                  </a:lnTo>
                  <a:lnTo>
                    <a:pt x="488" y="138"/>
                  </a:lnTo>
                  <a:lnTo>
                    <a:pt x="492" y="137"/>
                  </a:lnTo>
                  <a:lnTo>
                    <a:pt x="496" y="136"/>
                  </a:lnTo>
                  <a:lnTo>
                    <a:pt x="500" y="135"/>
                  </a:lnTo>
                  <a:lnTo>
                    <a:pt x="504" y="135"/>
                  </a:lnTo>
                  <a:lnTo>
                    <a:pt x="508" y="134"/>
                  </a:lnTo>
                  <a:lnTo>
                    <a:pt x="513" y="133"/>
                  </a:lnTo>
                  <a:lnTo>
                    <a:pt x="517" y="132"/>
                  </a:lnTo>
                  <a:lnTo>
                    <a:pt x="521" y="132"/>
                  </a:lnTo>
                  <a:lnTo>
                    <a:pt x="525" y="131"/>
                  </a:lnTo>
                  <a:lnTo>
                    <a:pt x="529" y="130"/>
                  </a:lnTo>
                  <a:lnTo>
                    <a:pt x="533" y="129"/>
                  </a:lnTo>
                  <a:lnTo>
                    <a:pt x="537" y="129"/>
                  </a:lnTo>
                  <a:lnTo>
                    <a:pt x="541" y="128"/>
                  </a:lnTo>
                  <a:lnTo>
                    <a:pt x="545" y="127"/>
                  </a:lnTo>
                  <a:lnTo>
                    <a:pt x="549" y="126"/>
                  </a:lnTo>
                  <a:lnTo>
                    <a:pt x="553" y="125"/>
                  </a:lnTo>
                  <a:lnTo>
                    <a:pt x="557" y="125"/>
                  </a:lnTo>
                  <a:lnTo>
                    <a:pt x="561" y="124"/>
                  </a:lnTo>
                  <a:lnTo>
                    <a:pt x="565" y="123"/>
                  </a:lnTo>
                  <a:lnTo>
                    <a:pt x="569" y="122"/>
                  </a:lnTo>
                  <a:lnTo>
                    <a:pt x="574" y="122"/>
                  </a:lnTo>
                  <a:lnTo>
                    <a:pt x="578" y="121"/>
                  </a:lnTo>
                  <a:lnTo>
                    <a:pt x="582" y="120"/>
                  </a:lnTo>
                  <a:lnTo>
                    <a:pt x="586" y="119"/>
                  </a:lnTo>
                  <a:lnTo>
                    <a:pt x="590" y="119"/>
                  </a:lnTo>
                  <a:lnTo>
                    <a:pt x="594" y="118"/>
                  </a:lnTo>
                  <a:lnTo>
                    <a:pt x="598" y="117"/>
                  </a:lnTo>
                  <a:lnTo>
                    <a:pt x="602" y="116"/>
                  </a:lnTo>
                  <a:lnTo>
                    <a:pt x="606" y="115"/>
                  </a:lnTo>
                  <a:lnTo>
                    <a:pt x="610" y="115"/>
                  </a:lnTo>
                  <a:lnTo>
                    <a:pt x="614" y="114"/>
                  </a:lnTo>
                  <a:lnTo>
                    <a:pt x="618" y="113"/>
                  </a:lnTo>
                  <a:lnTo>
                    <a:pt x="622" y="112"/>
                  </a:lnTo>
                  <a:lnTo>
                    <a:pt x="626" y="112"/>
                  </a:lnTo>
                  <a:lnTo>
                    <a:pt x="630" y="111"/>
                  </a:lnTo>
                  <a:lnTo>
                    <a:pt x="634" y="110"/>
                  </a:lnTo>
                  <a:lnTo>
                    <a:pt x="639" y="109"/>
                  </a:lnTo>
                  <a:lnTo>
                    <a:pt x="643" y="108"/>
                  </a:lnTo>
                  <a:lnTo>
                    <a:pt x="647" y="108"/>
                  </a:lnTo>
                  <a:lnTo>
                    <a:pt x="651" y="107"/>
                  </a:lnTo>
                  <a:lnTo>
                    <a:pt x="655" y="106"/>
                  </a:lnTo>
                  <a:lnTo>
                    <a:pt x="659" y="105"/>
                  </a:lnTo>
                  <a:lnTo>
                    <a:pt x="663" y="105"/>
                  </a:lnTo>
                  <a:lnTo>
                    <a:pt x="667" y="104"/>
                  </a:lnTo>
                  <a:lnTo>
                    <a:pt x="671" y="103"/>
                  </a:lnTo>
                  <a:lnTo>
                    <a:pt x="675" y="102"/>
                  </a:lnTo>
                  <a:lnTo>
                    <a:pt x="679" y="102"/>
                  </a:lnTo>
                  <a:lnTo>
                    <a:pt x="683" y="101"/>
                  </a:lnTo>
                  <a:lnTo>
                    <a:pt x="687" y="100"/>
                  </a:lnTo>
                  <a:lnTo>
                    <a:pt x="691" y="99"/>
                  </a:lnTo>
                  <a:lnTo>
                    <a:pt x="695" y="98"/>
                  </a:lnTo>
                  <a:lnTo>
                    <a:pt x="700" y="98"/>
                  </a:lnTo>
                  <a:lnTo>
                    <a:pt x="704" y="97"/>
                  </a:lnTo>
                  <a:lnTo>
                    <a:pt x="708" y="96"/>
                  </a:lnTo>
                  <a:lnTo>
                    <a:pt x="712" y="95"/>
                  </a:lnTo>
                  <a:lnTo>
                    <a:pt x="716" y="95"/>
                  </a:lnTo>
                  <a:lnTo>
                    <a:pt x="720" y="94"/>
                  </a:lnTo>
                  <a:lnTo>
                    <a:pt x="724" y="93"/>
                  </a:lnTo>
                  <a:lnTo>
                    <a:pt x="728" y="92"/>
                  </a:lnTo>
                  <a:lnTo>
                    <a:pt x="732" y="92"/>
                  </a:lnTo>
                  <a:lnTo>
                    <a:pt x="736" y="91"/>
                  </a:lnTo>
                  <a:lnTo>
                    <a:pt x="740" y="90"/>
                  </a:lnTo>
                  <a:lnTo>
                    <a:pt x="744" y="89"/>
                  </a:lnTo>
                  <a:lnTo>
                    <a:pt x="748" y="88"/>
                  </a:lnTo>
                  <a:lnTo>
                    <a:pt x="752" y="88"/>
                  </a:lnTo>
                  <a:lnTo>
                    <a:pt x="757" y="87"/>
                  </a:lnTo>
                  <a:lnTo>
                    <a:pt x="761" y="86"/>
                  </a:lnTo>
                  <a:lnTo>
                    <a:pt x="765" y="85"/>
                  </a:lnTo>
                  <a:lnTo>
                    <a:pt x="769" y="85"/>
                  </a:lnTo>
                  <a:lnTo>
                    <a:pt x="773" y="84"/>
                  </a:lnTo>
                  <a:lnTo>
                    <a:pt x="777" y="83"/>
                  </a:lnTo>
                  <a:lnTo>
                    <a:pt x="781" y="82"/>
                  </a:lnTo>
                  <a:lnTo>
                    <a:pt x="785" y="81"/>
                  </a:lnTo>
                  <a:lnTo>
                    <a:pt x="789" y="81"/>
                  </a:lnTo>
                  <a:lnTo>
                    <a:pt x="793" y="80"/>
                  </a:lnTo>
                  <a:lnTo>
                    <a:pt x="797" y="79"/>
                  </a:lnTo>
                  <a:lnTo>
                    <a:pt x="801" y="78"/>
                  </a:lnTo>
                  <a:lnTo>
                    <a:pt x="805" y="78"/>
                  </a:lnTo>
                  <a:lnTo>
                    <a:pt x="809" y="77"/>
                  </a:lnTo>
                  <a:lnTo>
                    <a:pt x="813" y="76"/>
                  </a:lnTo>
                  <a:lnTo>
                    <a:pt x="818" y="75"/>
                  </a:lnTo>
                  <a:lnTo>
                    <a:pt x="822" y="75"/>
                  </a:lnTo>
                  <a:lnTo>
                    <a:pt x="826" y="74"/>
                  </a:lnTo>
                  <a:lnTo>
                    <a:pt x="830" y="73"/>
                  </a:lnTo>
                  <a:lnTo>
                    <a:pt x="834" y="72"/>
                  </a:lnTo>
                  <a:lnTo>
                    <a:pt x="838" y="71"/>
                  </a:lnTo>
                  <a:lnTo>
                    <a:pt x="842" y="71"/>
                  </a:lnTo>
                  <a:lnTo>
                    <a:pt x="846" y="70"/>
                  </a:lnTo>
                  <a:lnTo>
                    <a:pt x="850" y="69"/>
                  </a:lnTo>
                  <a:lnTo>
                    <a:pt x="854" y="68"/>
                  </a:lnTo>
                  <a:lnTo>
                    <a:pt x="858" y="68"/>
                  </a:lnTo>
                  <a:lnTo>
                    <a:pt x="862" y="67"/>
                  </a:lnTo>
                  <a:lnTo>
                    <a:pt x="866" y="66"/>
                  </a:lnTo>
                  <a:lnTo>
                    <a:pt x="870" y="65"/>
                  </a:lnTo>
                  <a:lnTo>
                    <a:pt x="874" y="65"/>
                  </a:lnTo>
                  <a:lnTo>
                    <a:pt x="878" y="64"/>
                  </a:lnTo>
                  <a:lnTo>
                    <a:pt x="883" y="63"/>
                  </a:lnTo>
                  <a:lnTo>
                    <a:pt x="887" y="62"/>
                  </a:lnTo>
                  <a:lnTo>
                    <a:pt x="891" y="61"/>
                  </a:lnTo>
                  <a:lnTo>
                    <a:pt x="895" y="61"/>
                  </a:lnTo>
                  <a:lnTo>
                    <a:pt x="899" y="60"/>
                  </a:lnTo>
                  <a:lnTo>
                    <a:pt x="903" y="59"/>
                  </a:lnTo>
                  <a:lnTo>
                    <a:pt x="907" y="58"/>
                  </a:lnTo>
                  <a:lnTo>
                    <a:pt x="911" y="58"/>
                  </a:lnTo>
                  <a:lnTo>
                    <a:pt x="915" y="57"/>
                  </a:lnTo>
                  <a:lnTo>
                    <a:pt x="919" y="56"/>
                  </a:lnTo>
                  <a:lnTo>
                    <a:pt x="923" y="55"/>
                  </a:lnTo>
                  <a:lnTo>
                    <a:pt x="927" y="54"/>
                  </a:lnTo>
                  <a:lnTo>
                    <a:pt x="931" y="54"/>
                  </a:lnTo>
                  <a:lnTo>
                    <a:pt x="935" y="53"/>
                  </a:lnTo>
                  <a:lnTo>
                    <a:pt x="939" y="52"/>
                  </a:lnTo>
                  <a:lnTo>
                    <a:pt x="944" y="51"/>
                  </a:lnTo>
                  <a:lnTo>
                    <a:pt x="948" y="51"/>
                  </a:lnTo>
                  <a:lnTo>
                    <a:pt x="952" y="50"/>
                  </a:lnTo>
                  <a:lnTo>
                    <a:pt x="956" y="49"/>
                  </a:lnTo>
                  <a:lnTo>
                    <a:pt x="960" y="48"/>
                  </a:lnTo>
                  <a:lnTo>
                    <a:pt x="964" y="48"/>
                  </a:lnTo>
                  <a:lnTo>
                    <a:pt x="968" y="47"/>
                  </a:lnTo>
                  <a:lnTo>
                    <a:pt x="972" y="46"/>
                  </a:lnTo>
                  <a:lnTo>
                    <a:pt x="976" y="45"/>
                  </a:lnTo>
                  <a:lnTo>
                    <a:pt x="980" y="45"/>
                  </a:lnTo>
                  <a:lnTo>
                    <a:pt x="984" y="44"/>
                  </a:lnTo>
                  <a:lnTo>
                    <a:pt x="988" y="43"/>
                  </a:lnTo>
                  <a:lnTo>
                    <a:pt x="992" y="42"/>
                  </a:lnTo>
                  <a:lnTo>
                    <a:pt x="996" y="41"/>
                  </a:lnTo>
                  <a:lnTo>
                    <a:pt x="1001" y="41"/>
                  </a:lnTo>
                  <a:lnTo>
                    <a:pt x="1005" y="40"/>
                  </a:lnTo>
                  <a:lnTo>
                    <a:pt x="1009" y="39"/>
                  </a:lnTo>
                  <a:lnTo>
                    <a:pt x="1013" y="38"/>
                  </a:lnTo>
                  <a:lnTo>
                    <a:pt x="1017" y="38"/>
                  </a:lnTo>
                  <a:lnTo>
                    <a:pt x="1021" y="37"/>
                  </a:lnTo>
                  <a:lnTo>
                    <a:pt x="1025" y="36"/>
                  </a:lnTo>
                  <a:lnTo>
                    <a:pt x="1029" y="35"/>
                  </a:lnTo>
                  <a:lnTo>
                    <a:pt x="1033" y="34"/>
                  </a:lnTo>
                  <a:lnTo>
                    <a:pt x="1037" y="34"/>
                  </a:lnTo>
                  <a:lnTo>
                    <a:pt x="1041" y="33"/>
                  </a:lnTo>
                  <a:lnTo>
                    <a:pt x="1045" y="32"/>
                  </a:lnTo>
                  <a:lnTo>
                    <a:pt x="1049" y="31"/>
                  </a:lnTo>
                  <a:lnTo>
                    <a:pt x="1053" y="31"/>
                  </a:lnTo>
                  <a:lnTo>
                    <a:pt x="1057" y="30"/>
                  </a:lnTo>
                  <a:lnTo>
                    <a:pt x="1062" y="29"/>
                  </a:lnTo>
                  <a:lnTo>
                    <a:pt x="1066" y="28"/>
                  </a:lnTo>
                  <a:lnTo>
                    <a:pt x="1070" y="28"/>
                  </a:lnTo>
                  <a:lnTo>
                    <a:pt x="1074" y="27"/>
                  </a:lnTo>
                  <a:lnTo>
                    <a:pt x="1078" y="26"/>
                  </a:lnTo>
                  <a:lnTo>
                    <a:pt x="1082" y="25"/>
                  </a:lnTo>
                  <a:lnTo>
                    <a:pt x="1086" y="24"/>
                  </a:lnTo>
                  <a:lnTo>
                    <a:pt x="1090" y="24"/>
                  </a:lnTo>
                  <a:lnTo>
                    <a:pt x="1094" y="23"/>
                  </a:lnTo>
                  <a:lnTo>
                    <a:pt x="1098" y="22"/>
                  </a:lnTo>
                  <a:lnTo>
                    <a:pt x="1102" y="21"/>
                  </a:lnTo>
                  <a:lnTo>
                    <a:pt x="1106" y="21"/>
                  </a:lnTo>
                  <a:lnTo>
                    <a:pt x="1110" y="20"/>
                  </a:lnTo>
                  <a:lnTo>
                    <a:pt x="1114" y="19"/>
                  </a:lnTo>
                  <a:lnTo>
                    <a:pt x="1118" y="18"/>
                  </a:lnTo>
                  <a:lnTo>
                    <a:pt x="1122" y="18"/>
                  </a:lnTo>
                  <a:lnTo>
                    <a:pt x="1127" y="17"/>
                  </a:lnTo>
                  <a:lnTo>
                    <a:pt x="1131" y="16"/>
                  </a:lnTo>
                  <a:lnTo>
                    <a:pt x="1135" y="15"/>
                  </a:lnTo>
                  <a:lnTo>
                    <a:pt x="1139" y="14"/>
                  </a:lnTo>
                  <a:lnTo>
                    <a:pt x="1143" y="14"/>
                  </a:lnTo>
                  <a:lnTo>
                    <a:pt x="1147" y="13"/>
                  </a:lnTo>
                  <a:lnTo>
                    <a:pt x="1151" y="12"/>
                  </a:lnTo>
                  <a:lnTo>
                    <a:pt x="1155" y="11"/>
                  </a:lnTo>
                  <a:lnTo>
                    <a:pt x="1159" y="11"/>
                  </a:lnTo>
                  <a:lnTo>
                    <a:pt x="1163" y="10"/>
                  </a:lnTo>
                  <a:lnTo>
                    <a:pt x="1167" y="9"/>
                  </a:lnTo>
                  <a:lnTo>
                    <a:pt x="1171" y="8"/>
                  </a:lnTo>
                  <a:lnTo>
                    <a:pt x="1175" y="7"/>
                  </a:lnTo>
                  <a:lnTo>
                    <a:pt x="1179" y="7"/>
                  </a:lnTo>
                  <a:lnTo>
                    <a:pt x="1183" y="6"/>
                  </a:lnTo>
                  <a:lnTo>
                    <a:pt x="1188" y="5"/>
                  </a:lnTo>
                  <a:lnTo>
                    <a:pt x="1192" y="4"/>
                  </a:lnTo>
                  <a:lnTo>
                    <a:pt x="1196" y="4"/>
                  </a:lnTo>
                  <a:lnTo>
                    <a:pt x="1200" y="3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1"/>
            <p:cNvSpPr>
              <a:spLocks/>
            </p:cNvSpPr>
            <p:nvPr/>
          </p:nvSpPr>
          <p:spPr bwMode="auto">
            <a:xfrm>
              <a:off x="967" y="1270"/>
              <a:ext cx="4245" cy="1194"/>
            </a:xfrm>
            <a:custGeom>
              <a:avLst/>
              <a:gdLst>
                <a:gd name="T0" fmla="*/ 16 w 1216"/>
                <a:gd name="T1" fmla="*/ 338 h 342"/>
                <a:gd name="T2" fmla="*/ 37 w 1216"/>
                <a:gd name="T3" fmla="*/ 332 h 342"/>
                <a:gd name="T4" fmla="*/ 57 w 1216"/>
                <a:gd name="T5" fmla="*/ 326 h 342"/>
                <a:gd name="T6" fmla="*/ 77 w 1216"/>
                <a:gd name="T7" fmla="*/ 321 h 342"/>
                <a:gd name="T8" fmla="*/ 98 w 1216"/>
                <a:gd name="T9" fmla="*/ 315 h 342"/>
                <a:gd name="T10" fmla="*/ 118 w 1216"/>
                <a:gd name="T11" fmla="*/ 309 h 342"/>
                <a:gd name="T12" fmla="*/ 138 w 1216"/>
                <a:gd name="T13" fmla="*/ 304 h 342"/>
                <a:gd name="T14" fmla="*/ 159 w 1216"/>
                <a:gd name="T15" fmla="*/ 298 h 342"/>
                <a:gd name="T16" fmla="*/ 179 w 1216"/>
                <a:gd name="T17" fmla="*/ 292 h 342"/>
                <a:gd name="T18" fmla="*/ 199 w 1216"/>
                <a:gd name="T19" fmla="*/ 286 h 342"/>
                <a:gd name="T20" fmla="*/ 220 w 1216"/>
                <a:gd name="T21" fmla="*/ 281 h 342"/>
                <a:gd name="T22" fmla="*/ 240 w 1216"/>
                <a:gd name="T23" fmla="*/ 275 h 342"/>
                <a:gd name="T24" fmla="*/ 260 w 1216"/>
                <a:gd name="T25" fmla="*/ 269 h 342"/>
                <a:gd name="T26" fmla="*/ 281 w 1216"/>
                <a:gd name="T27" fmla="*/ 263 h 342"/>
                <a:gd name="T28" fmla="*/ 301 w 1216"/>
                <a:gd name="T29" fmla="*/ 258 h 342"/>
                <a:gd name="T30" fmla="*/ 321 w 1216"/>
                <a:gd name="T31" fmla="*/ 252 h 342"/>
                <a:gd name="T32" fmla="*/ 342 w 1216"/>
                <a:gd name="T33" fmla="*/ 246 h 342"/>
                <a:gd name="T34" fmla="*/ 362 w 1216"/>
                <a:gd name="T35" fmla="*/ 241 h 342"/>
                <a:gd name="T36" fmla="*/ 382 w 1216"/>
                <a:gd name="T37" fmla="*/ 235 h 342"/>
                <a:gd name="T38" fmla="*/ 403 w 1216"/>
                <a:gd name="T39" fmla="*/ 229 h 342"/>
                <a:gd name="T40" fmla="*/ 423 w 1216"/>
                <a:gd name="T41" fmla="*/ 223 h 342"/>
                <a:gd name="T42" fmla="*/ 443 w 1216"/>
                <a:gd name="T43" fmla="*/ 218 h 342"/>
                <a:gd name="T44" fmla="*/ 464 w 1216"/>
                <a:gd name="T45" fmla="*/ 212 h 342"/>
                <a:gd name="T46" fmla="*/ 484 w 1216"/>
                <a:gd name="T47" fmla="*/ 206 h 342"/>
                <a:gd name="T48" fmla="*/ 504 w 1216"/>
                <a:gd name="T49" fmla="*/ 201 h 342"/>
                <a:gd name="T50" fmla="*/ 525 w 1216"/>
                <a:gd name="T51" fmla="*/ 195 h 342"/>
                <a:gd name="T52" fmla="*/ 545 w 1216"/>
                <a:gd name="T53" fmla="*/ 189 h 342"/>
                <a:gd name="T54" fmla="*/ 565 w 1216"/>
                <a:gd name="T55" fmla="*/ 183 h 342"/>
                <a:gd name="T56" fmla="*/ 586 w 1216"/>
                <a:gd name="T57" fmla="*/ 178 h 342"/>
                <a:gd name="T58" fmla="*/ 606 w 1216"/>
                <a:gd name="T59" fmla="*/ 172 h 342"/>
                <a:gd name="T60" fmla="*/ 626 w 1216"/>
                <a:gd name="T61" fmla="*/ 166 h 342"/>
                <a:gd name="T62" fmla="*/ 647 w 1216"/>
                <a:gd name="T63" fmla="*/ 160 h 342"/>
                <a:gd name="T64" fmla="*/ 667 w 1216"/>
                <a:gd name="T65" fmla="*/ 155 h 342"/>
                <a:gd name="T66" fmla="*/ 687 w 1216"/>
                <a:gd name="T67" fmla="*/ 149 h 342"/>
                <a:gd name="T68" fmla="*/ 708 w 1216"/>
                <a:gd name="T69" fmla="*/ 143 h 342"/>
                <a:gd name="T70" fmla="*/ 728 w 1216"/>
                <a:gd name="T71" fmla="*/ 138 h 342"/>
                <a:gd name="T72" fmla="*/ 748 w 1216"/>
                <a:gd name="T73" fmla="*/ 132 h 342"/>
                <a:gd name="T74" fmla="*/ 769 w 1216"/>
                <a:gd name="T75" fmla="*/ 126 h 342"/>
                <a:gd name="T76" fmla="*/ 789 w 1216"/>
                <a:gd name="T77" fmla="*/ 120 h 342"/>
                <a:gd name="T78" fmla="*/ 809 w 1216"/>
                <a:gd name="T79" fmla="*/ 115 h 342"/>
                <a:gd name="T80" fmla="*/ 830 w 1216"/>
                <a:gd name="T81" fmla="*/ 109 h 342"/>
                <a:gd name="T82" fmla="*/ 850 w 1216"/>
                <a:gd name="T83" fmla="*/ 103 h 342"/>
                <a:gd name="T84" fmla="*/ 870 w 1216"/>
                <a:gd name="T85" fmla="*/ 97 h 342"/>
                <a:gd name="T86" fmla="*/ 891 w 1216"/>
                <a:gd name="T87" fmla="*/ 92 h 342"/>
                <a:gd name="T88" fmla="*/ 911 w 1216"/>
                <a:gd name="T89" fmla="*/ 86 h 342"/>
                <a:gd name="T90" fmla="*/ 931 w 1216"/>
                <a:gd name="T91" fmla="*/ 80 h 342"/>
                <a:gd name="T92" fmla="*/ 952 w 1216"/>
                <a:gd name="T93" fmla="*/ 75 h 342"/>
                <a:gd name="T94" fmla="*/ 972 w 1216"/>
                <a:gd name="T95" fmla="*/ 69 h 342"/>
                <a:gd name="T96" fmla="*/ 992 w 1216"/>
                <a:gd name="T97" fmla="*/ 63 h 342"/>
                <a:gd name="T98" fmla="*/ 1013 w 1216"/>
                <a:gd name="T99" fmla="*/ 57 h 342"/>
                <a:gd name="T100" fmla="*/ 1033 w 1216"/>
                <a:gd name="T101" fmla="*/ 52 h 342"/>
                <a:gd name="T102" fmla="*/ 1053 w 1216"/>
                <a:gd name="T103" fmla="*/ 46 h 342"/>
                <a:gd name="T104" fmla="*/ 1074 w 1216"/>
                <a:gd name="T105" fmla="*/ 40 h 342"/>
                <a:gd name="T106" fmla="*/ 1094 w 1216"/>
                <a:gd name="T107" fmla="*/ 34 h 342"/>
                <a:gd name="T108" fmla="*/ 1114 w 1216"/>
                <a:gd name="T109" fmla="*/ 29 h 342"/>
                <a:gd name="T110" fmla="*/ 1135 w 1216"/>
                <a:gd name="T111" fmla="*/ 23 h 342"/>
                <a:gd name="T112" fmla="*/ 1155 w 1216"/>
                <a:gd name="T113" fmla="*/ 17 h 342"/>
                <a:gd name="T114" fmla="*/ 1175 w 1216"/>
                <a:gd name="T115" fmla="*/ 12 h 342"/>
                <a:gd name="T116" fmla="*/ 1196 w 1216"/>
                <a:gd name="T117" fmla="*/ 6 h 342"/>
                <a:gd name="T118" fmla="*/ 1216 w 1216"/>
                <a:gd name="T1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342">
                  <a:moveTo>
                    <a:pt x="0" y="342"/>
                  </a:moveTo>
                  <a:lnTo>
                    <a:pt x="4" y="341"/>
                  </a:lnTo>
                  <a:lnTo>
                    <a:pt x="8" y="340"/>
                  </a:lnTo>
                  <a:lnTo>
                    <a:pt x="12" y="339"/>
                  </a:lnTo>
                  <a:lnTo>
                    <a:pt x="16" y="338"/>
                  </a:lnTo>
                  <a:lnTo>
                    <a:pt x="20" y="337"/>
                  </a:lnTo>
                  <a:lnTo>
                    <a:pt x="25" y="336"/>
                  </a:lnTo>
                  <a:lnTo>
                    <a:pt x="29" y="334"/>
                  </a:lnTo>
                  <a:lnTo>
                    <a:pt x="33" y="333"/>
                  </a:lnTo>
                  <a:lnTo>
                    <a:pt x="37" y="332"/>
                  </a:lnTo>
                  <a:lnTo>
                    <a:pt x="41" y="331"/>
                  </a:lnTo>
                  <a:lnTo>
                    <a:pt x="45" y="330"/>
                  </a:lnTo>
                  <a:lnTo>
                    <a:pt x="49" y="329"/>
                  </a:lnTo>
                  <a:lnTo>
                    <a:pt x="53" y="328"/>
                  </a:lnTo>
                  <a:lnTo>
                    <a:pt x="57" y="326"/>
                  </a:lnTo>
                  <a:lnTo>
                    <a:pt x="61" y="325"/>
                  </a:lnTo>
                  <a:lnTo>
                    <a:pt x="65" y="324"/>
                  </a:lnTo>
                  <a:lnTo>
                    <a:pt x="69" y="323"/>
                  </a:lnTo>
                  <a:lnTo>
                    <a:pt x="73" y="322"/>
                  </a:lnTo>
                  <a:lnTo>
                    <a:pt x="77" y="321"/>
                  </a:lnTo>
                  <a:lnTo>
                    <a:pt x="81" y="320"/>
                  </a:lnTo>
                  <a:lnTo>
                    <a:pt x="86" y="318"/>
                  </a:lnTo>
                  <a:lnTo>
                    <a:pt x="90" y="317"/>
                  </a:lnTo>
                  <a:lnTo>
                    <a:pt x="94" y="316"/>
                  </a:lnTo>
                  <a:lnTo>
                    <a:pt x="98" y="315"/>
                  </a:lnTo>
                  <a:lnTo>
                    <a:pt x="102" y="314"/>
                  </a:lnTo>
                  <a:lnTo>
                    <a:pt x="106" y="313"/>
                  </a:lnTo>
                  <a:lnTo>
                    <a:pt x="110" y="312"/>
                  </a:lnTo>
                  <a:lnTo>
                    <a:pt x="114" y="310"/>
                  </a:lnTo>
                  <a:lnTo>
                    <a:pt x="118" y="309"/>
                  </a:lnTo>
                  <a:lnTo>
                    <a:pt x="122" y="308"/>
                  </a:lnTo>
                  <a:lnTo>
                    <a:pt x="126" y="307"/>
                  </a:lnTo>
                  <a:lnTo>
                    <a:pt x="130" y="306"/>
                  </a:lnTo>
                  <a:lnTo>
                    <a:pt x="134" y="305"/>
                  </a:lnTo>
                  <a:lnTo>
                    <a:pt x="138" y="304"/>
                  </a:lnTo>
                  <a:lnTo>
                    <a:pt x="142" y="302"/>
                  </a:lnTo>
                  <a:lnTo>
                    <a:pt x="147" y="301"/>
                  </a:lnTo>
                  <a:lnTo>
                    <a:pt x="151" y="300"/>
                  </a:lnTo>
                  <a:lnTo>
                    <a:pt x="155" y="299"/>
                  </a:lnTo>
                  <a:lnTo>
                    <a:pt x="159" y="298"/>
                  </a:lnTo>
                  <a:lnTo>
                    <a:pt x="163" y="297"/>
                  </a:lnTo>
                  <a:lnTo>
                    <a:pt x="167" y="296"/>
                  </a:lnTo>
                  <a:lnTo>
                    <a:pt x="171" y="294"/>
                  </a:lnTo>
                  <a:lnTo>
                    <a:pt x="175" y="293"/>
                  </a:lnTo>
                  <a:lnTo>
                    <a:pt x="179" y="292"/>
                  </a:lnTo>
                  <a:lnTo>
                    <a:pt x="183" y="291"/>
                  </a:lnTo>
                  <a:lnTo>
                    <a:pt x="187" y="290"/>
                  </a:lnTo>
                  <a:lnTo>
                    <a:pt x="191" y="289"/>
                  </a:lnTo>
                  <a:lnTo>
                    <a:pt x="195" y="288"/>
                  </a:lnTo>
                  <a:lnTo>
                    <a:pt x="199" y="286"/>
                  </a:lnTo>
                  <a:lnTo>
                    <a:pt x="203" y="285"/>
                  </a:lnTo>
                  <a:lnTo>
                    <a:pt x="207" y="284"/>
                  </a:lnTo>
                  <a:lnTo>
                    <a:pt x="212" y="283"/>
                  </a:lnTo>
                  <a:lnTo>
                    <a:pt x="216" y="282"/>
                  </a:lnTo>
                  <a:lnTo>
                    <a:pt x="220" y="281"/>
                  </a:lnTo>
                  <a:lnTo>
                    <a:pt x="224" y="280"/>
                  </a:lnTo>
                  <a:lnTo>
                    <a:pt x="228" y="278"/>
                  </a:lnTo>
                  <a:lnTo>
                    <a:pt x="232" y="277"/>
                  </a:lnTo>
                  <a:lnTo>
                    <a:pt x="236" y="276"/>
                  </a:lnTo>
                  <a:lnTo>
                    <a:pt x="240" y="275"/>
                  </a:lnTo>
                  <a:lnTo>
                    <a:pt x="244" y="274"/>
                  </a:lnTo>
                  <a:lnTo>
                    <a:pt x="248" y="273"/>
                  </a:lnTo>
                  <a:lnTo>
                    <a:pt x="252" y="271"/>
                  </a:lnTo>
                  <a:lnTo>
                    <a:pt x="256" y="270"/>
                  </a:lnTo>
                  <a:lnTo>
                    <a:pt x="260" y="269"/>
                  </a:lnTo>
                  <a:lnTo>
                    <a:pt x="264" y="268"/>
                  </a:lnTo>
                  <a:lnTo>
                    <a:pt x="269" y="267"/>
                  </a:lnTo>
                  <a:lnTo>
                    <a:pt x="273" y="266"/>
                  </a:lnTo>
                  <a:lnTo>
                    <a:pt x="277" y="265"/>
                  </a:lnTo>
                  <a:lnTo>
                    <a:pt x="281" y="263"/>
                  </a:lnTo>
                  <a:lnTo>
                    <a:pt x="285" y="262"/>
                  </a:lnTo>
                  <a:lnTo>
                    <a:pt x="289" y="261"/>
                  </a:lnTo>
                  <a:lnTo>
                    <a:pt x="293" y="260"/>
                  </a:lnTo>
                  <a:lnTo>
                    <a:pt x="297" y="259"/>
                  </a:lnTo>
                  <a:lnTo>
                    <a:pt x="301" y="258"/>
                  </a:lnTo>
                  <a:lnTo>
                    <a:pt x="305" y="257"/>
                  </a:lnTo>
                  <a:lnTo>
                    <a:pt x="309" y="255"/>
                  </a:lnTo>
                  <a:lnTo>
                    <a:pt x="313" y="254"/>
                  </a:lnTo>
                  <a:lnTo>
                    <a:pt x="317" y="253"/>
                  </a:lnTo>
                  <a:lnTo>
                    <a:pt x="321" y="252"/>
                  </a:lnTo>
                  <a:lnTo>
                    <a:pt x="325" y="251"/>
                  </a:lnTo>
                  <a:lnTo>
                    <a:pt x="330" y="250"/>
                  </a:lnTo>
                  <a:lnTo>
                    <a:pt x="334" y="249"/>
                  </a:lnTo>
                  <a:lnTo>
                    <a:pt x="338" y="247"/>
                  </a:lnTo>
                  <a:lnTo>
                    <a:pt x="342" y="246"/>
                  </a:lnTo>
                  <a:lnTo>
                    <a:pt x="346" y="245"/>
                  </a:lnTo>
                  <a:lnTo>
                    <a:pt x="350" y="244"/>
                  </a:lnTo>
                  <a:lnTo>
                    <a:pt x="354" y="243"/>
                  </a:lnTo>
                  <a:lnTo>
                    <a:pt x="358" y="242"/>
                  </a:lnTo>
                  <a:lnTo>
                    <a:pt x="362" y="241"/>
                  </a:lnTo>
                  <a:lnTo>
                    <a:pt x="366" y="239"/>
                  </a:lnTo>
                  <a:lnTo>
                    <a:pt x="370" y="238"/>
                  </a:lnTo>
                  <a:lnTo>
                    <a:pt x="374" y="237"/>
                  </a:lnTo>
                  <a:lnTo>
                    <a:pt x="378" y="236"/>
                  </a:lnTo>
                  <a:lnTo>
                    <a:pt x="382" y="235"/>
                  </a:lnTo>
                  <a:lnTo>
                    <a:pt x="386" y="234"/>
                  </a:lnTo>
                  <a:lnTo>
                    <a:pt x="391" y="233"/>
                  </a:lnTo>
                  <a:lnTo>
                    <a:pt x="395" y="231"/>
                  </a:lnTo>
                  <a:lnTo>
                    <a:pt x="399" y="230"/>
                  </a:lnTo>
                  <a:lnTo>
                    <a:pt x="403" y="229"/>
                  </a:lnTo>
                  <a:lnTo>
                    <a:pt x="407" y="228"/>
                  </a:lnTo>
                  <a:lnTo>
                    <a:pt x="411" y="227"/>
                  </a:lnTo>
                  <a:lnTo>
                    <a:pt x="415" y="226"/>
                  </a:lnTo>
                  <a:lnTo>
                    <a:pt x="419" y="225"/>
                  </a:lnTo>
                  <a:lnTo>
                    <a:pt x="423" y="223"/>
                  </a:lnTo>
                  <a:lnTo>
                    <a:pt x="427" y="222"/>
                  </a:lnTo>
                  <a:lnTo>
                    <a:pt x="431" y="221"/>
                  </a:lnTo>
                  <a:lnTo>
                    <a:pt x="435" y="220"/>
                  </a:lnTo>
                  <a:lnTo>
                    <a:pt x="439" y="219"/>
                  </a:lnTo>
                  <a:lnTo>
                    <a:pt x="443" y="218"/>
                  </a:lnTo>
                  <a:lnTo>
                    <a:pt x="447" y="217"/>
                  </a:lnTo>
                  <a:lnTo>
                    <a:pt x="451" y="215"/>
                  </a:lnTo>
                  <a:lnTo>
                    <a:pt x="456" y="214"/>
                  </a:lnTo>
                  <a:lnTo>
                    <a:pt x="460" y="213"/>
                  </a:lnTo>
                  <a:lnTo>
                    <a:pt x="464" y="212"/>
                  </a:lnTo>
                  <a:lnTo>
                    <a:pt x="468" y="211"/>
                  </a:lnTo>
                  <a:lnTo>
                    <a:pt x="472" y="210"/>
                  </a:lnTo>
                  <a:lnTo>
                    <a:pt x="476" y="209"/>
                  </a:lnTo>
                  <a:lnTo>
                    <a:pt x="480" y="207"/>
                  </a:lnTo>
                  <a:lnTo>
                    <a:pt x="484" y="206"/>
                  </a:lnTo>
                  <a:lnTo>
                    <a:pt x="488" y="205"/>
                  </a:lnTo>
                  <a:lnTo>
                    <a:pt x="492" y="204"/>
                  </a:lnTo>
                  <a:lnTo>
                    <a:pt x="496" y="203"/>
                  </a:lnTo>
                  <a:lnTo>
                    <a:pt x="500" y="202"/>
                  </a:lnTo>
                  <a:lnTo>
                    <a:pt x="504" y="201"/>
                  </a:lnTo>
                  <a:lnTo>
                    <a:pt x="508" y="199"/>
                  </a:lnTo>
                  <a:lnTo>
                    <a:pt x="513" y="198"/>
                  </a:lnTo>
                  <a:lnTo>
                    <a:pt x="517" y="197"/>
                  </a:lnTo>
                  <a:lnTo>
                    <a:pt x="521" y="196"/>
                  </a:lnTo>
                  <a:lnTo>
                    <a:pt x="525" y="195"/>
                  </a:lnTo>
                  <a:lnTo>
                    <a:pt x="529" y="194"/>
                  </a:lnTo>
                  <a:lnTo>
                    <a:pt x="533" y="192"/>
                  </a:lnTo>
                  <a:lnTo>
                    <a:pt x="537" y="191"/>
                  </a:lnTo>
                  <a:lnTo>
                    <a:pt x="541" y="190"/>
                  </a:lnTo>
                  <a:lnTo>
                    <a:pt x="545" y="189"/>
                  </a:lnTo>
                  <a:lnTo>
                    <a:pt x="549" y="188"/>
                  </a:lnTo>
                  <a:lnTo>
                    <a:pt x="553" y="187"/>
                  </a:lnTo>
                  <a:lnTo>
                    <a:pt x="557" y="186"/>
                  </a:lnTo>
                  <a:lnTo>
                    <a:pt x="561" y="184"/>
                  </a:lnTo>
                  <a:lnTo>
                    <a:pt x="565" y="183"/>
                  </a:lnTo>
                  <a:lnTo>
                    <a:pt x="569" y="182"/>
                  </a:lnTo>
                  <a:lnTo>
                    <a:pt x="574" y="181"/>
                  </a:lnTo>
                  <a:lnTo>
                    <a:pt x="578" y="180"/>
                  </a:lnTo>
                  <a:lnTo>
                    <a:pt x="582" y="179"/>
                  </a:lnTo>
                  <a:lnTo>
                    <a:pt x="586" y="178"/>
                  </a:lnTo>
                  <a:lnTo>
                    <a:pt x="590" y="176"/>
                  </a:lnTo>
                  <a:lnTo>
                    <a:pt x="594" y="175"/>
                  </a:lnTo>
                  <a:lnTo>
                    <a:pt x="598" y="174"/>
                  </a:lnTo>
                  <a:lnTo>
                    <a:pt x="602" y="173"/>
                  </a:lnTo>
                  <a:lnTo>
                    <a:pt x="606" y="172"/>
                  </a:lnTo>
                  <a:lnTo>
                    <a:pt x="610" y="171"/>
                  </a:lnTo>
                  <a:lnTo>
                    <a:pt x="614" y="170"/>
                  </a:lnTo>
                  <a:lnTo>
                    <a:pt x="618" y="168"/>
                  </a:lnTo>
                  <a:lnTo>
                    <a:pt x="622" y="167"/>
                  </a:lnTo>
                  <a:lnTo>
                    <a:pt x="626" y="166"/>
                  </a:lnTo>
                  <a:lnTo>
                    <a:pt x="630" y="165"/>
                  </a:lnTo>
                  <a:lnTo>
                    <a:pt x="634" y="164"/>
                  </a:lnTo>
                  <a:lnTo>
                    <a:pt x="639" y="163"/>
                  </a:lnTo>
                  <a:lnTo>
                    <a:pt x="643" y="162"/>
                  </a:lnTo>
                  <a:lnTo>
                    <a:pt x="647" y="160"/>
                  </a:lnTo>
                  <a:lnTo>
                    <a:pt x="651" y="159"/>
                  </a:lnTo>
                  <a:lnTo>
                    <a:pt x="655" y="158"/>
                  </a:lnTo>
                  <a:lnTo>
                    <a:pt x="659" y="157"/>
                  </a:lnTo>
                  <a:lnTo>
                    <a:pt x="663" y="156"/>
                  </a:lnTo>
                  <a:lnTo>
                    <a:pt x="667" y="155"/>
                  </a:lnTo>
                  <a:lnTo>
                    <a:pt x="671" y="154"/>
                  </a:lnTo>
                  <a:lnTo>
                    <a:pt x="675" y="152"/>
                  </a:lnTo>
                  <a:lnTo>
                    <a:pt x="679" y="151"/>
                  </a:lnTo>
                  <a:lnTo>
                    <a:pt x="683" y="150"/>
                  </a:lnTo>
                  <a:lnTo>
                    <a:pt x="687" y="149"/>
                  </a:lnTo>
                  <a:lnTo>
                    <a:pt x="691" y="148"/>
                  </a:lnTo>
                  <a:lnTo>
                    <a:pt x="695" y="147"/>
                  </a:lnTo>
                  <a:lnTo>
                    <a:pt x="700" y="146"/>
                  </a:lnTo>
                  <a:lnTo>
                    <a:pt x="704" y="144"/>
                  </a:lnTo>
                  <a:lnTo>
                    <a:pt x="708" y="143"/>
                  </a:lnTo>
                  <a:lnTo>
                    <a:pt x="712" y="142"/>
                  </a:lnTo>
                  <a:lnTo>
                    <a:pt x="716" y="141"/>
                  </a:lnTo>
                  <a:lnTo>
                    <a:pt x="720" y="140"/>
                  </a:lnTo>
                  <a:lnTo>
                    <a:pt x="724" y="139"/>
                  </a:lnTo>
                  <a:lnTo>
                    <a:pt x="728" y="138"/>
                  </a:lnTo>
                  <a:lnTo>
                    <a:pt x="732" y="136"/>
                  </a:lnTo>
                  <a:lnTo>
                    <a:pt x="736" y="135"/>
                  </a:lnTo>
                  <a:lnTo>
                    <a:pt x="740" y="134"/>
                  </a:lnTo>
                  <a:lnTo>
                    <a:pt x="744" y="133"/>
                  </a:lnTo>
                  <a:lnTo>
                    <a:pt x="748" y="132"/>
                  </a:lnTo>
                  <a:lnTo>
                    <a:pt x="752" y="131"/>
                  </a:lnTo>
                  <a:lnTo>
                    <a:pt x="757" y="130"/>
                  </a:lnTo>
                  <a:lnTo>
                    <a:pt x="761" y="128"/>
                  </a:lnTo>
                  <a:lnTo>
                    <a:pt x="765" y="127"/>
                  </a:lnTo>
                  <a:lnTo>
                    <a:pt x="769" y="126"/>
                  </a:lnTo>
                  <a:lnTo>
                    <a:pt x="773" y="125"/>
                  </a:lnTo>
                  <a:lnTo>
                    <a:pt x="777" y="124"/>
                  </a:lnTo>
                  <a:lnTo>
                    <a:pt x="781" y="123"/>
                  </a:lnTo>
                  <a:lnTo>
                    <a:pt x="785" y="121"/>
                  </a:lnTo>
                  <a:lnTo>
                    <a:pt x="789" y="120"/>
                  </a:lnTo>
                  <a:lnTo>
                    <a:pt x="793" y="119"/>
                  </a:lnTo>
                  <a:lnTo>
                    <a:pt x="797" y="118"/>
                  </a:lnTo>
                  <a:lnTo>
                    <a:pt x="801" y="117"/>
                  </a:lnTo>
                  <a:lnTo>
                    <a:pt x="805" y="116"/>
                  </a:lnTo>
                  <a:lnTo>
                    <a:pt x="809" y="115"/>
                  </a:lnTo>
                  <a:lnTo>
                    <a:pt x="813" y="114"/>
                  </a:lnTo>
                  <a:lnTo>
                    <a:pt x="818" y="112"/>
                  </a:lnTo>
                  <a:lnTo>
                    <a:pt x="822" y="111"/>
                  </a:lnTo>
                  <a:lnTo>
                    <a:pt x="826" y="110"/>
                  </a:lnTo>
                  <a:lnTo>
                    <a:pt x="830" y="109"/>
                  </a:lnTo>
                  <a:lnTo>
                    <a:pt x="834" y="108"/>
                  </a:lnTo>
                  <a:lnTo>
                    <a:pt x="838" y="107"/>
                  </a:lnTo>
                  <a:lnTo>
                    <a:pt x="842" y="105"/>
                  </a:lnTo>
                  <a:lnTo>
                    <a:pt x="846" y="104"/>
                  </a:lnTo>
                  <a:lnTo>
                    <a:pt x="850" y="103"/>
                  </a:lnTo>
                  <a:lnTo>
                    <a:pt x="854" y="102"/>
                  </a:lnTo>
                  <a:lnTo>
                    <a:pt x="858" y="101"/>
                  </a:lnTo>
                  <a:lnTo>
                    <a:pt x="862" y="100"/>
                  </a:lnTo>
                  <a:lnTo>
                    <a:pt x="866" y="99"/>
                  </a:lnTo>
                  <a:lnTo>
                    <a:pt x="870" y="97"/>
                  </a:lnTo>
                  <a:lnTo>
                    <a:pt x="874" y="96"/>
                  </a:lnTo>
                  <a:lnTo>
                    <a:pt x="878" y="95"/>
                  </a:lnTo>
                  <a:lnTo>
                    <a:pt x="883" y="94"/>
                  </a:lnTo>
                  <a:lnTo>
                    <a:pt x="887" y="93"/>
                  </a:lnTo>
                  <a:lnTo>
                    <a:pt x="891" y="92"/>
                  </a:lnTo>
                  <a:lnTo>
                    <a:pt x="895" y="91"/>
                  </a:lnTo>
                  <a:lnTo>
                    <a:pt x="899" y="89"/>
                  </a:lnTo>
                  <a:lnTo>
                    <a:pt x="903" y="88"/>
                  </a:lnTo>
                  <a:lnTo>
                    <a:pt x="907" y="87"/>
                  </a:lnTo>
                  <a:lnTo>
                    <a:pt x="911" y="86"/>
                  </a:lnTo>
                  <a:lnTo>
                    <a:pt x="915" y="85"/>
                  </a:lnTo>
                  <a:lnTo>
                    <a:pt x="919" y="84"/>
                  </a:lnTo>
                  <a:lnTo>
                    <a:pt x="923" y="83"/>
                  </a:lnTo>
                  <a:lnTo>
                    <a:pt x="927" y="81"/>
                  </a:lnTo>
                  <a:lnTo>
                    <a:pt x="931" y="80"/>
                  </a:lnTo>
                  <a:lnTo>
                    <a:pt x="935" y="79"/>
                  </a:lnTo>
                  <a:lnTo>
                    <a:pt x="939" y="78"/>
                  </a:lnTo>
                  <a:lnTo>
                    <a:pt x="944" y="77"/>
                  </a:lnTo>
                  <a:lnTo>
                    <a:pt x="948" y="76"/>
                  </a:lnTo>
                  <a:lnTo>
                    <a:pt x="952" y="75"/>
                  </a:lnTo>
                  <a:lnTo>
                    <a:pt x="956" y="73"/>
                  </a:lnTo>
                  <a:lnTo>
                    <a:pt x="960" y="72"/>
                  </a:lnTo>
                  <a:lnTo>
                    <a:pt x="964" y="71"/>
                  </a:lnTo>
                  <a:lnTo>
                    <a:pt x="968" y="70"/>
                  </a:lnTo>
                  <a:lnTo>
                    <a:pt x="972" y="69"/>
                  </a:lnTo>
                  <a:lnTo>
                    <a:pt x="976" y="68"/>
                  </a:lnTo>
                  <a:lnTo>
                    <a:pt x="980" y="67"/>
                  </a:lnTo>
                  <a:lnTo>
                    <a:pt x="984" y="65"/>
                  </a:lnTo>
                  <a:lnTo>
                    <a:pt x="988" y="64"/>
                  </a:lnTo>
                  <a:lnTo>
                    <a:pt x="992" y="63"/>
                  </a:lnTo>
                  <a:lnTo>
                    <a:pt x="996" y="62"/>
                  </a:lnTo>
                  <a:lnTo>
                    <a:pt x="1001" y="61"/>
                  </a:lnTo>
                  <a:lnTo>
                    <a:pt x="1005" y="60"/>
                  </a:lnTo>
                  <a:lnTo>
                    <a:pt x="1009" y="59"/>
                  </a:lnTo>
                  <a:lnTo>
                    <a:pt x="1013" y="57"/>
                  </a:lnTo>
                  <a:lnTo>
                    <a:pt x="1017" y="56"/>
                  </a:lnTo>
                  <a:lnTo>
                    <a:pt x="1021" y="55"/>
                  </a:lnTo>
                  <a:lnTo>
                    <a:pt x="1025" y="54"/>
                  </a:lnTo>
                  <a:lnTo>
                    <a:pt x="1029" y="53"/>
                  </a:lnTo>
                  <a:lnTo>
                    <a:pt x="1033" y="52"/>
                  </a:lnTo>
                  <a:lnTo>
                    <a:pt x="1037" y="50"/>
                  </a:lnTo>
                  <a:lnTo>
                    <a:pt x="1041" y="49"/>
                  </a:lnTo>
                  <a:lnTo>
                    <a:pt x="1045" y="48"/>
                  </a:lnTo>
                  <a:lnTo>
                    <a:pt x="1049" y="47"/>
                  </a:lnTo>
                  <a:lnTo>
                    <a:pt x="1053" y="46"/>
                  </a:lnTo>
                  <a:lnTo>
                    <a:pt x="1057" y="45"/>
                  </a:lnTo>
                  <a:lnTo>
                    <a:pt x="1062" y="44"/>
                  </a:lnTo>
                  <a:lnTo>
                    <a:pt x="1066" y="43"/>
                  </a:lnTo>
                  <a:lnTo>
                    <a:pt x="1070" y="41"/>
                  </a:lnTo>
                  <a:lnTo>
                    <a:pt x="1074" y="40"/>
                  </a:lnTo>
                  <a:lnTo>
                    <a:pt x="1078" y="39"/>
                  </a:lnTo>
                  <a:lnTo>
                    <a:pt x="1082" y="38"/>
                  </a:lnTo>
                  <a:lnTo>
                    <a:pt x="1086" y="37"/>
                  </a:lnTo>
                  <a:lnTo>
                    <a:pt x="1090" y="36"/>
                  </a:lnTo>
                  <a:lnTo>
                    <a:pt x="1094" y="34"/>
                  </a:lnTo>
                  <a:lnTo>
                    <a:pt x="1098" y="33"/>
                  </a:lnTo>
                  <a:lnTo>
                    <a:pt x="1102" y="32"/>
                  </a:lnTo>
                  <a:lnTo>
                    <a:pt x="1106" y="31"/>
                  </a:lnTo>
                  <a:lnTo>
                    <a:pt x="1110" y="30"/>
                  </a:lnTo>
                  <a:lnTo>
                    <a:pt x="1114" y="29"/>
                  </a:lnTo>
                  <a:lnTo>
                    <a:pt x="1118" y="28"/>
                  </a:lnTo>
                  <a:lnTo>
                    <a:pt x="1122" y="26"/>
                  </a:lnTo>
                  <a:lnTo>
                    <a:pt x="1127" y="25"/>
                  </a:lnTo>
                  <a:lnTo>
                    <a:pt x="1131" y="24"/>
                  </a:lnTo>
                  <a:lnTo>
                    <a:pt x="1135" y="23"/>
                  </a:lnTo>
                  <a:lnTo>
                    <a:pt x="1139" y="22"/>
                  </a:lnTo>
                  <a:lnTo>
                    <a:pt x="1143" y="21"/>
                  </a:lnTo>
                  <a:lnTo>
                    <a:pt x="1147" y="20"/>
                  </a:lnTo>
                  <a:lnTo>
                    <a:pt x="1151" y="18"/>
                  </a:lnTo>
                  <a:lnTo>
                    <a:pt x="1155" y="17"/>
                  </a:lnTo>
                  <a:lnTo>
                    <a:pt x="1159" y="16"/>
                  </a:lnTo>
                  <a:lnTo>
                    <a:pt x="1163" y="15"/>
                  </a:lnTo>
                  <a:lnTo>
                    <a:pt x="1167" y="14"/>
                  </a:lnTo>
                  <a:lnTo>
                    <a:pt x="1171" y="13"/>
                  </a:lnTo>
                  <a:lnTo>
                    <a:pt x="1175" y="12"/>
                  </a:lnTo>
                  <a:lnTo>
                    <a:pt x="1179" y="10"/>
                  </a:lnTo>
                  <a:lnTo>
                    <a:pt x="1183" y="9"/>
                  </a:lnTo>
                  <a:lnTo>
                    <a:pt x="1188" y="8"/>
                  </a:lnTo>
                  <a:lnTo>
                    <a:pt x="1192" y="7"/>
                  </a:lnTo>
                  <a:lnTo>
                    <a:pt x="1196" y="6"/>
                  </a:lnTo>
                  <a:lnTo>
                    <a:pt x="1200" y="5"/>
                  </a:lnTo>
                  <a:lnTo>
                    <a:pt x="1204" y="4"/>
                  </a:lnTo>
                  <a:lnTo>
                    <a:pt x="1208" y="2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2"/>
            <p:cNvSpPr>
              <a:spLocks/>
            </p:cNvSpPr>
            <p:nvPr/>
          </p:nvSpPr>
          <p:spPr bwMode="auto">
            <a:xfrm>
              <a:off x="967" y="728"/>
              <a:ext cx="4245" cy="1104"/>
            </a:xfrm>
            <a:custGeom>
              <a:avLst/>
              <a:gdLst>
                <a:gd name="T0" fmla="*/ 16 w 1216"/>
                <a:gd name="T1" fmla="*/ 311 h 316"/>
                <a:gd name="T2" fmla="*/ 37 w 1216"/>
                <a:gd name="T3" fmla="*/ 306 h 316"/>
                <a:gd name="T4" fmla="*/ 57 w 1216"/>
                <a:gd name="T5" fmla="*/ 301 h 316"/>
                <a:gd name="T6" fmla="*/ 77 w 1216"/>
                <a:gd name="T7" fmla="*/ 296 h 316"/>
                <a:gd name="T8" fmla="*/ 98 w 1216"/>
                <a:gd name="T9" fmla="*/ 290 h 316"/>
                <a:gd name="T10" fmla="*/ 118 w 1216"/>
                <a:gd name="T11" fmla="*/ 285 h 316"/>
                <a:gd name="T12" fmla="*/ 138 w 1216"/>
                <a:gd name="T13" fmla="*/ 280 h 316"/>
                <a:gd name="T14" fmla="*/ 159 w 1216"/>
                <a:gd name="T15" fmla="*/ 274 h 316"/>
                <a:gd name="T16" fmla="*/ 179 w 1216"/>
                <a:gd name="T17" fmla="*/ 269 h 316"/>
                <a:gd name="T18" fmla="*/ 199 w 1216"/>
                <a:gd name="T19" fmla="*/ 264 h 316"/>
                <a:gd name="T20" fmla="*/ 220 w 1216"/>
                <a:gd name="T21" fmla="*/ 259 h 316"/>
                <a:gd name="T22" fmla="*/ 240 w 1216"/>
                <a:gd name="T23" fmla="*/ 253 h 316"/>
                <a:gd name="T24" fmla="*/ 260 w 1216"/>
                <a:gd name="T25" fmla="*/ 248 h 316"/>
                <a:gd name="T26" fmla="*/ 281 w 1216"/>
                <a:gd name="T27" fmla="*/ 243 h 316"/>
                <a:gd name="T28" fmla="*/ 301 w 1216"/>
                <a:gd name="T29" fmla="*/ 237 h 316"/>
                <a:gd name="T30" fmla="*/ 321 w 1216"/>
                <a:gd name="T31" fmla="*/ 232 h 316"/>
                <a:gd name="T32" fmla="*/ 342 w 1216"/>
                <a:gd name="T33" fmla="*/ 227 h 316"/>
                <a:gd name="T34" fmla="*/ 362 w 1216"/>
                <a:gd name="T35" fmla="*/ 222 h 316"/>
                <a:gd name="T36" fmla="*/ 382 w 1216"/>
                <a:gd name="T37" fmla="*/ 216 h 316"/>
                <a:gd name="T38" fmla="*/ 403 w 1216"/>
                <a:gd name="T39" fmla="*/ 211 h 316"/>
                <a:gd name="T40" fmla="*/ 423 w 1216"/>
                <a:gd name="T41" fmla="*/ 206 h 316"/>
                <a:gd name="T42" fmla="*/ 443 w 1216"/>
                <a:gd name="T43" fmla="*/ 200 h 316"/>
                <a:gd name="T44" fmla="*/ 464 w 1216"/>
                <a:gd name="T45" fmla="*/ 195 h 316"/>
                <a:gd name="T46" fmla="*/ 484 w 1216"/>
                <a:gd name="T47" fmla="*/ 190 h 316"/>
                <a:gd name="T48" fmla="*/ 504 w 1216"/>
                <a:gd name="T49" fmla="*/ 185 h 316"/>
                <a:gd name="T50" fmla="*/ 525 w 1216"/>
                <a:gd name="T51" fmla="*/ 179 h 316"/>
                <a:gd name="T52" fmla="*/ 545 w 1216"/>
                <a:gd name="T53" fmla="*/ 174 h 316"/>
                <a:gd name="T54" fmla="*/ 565 w 1216"/>
                <a:gd name="T55" fmla="*/ 169 h 316"/>
                <a:gd name="T56" fmla="*/ 586 w 1216"/>
                <a:gd name="T57" fmla="*/ 164 h 316"/>
                <a:gd name="T58" fmla="*/ 606 w 1216"/>
                <a:gd name="T59" fmla="*/ 158 h 316"/>
                <a:gd name="T60" fmla="*/ 626 w 1216"/>
                <a:gd name="T61" fmla="*/ 153 h 316"/>
                <a:gd name="T62" fmla="*/ 647 w 1216"/>
                <a:gd name="T63" fmla="*/ 148 h 316"/>
                <a:gd name="T64" fmla="*/ 667 w 1216"/>
                <a:gd name="T65" fmla="*/ 142 h 316"/>
                <a:gd name="T66" fmla="*/ 687 w 1216"/>
                <a:gd name="T67" fmla="*/ 137 h 316"/>
                <a:gd name="T68" fmla="*/ 708 w 1216"/>
                <a:gd name="T69" fmla="*/ 132 h 316"/>
                <a:gd name="T70" fmla="*/ 728 w 1216"/>
                <a:gd name="T71" fmla="*/ 127 h 316"/>
                <a:gd name="T72" fmla="*/ 748 w 1216"/>
                <a:gd name="T73" fmla="*/ 121 h 316"/>
                <a:gd name="T74" fmla="*/ 769 w 1216"/>
                <a:gd name="T75" fmla="*/ 116 h 316"/>
                <a:gd name="T76" fmla="*/ 789 w 1216"/>
                <a:gd name="T77" fmla="*/ 111 h 316"/>
                <a:gd name="T78" fmla="*/ 809 w 1216"/>
                <a:gd name="T79" fmla="*/ 105 h 316"/>
                <a:gd name="T80" fmla="*/ 830 w 1216"/>
                <a:gd name="T81" fmla="*/ 100 h 316"/>
                <a:gd name="T82" fmla="*/ 850 w 1216"/>
                <a:gd name="T83" fmla="*/ 95 h 316"/>
                <a:gd name="T84" fmla="*/ 870 w 1216"/>
                <a:gd name="T85" fmla="*/ 90 h 316"/>
                <a:gd name="T86" fmla="*/ 891 w 1216"/>
                <a:gd name="T87" fmla="*/ 84 h 316"/>
                <a:gd name="T88" fmla="*/ 911 w 1216"/>
                <a:gd name="T89" fmla="*/ 79 h 316"/>
                <a:gd name="T90" fmla="*/ 931 w 1216"/>
                <a:gd name="T91" fmla="*/ 74 h 316"/>
                <a:gd name="T92" fmla="*/ 952 w 1216"/>
                <a:gd name="T93" fmla="*/ 68 h 316"/>
                <a:gd name="T94" fmla="*/ 972 w 1216"/>
                <a:gd name="T95" fmla="*/ 63 h 316"/>
                <a:gd name="T96" fmla="*/ 992 w 1216"/>
                <a:gd name="T97" fmla="*/ 58 h 316"/>
                <a:gd name="T98" fmla="*/ 1013 w 1216"/>
                <a:gd name="T99" fmla="*/ 53 h 316"/>
                <a:gd name="T100" fmla="*/ 1033 w 1216"/>
                <a:gd name="T101" fmla="*/ 47 h 316"/>
                <a:gd name="T102" fmla="*/ 1053 w 1216"/>
                <a:gd name="T103" fmla="*/ 42 h 316"/>
                <a:gd name="T104" fmla="*/ 1074 w 1216"/>
                <a:gd name="T105" fmla="*/ 37 h 316"/>
                <a:gd name="T106" fmla="*/ 1094 w 1216"/>
                <a:gd name="T107" fmla="*/ 31 h 316"/>
                <a:gd name="T108" fmla="*/ 1114 w 1216"/>
                <a:gd name="T109" fmla="*/ 26 h 316"/>
                <a:gd name="T110" fmla="*/ 1135 w 1216"/>
                <a:gd name="T111" fmla="*/ 21 h 316"/>
                <a:gd name="T112" fmla="*/ 1155 w 1216"/>
                <a:gd name="T113" fmla="*/ 16 h 316"/>
                <a:gd name="T114" fmla="*/ 1175 w 1216"/>
                <a:gd name="T115" fmla="*/ 10 h 316"/>
                <a:gd name="T116" fmla="*/ 1196 w 1216"/>
                <a:gd name="T117" fmla="*/ 5 h 316"/>
                <a:gd name="T118" fmla="*/ 1216 w 1216"/>
                <a:gd name="T11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316">
                  <a:moveTo>
                    <a:pt x="0" y="316"/>
                  </a:moveTo>
                  <a:lnTo>
                    <a:pt x="4" y="315"/>
                  </a:lnTo>
                  <a:lnTo>
                    <a:pt x="8" y="314"/>
                  </a:lnTo>
                  <a:lnTo>
                    <a:pt x="12" y="313"/>
                  </a:lnTo>
                  <a:lnTo>
                    <a:pt x="16" y="311"/>
                  </a:lnTo>
                  <a:lnTo>
                    <a:pt x="20" y="310"/>
                  </a:lnTo>
                  <a:lnTo>
                    <a:pt x="25" y="309"/>
                  </a:lnTo>
                  <a:lnTo>
                    <a:pt x="29" y="308"/>
                  </a:lnTo>
                  <a:lnTo>
                    <a:pt x="33" y="307"/>
                  </a:lnTo>
                  <a:lnTo>
                    <a:pt x="37" y="306"/>
                  </a:lnTo>
                  <a:lnTo>
                    <a:pt x="41" y="305"/>
                  </a:lnTo>
                  <a:lnTo>
                    <a:pt x="45" y="304"/>
                  </a:lnTo>
                  <a:lnTo>
                    <a:pt x="49" y="303"/>
                  </a:lnTo>
                  <a:lnTo>
                    <a:pt x="53" y="302"/>
                  </a:lnTo>
                  <a:lnTo>
                    <a:pt x="57" y="301"/>
                  </a:lnTo>
                  <a:lnTo>
                    <a:pt x="61" y="300"/>
                  </a:lnTo>
                  <a:lnTo>
                    <a:pt x="65" y="299"/>
                  </a:lnTo>
                  <a:lnTo>
                    <a:pt x="69" y="298"/>
                  </a:lnTo>
                  <a:lnTo>
                    <a:pt x="73" y="297"/>
                  </a:lnTo>
                  <a:lnTo>
                    <a:pt x="77" y="296"/>
                  </a:lnTo>
                  <a:lnTo>
                    <a:pt x="81" y="295"/>
                  </a:lnTo>
                  <a:lnTo>
                    <a:pt x="86" y="293"/>
                  </a:lnTo>
                  <a:lnTo>
                    <a:pt x="90" y="292"/>
                  </a:lnTo>
                  <a:lnTo>
                    <a:pt x="94" y="291"/>
                  </a:lnTo>
                  <a:lnTo>
                    <a:pt x="98" y="290"/>
                  </a:lnTo>
                  <a:lnTo>
                    <a:pt x="102" y="289"/>
                  </a:lnTo>
                  <a:lnTo>
                    <a:pt x="106" y="288"/>
                  </a:lnTo>
                  <a:lnTo>
                    <a:pt x="110" y="287"/>
                  </a:lnTo>
                  <a:lnTo>
                    <a:pt x="114" y="286"/>
                  </a:lnTo>
                  <a:lnTo>
                    <a:pt x="118" y="285"/>
                  </a:lnTo>
                  <a:lnTo>
                    <a:pt x="122" y="284"/>
                  </a:lnTo>
                  <a:lnTo>
                    <a:pt x="126" y="283"/>
                  </a:lnTo>
                  <a:lnTo>
                    <a:pt x="130" y="282"/>
                  </a:lnTo>
                  <a:lnTo>
                    <a:pt x="134" y="281"/>
                  </a:lnTo>
                  <a:lnTo>
                    <a:pt x="138" y="280"/>
                  </a:lnTo>
                  <a:lnTo>
                    <a:pt x="142" y="279"/>
                  </a:lnTo>
                  <a:lnTo>
                    <a:pt x="147" y="278"/>
                  </a:lnTo>
                  <a:lnTo>
                    <a:pt x="151" y="277"/>
                  </a:lnTo>
                  <a:lnTo>
                    <a:pt x="155" y="276"/>
                  </a:lnTo>
                  <a:lnTo>
                    <a:pt x="159" y="274"/>
                  </a:lnTo>
                  <a:lnTo>
                    <a:pt x="163" y="273"/>
                  </a:lnTo>
                  <a:lnTo>
                    <a:pt x="167" y="272"/>
                  </a:lnTo>
                  <a:lnTo>
                    <a:pt x="171" y="271"/>
                  </a:lnTo>
                  <a:lnTo>
                    <a:pt x="175" y="270"/>
                  </a:lnTo>
                  <a:lnTo>
                    <a:pt x="179" y="269"/>
                  </a:lnTo>
                  <a:lnTo>
                    <a:pt x="183" y="268"/>
                  </a:lnTo>
                  <a:lnTo>
                    <a:pt x="187" y="267"/>
                  </a:lnTo>
                  <a:lnTo>
                    <a:pt x="191" y="266"/>
                  </a:lnTo>
                  <a:lnTo>
                    <a:pt x="195" y="265"/>
                  </a:lnTo>
                  <a:lnTo>
                    <a:pt x="199" y="264"/>
                  </a:lnTo>
                  <a:lnTo>
                    <a:pt x="203" y="263"/>
                  </a:lnTo>
                  <a:lnTo>
                    <a:pt x="207" y="262"/>
                  </a:lnTo>
                  <a:lnTo>
                    <a:pt x="212" y="261"/>
                  </a:lnTo>
                  <a:lnTo>
                    <a:pt x="216" y="260"/>
                  </a:lnTo>
                  <a:lnTo>
                    <a:pt x="220" y="259"/>
                  </a:lnTo>
                  <a:lnTo>
                    <a:pt x="224" y="258"/>
                  </a:lnTo>
                  <a:lnTo>
                    <a:pt x="228" y="257"/>
                  </a:lnTo>
                  <a:lnTo>
                    <a:pt x="232" y="255"/>
                  </a:lnTo>
                  <a:lnTo>
                    <a:pt x="236" y="254"/>
                  </a:lnTo>
                  <a:lnTo>
                    <a:pt x="240" y="253"/>
                  </a:lnTo>
                  <a:lnTo>
                    <a:pt x="244" y="252"/>
                  </a:lnTo>
                  <a:lnTo>
                    <a:pt x="248" y="251"/>
                  </a:lnTo>
                  <a:lnTo>
                    <a:pt x="252" y="250"/>
                  </a:lnTo>
                  <a:lnTo>
                    <a:pt x="256" y="249"/>
                  </a:lnTo>
                  <a:lnTo>
                    <a:pt x="260" y="248"/>
                  </a:lnTo>
                  <a:lnTo>
                    <a:pt x="264" y="247"/>
                  </a:lnTo>
                  <a:lnTo>
                    <a:pt x="269" y="246"/>
                  </a:lnTo>
                  <a:lnTo>
                    <a:pt x="273" y="245"/>
                  </a:lnTo>
                  <a:lnTo>
                    <a:pt x="277" y="244"/>
                  </a:lnTo>
                  <a:lnTo>
                    <a:pt x="281" y="243"/>
                  </a:lnTo>
                  <a:lnTo>
                    <a:pt x="285" y="242"/>
                  </a:lnTo>
                  <a:lnTo>
                    <a:pt x="289" y="241"/>
                  </a:lnTo>
                  <a:lnTo>
                    <a:pt x="293" y="240"/>
                  </a:lnTo>
                  <a:lnTo>
                    <a:pt x="297" y="239"/>
                  </a:lnTo>
                  <a:lnTo>
                    <a:pt x="301" y="237"/>
                  </a:lnTo>
                  <a:lnTo>
                    <a:pt x="305" y="236"/>
                  </a:lnTo>
                  <a:lnTo>
                    <a:pt x="309" y="235"/>
                  </a:lnTo>
                  <a:lnTo>
                    <a:pt x="313" y="234"/>
                  </a:lnTo>
                  <a:lnTo>
                    <a:pt x="317" y="233"/>
                  </a:lnTo>
                  <a:lnTo>
                    <a:pt x="321" y="232"/>
                  </a:lnTo>
                  <a:lnTo>
                    <a:pt x="325" y="231"/>
                  </a:lnTo>
                  <a:lnTo>
                    <a:pt x="330" y="230"/>
                  </a:lnTo>
                  <a:lnTo>
                    <a:pt x="334" y="229"/>
                  </a:lnTo>
                  <a:lnTo>
                    <a:pt x="338" y="228"/>
                  </a:lnTo>
                  <a:lnTo>
                    <a:pt x="342" y="227"/>
                  </a:lnTo>
                  <a:lnTo>
                    <a:pt x="346" y="226"/>
                  </a:lnTo>
                  <a:lnTo>
                    <a:pt x="350" y="225"/>
                  </a:lnTo>
                  <a:lnTo>
                    <a:pt x="354" y="224"/>
                  </a:lnTo>
                  <a:lnTo>
                    <a:pt x="358" y="223"/>
                  </a:lnTo>
                  <a:lnTo>
                    <a:pt x="362" y="222"/>
                  </a:lnTo>
                  <a:lnTo>
                    <a:pt x="366" y="221"/>
                  </a:lnTo>
                  <a:lnTo>
                    <a:pt x="370" y="220"/>
                  </a:lnTo>
                  <a:lnTo>
                    <a:pt x="374" y="218"/>
                  </a:lnTo>
                  <a:lnTo>
                    <a:pt x="378" y="217"/>
                  </a:lnTo>
                  <a:lnTo>
                    <a:pt x="382" y="216"/>
                  </a:lnTo>
                  <a:lnTo>
                    <a:pt x="386" y="215"/>
                  </a:lnTo>
                  <a:lnTo>
                    <a:pt x="391" y="214"/>
                  </a:lnTo>
                  <a:lnTo>
                    <a:pt x="395" y="213"/>
                  </a:lnTo>
                  <a:lnTo>
                    <a:pt x="399" y="212"/>
                  </a:lnTo>
                  <a:lnTo>
                    <a:pt x="403" y="211"/>
                  </a:lnTo>
                  <a:lnTo>
                    <a:pt x="407" y="210"/>
                  </a:lnTo>
                  <a:lnTo>
                    <a:pt x="411" y="209"/>
                  </a:lnTo>
                  <a:lnTo>
                    <a:pt x="415" y="208"/>
                  </a:lnTo>
                  <a:lnTo>
                    <a:pt x="419" y="207"/>
                  </a:lnTo>
                  <a:lnTo>
                    <a:pt x="423" y="206"/>
                  </a:lnTo>
                  <a:lnTo>
                    <a:pt x="427" y="205"/>
                  </a:lnTo>
                  <a:lnTo>
                    <a:pt x="431" y="204"/>
                  </a:lnTo>
                  <a:lnTo>
                    <a:pt x="435" y="203"/>
                  </a:lnTo>
                  <a:lnTo>
                    <a:pt x="439" y="202"/>
                  </a:lnTo>
                  <a:lnTo>
                    <a:pt x="443" y="200"/>
                  </a:lnTo>
                  <a:lnTo>
                    <a:pt x="447" y="199"/>
                  </a:lnTo>
                  <a:lnTo>
                    <a:pt x="451" y="198"/>
                  </a:lnTo>
                  <a:lnTo>
                    <a:pt x="456" y="197"/>
                  </a:lnTo>
                  <a:lnTo>
                    <a:pt x="460" y="196"/>
                  </a:lnTo>
                  <a:lnTo>
                    <a:pt x="464" y="195"/>
                  </a:lnTo>
                  <a:lnTo>
                    <a:pt x="468" y="194"/>
                  </a:lnTo>
                  <a:lnTo>
                    <a:pt x="472" y="193"/>
                  </a:lnTo>
                  <a:lnTo>
                    <a:pt x="476" y="192"/>
                  </a:lnTo>
                  <a:lnTo>
                    <a:pt x="480" y="191"/>
                  </a:lnTo>
                  <a:lnTo>
                    <a:pt x="484" y="190"/>
                  </a:lnTo>
                  <a:lnTo>
                    <a:pt x="488" y="189"/>
                  </a:lnTo>
                  <a:lnTo>
                    <a:pt x="492" y="188"/>
                  </a:lnTo>
                  <a:lnTo>
                    <a:pt x="496" y="187"/>
                  </a:lnTo>
                  <a:lnTo>
                    <a:pt x="500" y="186"/>
                  </a:lnTo>
                  <a:lnTo>
                    <a:pt x="504" y="185"/>
                  </a:lnTo>
                  <a:lnTo>
                    <a:pt x="508" y="184"/>
                  </a:lnTo>
                  <a:lnTo>
                    <a:pt x="513" y="183"/>
                  </a:lnTo>
                  <a:lnTo>
                    <a:pt x="517" y="181"/>
                  </a:lnTo>
                  <a:lnTo>
                    <a:pt x="521" y="180"/>
                  </a:lnTo>
                  <a:lnTo>
                    <a:pt x="525" y="179"/>
                  </a:lnTo>
                  <a:lnTo>
                    <a:pt x="529" y="178"/>
                  </a:lnTo>
                  <a:lnTo>
                    <a:pt x="533" y="177"/>
                  </a:lnTo>
                  <a:lnTo>
                    <a:pt x="537" y="176"/>
                  </a:lnTo>
                  <a:lnTo>
                    <a:pt x="541" y="175"/>
                  </a:lnTo>
                  <a:lnTo>
                    <a:pt x="545" y="174"/>
                  </a:lnTo>
                  <a:lnTo>
                    <a:pt x="549" y="173"/>
                  </a:lnTo>
                  <a:lnTo>
                    <a:pt x="553" y="172"/>
                  </a:lnTo>
                  <a:lnTo>
                    <a:pt x="557" y="171"/>
                  </a:lnTo>
                  <a:lnTo>
                    <a:pt x="561" y="170"/>
                  </a:lnTo>
                  <a:lnTo>
                    <a:pt x="565" y="169"/>
                  </a:lnTo>
                  <a:lnTo>
                    <a:pt x="569" y="168"/>
                  </a:lnTo>
                  <a:lnTo>
                    <a:pt x="574" y="167"/>
                  </a:lnTo>
                  <a:lnTo>
                    <a:pt x="578" y="166"/>
                  </a:lnTo>
                  <a:lnTo>
                    <a:pt x="582" y="165"/>
                  </a:lnTo>
                  <a:lnTo>
                    <a:pt x="586" y="164"/>
                  </a:lnTo>
                  <a:lnTo>
                    <a:pt x="590" y="162"/>
                  </a:lnTo>
                  <a:lnTo>
                    <a:pt x="594" y="161"/>
                  </a:lnTo>
                  <a:lnTo>
                    <a:pt x="598" y="160"/>
                  </a:lnTo>
                  <a:lnTo>
                    <a:pt x="602" y="159"/>
                  </a:lnTo>
                  <a:lnTo>
                    <a:pt x="606" y="158"/>
                  </a:lnTo>
                  <a:lnTo>
                    <a:pt x="610" y="157"/>
                  </a:lnTo>
                  <a:lnTo>
                    <a:pt x="614" y="156"/>
                  </a:lnTo>
                  <a:lnTo>
                    <a:pt x="618" y="155"/>
                  </a:lnTo>
                  <a:lnTo>
                    <a:pt x="622" y="154"/>
                  </a:lnTo>
                  <a:lnTo>
                    <a:pt x="626" y="153"/>
                  </a:lnTo>
                  <a:lnTo>
                    <a:pt x="630" y="152"/>
                  </a:lnTo>
                  <a:lnTo>
                    <a:pt x="634" y="151"/>
                  </a:lnTo>
                  <a:lnTo>
                    <a:pt x="639" y="150"/>
                  </a:lnTo>
                  <a:lnTo>
                    <a:pt x="643" y="149"/>
                  </a:lnTo>
                  <a:lnTo>
                    <a:pt x="647" y="148"/>
                  </a:lnTo>
                  <a:lnTo>
                    <a:pt x="651" y="147"/>
                  </a:lnTo>
                  <a:lnTo>
                    <a:pt x="655" y="146"/>
                  </a:lnTo>
                  <a:lnTo>
                    <a:pt x="659" y="144"/>
                  </a:lnTo>
                  <a:lnTo>
                    <a:pt x="663" y="143"/>
                  </a:lnTo>
                  <a:lnTo>
                    <a:pt x="667" y="142"/>
                  </a:lnTo>
                  <a:lnTo>
                    <a:pt x="671" y="141"/>
                  </a:lnTo>
                  <a:lnTo>
                    <a:pt x="675" y="140"/>
                  </a:lnTo>
                  <a:lnTo>
                    <a:pt x="679" y="139"/>
                  </a:lnTo>
                  <a:lnTo>
                    <a:pt x="683" y="138"/>
                  </a:lnTo>
                  <a:lnTo>
                    <a:pt x="687" y="137"/>
                  </a:lnTo>
                  <a:lnTo>
                    <a:pt x="691" y="136"/>
                  </a:lnTo>
                  <a:lnTo>
                    <a:pt x="695" y="135"/>
                  </a:lnTo>
                  <a:lnTo>
                    <a:pt x="700" y="134"/>
                  </a:lnTo>
                  <a:lnTo>
                    <a:pt x="704" y="133"/>
                  </a:lnTo>
                  <a:lnTo>
                    <a:pt x="708" y="132"/>
                  </a:lnTo>
                  <a:lnTo>
                    <a:pt x="712" y="131"/>
                  </a:lnTo>
                  <a:lnTo>
                    <a:pt x="716" y="130"/>
                  </a:lnTo>
                  <a:lnTo>
                    <a:pt x="720" y="129"/>
                  </a:lnTo>
                  <a:lnTo>
                    <a:pt x="724" y="128"/>
                  </a:lnTo>
                  <a:lnTo>
                    <a:pt x="728" y="127"/>
                  </a:lnTo>
                  <a:lnTo>
                    <a:pt x="732" y="125"/>
                  </a:lnTo>
                  <a:lnTo>
                    <a:pt x="736" y="124"/>
                  </a:lnTo>
                  <a:lnTo>
                    <a:pt x="740" y="123"/>
                  </a:lnTo>
                  <a:lnTo>
                    <a:pt x="744" y="122"/>
                  </a:lnTo>
                  <a:lnTo>
                    <a:pt x="748" y="121"/>
                  </a:lnTo>
                  <a:lnTo>
                    <a:pt x="752" y="120"/>
                  </a:lnTo>
                  <a:lnTo>
                    <a:pt x="757" y="119"/>
                  </a:lnTo>
                  <a:lnTo>
                    <a:pt x="761" y="118"/>
                  </a:lnTo>
                  <a:lnTo>
                    <a:pt x="765" y="117"/>
                  </a:lnTo>
                  <a:lnTo>
                    <a:pt x="769" y="116"/>
                  </a:lnTo>
                  <a:lnTo>
                    <a:pt x="773" y="115"/>
                  </a:lnTo>
                  <a:lnTo>
                    <a:pt x="777" y="114"/>
                  </a:lnTo>
                  <a:lnTo>
                    <a:pt x="781" y="113"/>
                  </a:lnTo>
                  <a:lnTo>
                    <a:pt x="785" y="112"/>
                  </a:lnTo>
                  <a:lnTo>
                    <a:pt x="789" y="111"/>
                  </a:lnTo>
                  <a:lnTo>
                    <a:pt x="793" y="110"/>
                  </a:lnTo>
                  <a:lnTo>
                    <a:pt x="797" y="109"/>
                  </a:lnTo>
                  <a:lnTo>
                    <a:pt x="801" y="108"/>
                  </a:lnTo>
                  <a:lnTo>
                    <a:pt x="805" y="106"/>
                  </a:lnTo>
                  <a:lnTo>
                    <a:pt x="809" y="105"/>
                  </a:lnTo>
                  <a:lnTo>
                    <a:pt x="813" y="104"/>
                  </a:lnTo>
                  <a:lnTo>
                    <a:pt x="818" y="103"/>
                  </a:lnTo>
                  <a:lnTo>
                    <a:pt x="822" y="102"/>
                  </a:lnTo>
                  <a:lnTo>
                    <a:pt x="826" y="101"/>
                  </a:lnTo>
                  <a:lnTo>
                    <a:pt x="830" y="100"/>
                  </a:lnTo>
                  <a:lnTo>
                    <a:pt x="834" y="99"/>
                  </a:lnTo>
                  <a:lnTo>
                    <a:pt x="838" y="98"/>
                  </a:lnTo>
                  <a:lnTo>
                    <a:pt x="842" y="97"/>
                  </a:lnTo>
                  <a:lnTo>
                    <a:pt x="846" y="96"/>
                  </a:lnTo>
                  <a:lnTo>
                    <a:pt x="850" y="95"/>
                  </a:lnTo>
                  <a:lnTo>
                    <a:pt x="854" y="94"/>
                  </a:lnTo>
                  <a:lnTo>
                    <a:pt x="858" y="93"/>
                  </a:lnTo>
                  <a:lnTo>
                    <a:pt x="862" y="92"/>
                  </a:lnTo>
                  <a:lnTo>
                    <a:pt x="866" y="91"/>
                  </a:lnTo>
                  <a:lnTo>
                    <a:pt x="870" y="90"/>
                  </a:lnTo>
                  <a:lnTo>
                    <a:pt x="874" y="89"/>
                  </a:lnTo>
                  <a:lnTo>
                    <a:pt x="878" y="87"/>
                  </a:lnTo>
                  <a:lnTo>
                    <a:pt x="883" y="86"/>
                  </a:lnTo>
                  <a:lnTo>
                    <a:pt x="887" y="85"/>
                  </a:lnTo>
                  <a:lnTo>
                    <a:pt x="891" y="84"/>
                  </a:lnTo>
                  <a:lnTo>
                    <a:pt x="895" y="83"/>
                  </a:lnTo>
                  <a:lnTo>
                    <a:pt x="899" y="82"/>
                  </a:lnTo>
                  <a:lnTo>
                    <a:pt x="903" y="81"/>
                  </a:lnTo>
                  <a:lnTo>
                    <a:pt x="907" y="80"/>
                  </a:lnTo>
                  <a:lnTo>
                    <a:pt x="911" y="79"/>
                  </a:lnTo>
                  <a:lnTo>
                    <a:pt x="915" y="78"/>
                  </a:lnTo>
                  <a:lnTo>
                    <a:pt x="919" y="77"/>
                  </a:lnTo>
                  <a:lnTo>
                    <a:pt x="923" y="76"/>
                  </a:lnTo>
                  <a:lnTo>
                    <a:pt x="927" y="75"/>
                  </a:lnTo>
                  <a:lnTo>
                    <a:pt x="931" y="74"/>
                  </a:lnTo>
                  <a:lnTo>
                    <a:pt x="935" y="73"/>
                  </a:lnTo>
                  <a:lnTo>
                    <a:pt x="939" y="72"/>
                  </a:lnTo>
                  <a:lnTo>
                    <a:pt x="944" y="71"/>
                  </a:lnTo>
                  <a:lnTo>
                    <a:pt x="948" y="70"/>
                  </a:lnTo>
                  <a:lnTo>
                    <a:pt x="952" y="68"/>
                  </a:lnTo>
                  <a:lnTo>
                    <a:pt x="956" y="67"/>
                  </a:lnTo>
                  <a:lnTo>
                    <a:pt x="960" y="66"/>
                  </a:lnTo>
                  <a:lnTo>
                    <a:pt x="964" y="65"/>
                  </a:lnTo>
                  <a:lnTo>
                    <a:pt x="968" y="64"/>
                  </a:lnTo>
                  <a:lnTo>
                    <a:pt x="972" y="63"/>
                  </a:lnTo>
                  <a:lnTo>
                    <a:pt x="976" y="62"/>
                  </a:lnTo>
                  <a:lnTo>
                    <a:pt x="980" y="61"/>
                  </a:lnTo>
                  <a:lnTo>
                    <a:pt x="984" y="60"/>
                  </a:lnTo>
                  <a:lnTo>
                    <a:pt x="988" y="59"/>
                  </a:lnTo>
                  <a:lnTo>
                    <a:pt x="992" y="58"/>
                  </a:lnTo>
                  <a:lnTo>
                    <a:pt x="996" y="57"/>
                  </a:lnTo>
                  <a:lnTo>
                    <a:pt x="1001" y="56"/>
                  </a:lnTo>
                  <a:lnTo>
                    <a:pt x="1005" y="55"/>
                  </a:lnTo>
                  <a:lnTo>
                    <a:pt x="1009" y="54"/>
                  </a:lnTo>
                  <a:lnTo>
                    <a:pt x="1013" y="53"/>
                  </a:lnTo>
                  <a:lnTo>
                    <a:pt x="1017" y="52"/>
                  </a:lnTo>
                  <a:lnTo>
                    <a:pt x="1021" y="51"/>
                  </a:lnTo>
                  <a:lnTo>
                    <a:pt x="1025" y="49"/>
                  </a:lnTo>
                  <a:lnTo>
                    <a:pt x="1029" y="48"/>
                  </a:lnTo>
                  <a:lnTo>
                    <a:pt x="1033" y="47"/>
                  </a:lnTo>
                  <a:lnTo>
                    <a:pt x="1037" y="46"/>
                  </a:lnTo>
                  <a:lnTo>
                    <a:pt x="1041" y="45"/>
                  </a:lnTo>
                  <a:lnTo>
                    <a:pt x="1045" y="44"/>
                  </a:lnTo>
                  <a:lnTo>
                    <a:pt x="1049" y="43"/>
                  </a:lnTo>
                  <a:lnTo>
                    <a:pt x="1053" y="42"/>
                  </a:lnTo>
                  <a:lnTo>
                    <a:pt x="1057" y="41"/>
                  </a:lnTo>
                  <a:lnTo>
                    <a:pt x="1062" y="40"/>
                  </a:lnTo>
                  <a:lnTo>
                    <a:pt x="1066" y="39"/>
                  </a:lnTo>
                  <a:lnTo>
                    <a:pt x="1070" y="38"/>
                  </a:lnTo>
                  <a:lnTo>
                    <a:pt x="1074" y="37"/>
                  </a:lnTo>
                  <a:lnTo>
                    <a:pt x="1078" y="36"/>
                  </a:lnTo>
                  <a:lnTo>
                    <a:pt x="1082" y="35"/>
                  </a:lnTo>
                  <a:lnTo>
                    <a:pt x="1086" y="34"/>
                  </a:lnTo>
                  <a:lnTo>
                    <a:pt x="1090" y="33"/>
                  </a:lnTo>
                  <a:lnTo>
                    <a:pt x="1094" y="31"/>
                  </a:lnTo>
                  <a:lnTo>
                    <a:pt x="1098" y="30"/>
                  </a:lnTo>
                  <a:lnTo>
                    <a:pt x="1102" y="29"/>
                  </a:lnTo>
                  <a:lnTo>
                    <a:pt x="1106" y="28"/>
                  </a:lnTo>
                  <a:lnTo>
                    <a:pt x="1110" y="27"/>
                  </a:lnTo>
                  <a:lnTo>
                    <a:pt x="1114" y="26"/>
                  </a:lnTo>
                  <a:lnTo>
                    <a:pt x="1118" y="25"/>
                  </a:lnTo>
                  <a:lnTo>
                    <a:pt x="1122" y="24"/>
                  </a:lnTo>
                  <a:lnTo>
                    <a:pt x="1127" y="23"/>
                  </a:lnTo>
                  <a:lnTo>
                    <a:pt x="1131" y="22"/>
                  </a:lnTo>
                  <a:lnTo>
                    <a:pt x="1135" y="21"/>
                  </a:lnTo>
                  <a:lnTo>
                    <a:pt x="1139" y="20"/>
                  </a:lnTo>
                  <a:lnTo>
                    <a:pt x="1143" y="19"/>
                  </a:lnTo>
                  <a:lnTo>
                    <a:pt x="1147" y="18"/>
                  </a:lnTo>
                  <a:lnTo>
                    <a:pt x="1151" y="17"/>
                  </a:lnTo>
                  <a:lnTo>
                    <a:pt x="1155" y="16"/>
                  </a:lnTo>
                  <a:lnTo>
                    <a:pt x="1159" y="15"/>
                  </a:lnTo>
                  <a:lnTo>
                    <a:pt x="1163" y="14"/>
                  </a:lnTo>
                  <a:lnTo>
                    <a:pt x="1167" y="12"/>
                  </a:lnTo>
                  <a:lnTo>
                    <a:pt x="1171" y="11"/>
                  </a:lnTo>
                  <a:lnTo>
                    <a:pt x="1175" y="10"/>
                  </a:lnTo>
                  <a:lnTo>
                    <a:pt x="1179" y="9"/>
                  </a:lnTo>
                  <a:lnTo>
                    <a:pt x="1183" y="8"/>
                  </a:lnTo>
                  <a:lnTo>
                    <a:pt x="1188" y="7"/>
                  </a:lnTo>
                  <a:lnTo>
                    <a:pt x="1192" y="6"/>
                  </a:lnTo>
                  <a:lnTo>
                    <a:pt x="1196" y="5"/>
                  </a:lnTo>
                  <a:lnTo>
                    <a:pt x="1200" y="4"/>
                  </a:lnTo>
                  <a:lnTo>
                    <a:pt x="1204" y="3"/>
                  </a:lnTo>
                  <a:lnTo>
                    <a:pt x="1208" y="2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73"/>
            <p:cNvSpPr>
              <a:spLocks noChangeArrowheads="1"/>
            </p:cNvSpPr>
            <p:nvPr/>
          </p:nvSpPr>
          <p:spPr bwMode="auto">
            <a:xfrm>
              <a:off x="3693" y="2782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0.10 (0.06, 0.13)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74"/>
            <p:cNvSpPr>
              <a:spLocks noChangeArrowheads="1"/>
            </p:cNvSpPr>
            <p:nvPr/>
          </p:nvSpPr>
          <p:spPr bwMode="auto">
            <a:xfrm>
              <a:off x="3693" y="1839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0.17 (0.13, 0.20)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75"/>
            <p:cNvSpPr>
              <a:spLocks noChangeArrowheads="1"/>
            </p:cNvSpPr>
            <p:nvPr/>
          </p:nvSpPr>
          <p:spPr bwMode="auto">
            <a:xfrm>
              <a:off x="3693" y="1119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0.25 (0.22, 0.28)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76"/>
            <p:cNvSpPr>
              <a:spLocks noChangeArrowheads="1"/>
            </p:cNvSpPr>
            <p:nvPr/>
          </p:nvSpPr>
          <p:spPr bwMode="auto">
            <a:xfrm>
              <a:off x="3693" y="578"/>
              <a:ext cx="217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Change = 0.23 (0.20, 0.25)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Line 77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78"/>
            <p:cNvSpPr>
              <a:spLocks noChangeShapeType="1"/>
            </p:cNvSpPr>
            <p:nvPr/>
          </p:nvSpPr>
          <p:spPr bwMode="auto">
            <a:xfrm flipH="1">
              <a:off x="492" y="351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79"/>
            <p:cNvSpPr>
              <a:spLocks noChangeArrowheads="1"/>
            </p:cNvSpPr>
            <p:nvPr/>
          </p:nvSpPr>
          <p:spPr bwMode="auto">
            <a:xfrm rot="16200000">
              <a:off x="278" y="337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Line 80"/>
            <p:cNvSpPr>
              <a:spLocks noChangeShapeType="1"/>
            </p:cNvSpPr>
            <p:nvPr/>
          </p:nvSpPr>
          <p:spPr bwMode="auto">
            <a:xfrm flipH="1">
              <a:off x="492" y="276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81"/>
            <p:cNvSpPr>
              <a:spLocks noChangeArrowheads="1"/>
            </p:cNvSpPr>
            <p:nvPr/>
          </p:nvSpPr>
          <p:spPr bwMode="auto">
            <a:xfrm rot="16200000">
              <a:off x="278" y="262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82"/>
            <p:cNvSpPr>
              <a:spLocks noChangeShapeType="1"/>
            </p:cNvSpPr>
            <p:nvPr/>
          </p:nvSpPr>
          <p:spPr bwMode="auto">
            <a:xfrm flipH="1">
              <a:off x="492" y="202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83"/>
            <p:cNvSpPr>
              <a:spLocks noChangeArrowheads="1"/>
            </p:cNvSpPr>
            <p:nvPr/>
          </p:nvSpPr>
          <p:spPr bwMode="auto">
            <a:xfrm rot="16200000">
              <a:off x="278" y="188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84"/>
            <p:cNvSpPr>
              <a:spLocks noChangeShapeType="1"/>
            </p:cNvSpPr>
            <p:nvPr/>
          </p:nvSpPr>
          <p:spPr bwMode="auto">
            <a:xfrm flipH="1">
              <a:off x="492" y="128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85"/>
            <p:cNvSpPr>
              <a:spLocks noChangeArrowheads="1"/>
            </p:cNvSpPr>
            <p:nvPr/>
          </p:nvSpPr>
          <p:spPr bwMode="auto">
            <a:xfrm rot="16200000">
              <a:off x="278" y="114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Line 86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87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88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Line 89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90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91"/>
            <p:cNvSpPr>
              <a:spLocks noChangeArrowheads="1"/>
            </p:cNvSpPr>
            <p:nvPr/>
          </p:nvSpPr>
          <p:spPr bwMode="auto">
            <a:xfrm>
              <a:off x="48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Line 92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93"/>
            <p:cNvSpPr>
              <a:spLocks noChangeArrowheads="1"/>
            </p:cNvSpPr>
            <p:nvPr/>
          </p:nvSpPr>
          <p:spPr bwMode="auto">
            <a:xfrm>
              <a:off x="211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Line 94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95"/>
            <p:cNvSpPr>
              <a:spLocks noChangeArrowheads="1"/>
            </p:cNvSpPr>
            <p:nvPr/>
          </p:nvSpPr>
          <p:spPr bwMode="auto">
            <a:xfrm>
              <a:off x="3746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Line 9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97"/>
            <p:cNvSpPr>
              <a:spLocks noChangeArrowheads="1"/>
            </p:cNvSpPr>
            <p:nvPr/>
          </p:nvSpPr>
          <p:spPr bwMode="auto">
            <a:xfrm>
              <a:off x="537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Rectangle 98"/>
            <p:cNvSpPr>
              <a:spLocks noChangeArrowheads="1"/>
            </p:cNvSpPr>
            <p:nvPr/>
          </p:nvSpPr>
          <p:spPr bwMode="auto">
            <a:xfrm>
              <a:off x="2936" y="3937"/>
              <a:ext cx="38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" name="Rectangle 99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7" name="Rectangle 354"/>
          <p:cNvSpPr>
            <a:spLocks noChangeArrowheads="1"/>
          </p:cNvSpPr>
          <p:nvPr/>
        </p:nvSpPr>
        <p:spPr bwMode="auto">
          <a:xfrm>
            <a:off x="1885207" y="6553200"/>
            <a:ext cx="112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8" name="Rectangle 354"/>
          <p:cNvSpPr>
            <a:spLocks noChangeArrowheads="1"/>
          </p:cNvSpPr>
          <p:nvPr/>
        </p:nvSpPr>
        <p:spPr bwMode="auto">
          <a:xfrm>
            <a:off x="5270183" y="6553200"/>
            <a:ext cx="1136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3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9" name="Rectangle 354"/>
          <p:cNvSpPr>
            <a:spLocks noChangeArrowheads="1"/>
          </p:cNvSpPr>
          <p:nvPr/>
        </p:nvSpPr>
        <p:spPr bwMode="auto">
          <a:xfrm>
            <a:off x="3581400" y="6553200"/>
            <a:ext cx="117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2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0" name="Rectangle 354"/>
          <p:cNvSpPr>
            <a:spLocks noChangeArrowheads="1"/>
          </p:cNvSpPr>
          <p:nvPr/>
        </p:nvSpPr>
        <p:spPr bwMode="auto">
          <a:xfrm>
            <a:off x="6948686" y="6553200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4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dirty="0" smtClean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1676400" y="66294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328987" y="6629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037216" y="66294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6713616" y="6629400"/>
            <a:ext cx="100013" cy="98425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by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Quartile in the United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Women Age 40,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2001-2014</a:t>
            </a:r>
          </a:p>
        </p:txBody>
      </p:sp>
    </p:spTree>
    <p:extLst>
      <p:ext uri="{BB962C8B-B14F-4D97-AF65-F5344CB8AC3E}">
        <p14:creationId xmlns:p14="http://schemas.microsoft.com/office/powerpoint/2010/main" val="17895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290" y="449"/>
              <a:ext cx="5341" cy="3104"/>
              <a:chOff x="290" y="449"/>
              <a:chExt cx="5341" cy="3104"/>
            </a:xfrm>
          </p:grpSpPr>
          <p:sp>
            <p:nvSpPr>
              <p:cNvPr id="461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069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8"/>
              <p:cNvSpPr>
                <a:spLocks noChangeShapeType="1"/>
              </p:cNvSpPr>
              <p:nvPr/>
            </p:nvSpPr>
            <p:spPr bwMode="auto">
              <a:xfrm>
                <a:off x="548" y="342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9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10"/>
              <p:cNvSpPr>
                <a:spLocks noChangeShapeType="1"/>
              </p:cNvSpPr>
              <p:nvPr/>
            </p:nvSpPr>
            <p:spPr bwMode="auto">
              <a:xfrm>
                <a:off x="548" y="227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1"/>
              <p:cNvSpPr>
                <a:spLocks noChangeShapeType="1"/>
              </p:cNvSpPr>
              <p:nvPr/>
            </p:nvSpPr>
            <p:spPr bwMode="auto">
              <a:xfrm>
                <a:off x="548" y="169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548" y="111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14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5"/>
              <p:cNvSpPr>
                <a:spLocks/>
              </p:cNvSpPr>
              <p:nvPr/>
            </p:nvSpPr>
            <p:spPr bwMode="auto">
              <a:xfrm>
                <a:off x="887" y="1570"/>
                <a:ext cx="4653" cy="1135"/>
              </a:xfrm>
              <a:custGeom>
                <a:avLst/>
                <a:gdLst>
                  <a:gd name="T0" fmla="*/ 0 w 1333"/>
                  <a:gd name="T1" fmla="*/ 325 h 325"/>
                  <a:gd name="T2" fmla="*/ 70 w 1333"/>
                  <a:gd name="T3" fmla="*/ 253 h 325"/>
                  <a:gd name="T4" fmla="*/ 140 w 1333"/>
                  <a:gd name="T5" fmla="*/ 178 h 325"/>
                  <a:gd name="T6" fmla="*/ 210 w 1333"/>
                  <a:gd name="T7" fmla="*/ 222 h 325"/>
                  <a:gd name="T8" fmla="*/ 280 w 1333"/>
                  <a:gd name="T9" fmla="*/ 182 h 325"/>
                  <a:gd name="T10" fmla="*/ 350 w 1333"/>
                  <a:gd name="T11" fmla="*/ 192 h 325"/>
                  <a:gd name="T12" fmla="*/ 421 w 1333"/>
                  <a:gd name="T13" fmla="*/ 220 h 325"/>
                  <a:gd name="T14" fmla="*/ 491 w 1333"/>
                  <a:gd name="T15" fmla="*/ 167 h 325"/>
                  <a:gd name="T16" fmla="*/ 561 w 1333"/>
                  <a:gd name="T17" fmla="*/ 111 h 325"/>
                  <a:gd name="T18" fmla="*/ 631 w 1333"/>
                  <a:gd name="T19" fmla="*/ 117 h 325"/>
                  <a:gd name="T20" fmla="*/ 701 w 1333"/>
                  <a:gd name="T21" fmla="*/ 112 h 325"/>
                  <a:gd name="T22" fmla="*/ 771 w 1333"/>
                  <a:gd name="T23" fmla="*/ 108 h 325"/>
                  <a:gd name="T24" fmla="*/ 842 w 1333"/>
                  <a:gd name="T25" fmla="*/ 80 h 325"/>
                  <a:gd name="T26" fmla="*/ 912 w 1333"/>
                  <a:gd name="T27" fmla="*/ 58 h 325"/>
                  <a:gd name="T28" fmla="*/ 982 w 1333"/>
                  <a:gd name="T29" fmla="*/ 0 h 325"/>
                  <a:gd name="T30" fmla="*/ 1052 w 1333"/>
                  <a:gd name="T31" fmla="*/ 4 h 325"/>
                  <a:gd name="T32" fmla="*/ 1122 w 1333"/>
                  <a:gd name="T33" fmla="*/ 21 h 325"/>
                  <a:gd name="T34" fmla="*/ 1192 w 1333"/>
                  <a:gd name="T35" fmla="*/ 16 h 325"/>
                  <a:gd name="T36" fmla="*/ 1262 w 1333"/>
                  <a:gd name="T37" fmla="*/ 35 h 325"/>
                  <a:gd name="T38" fmla="*/ 1333 w 1333"/>
                  <a:gd name="T39" fmla="*/ 6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3" h="325">
                    <a:moveTo>
                      <a:pt x="0" y="325"/>
                    </a:moveTo>
                    <a:lnTo>
                      <a:pt x="70" y="253"/>
                    </a:lnTo>
                    <a:lnTo>
                      <a:pt x="140" y="178"/>
                    </a:lnTo>
                    <a:lnTo>
                      <a:pt x="210" y="222"/>
                    </a:lnTo>
                    <a:lnTo>
                      <a:pt x="280" y="182"/>
                    </a:lnTo>
                    <a:lnTo>
                      <a:pt x="350" y="192"/>
                    </a:lnTo>
                    <a:lnTo>
                      <a:pt x="421" y="220"/>
                    </a:lnTo>
                    <a:lnTo>
                      <a:pt x="491" y="167"/>
                    </a:lnTo>
                    <a:lnTo>
                      <a:pt x="561" y="111"/>
                    </a:lnTo>
                    <a:lnTo>
                      <a:pt x="631" y="117"/>
                    </a:lnTo>
                    <a:lnTo>
                      <a:pt x="701" y="112"/>
                    </a:lnTo>
                    <a:lnTo>
                      <a:pt x="771" y="108"/>
                    </a:lnTo>
                    <a:lnTo>
                      <a:pt x="842" y="80"/>
                    </a:lnTo>
                    <a:lnTo>
                      <a:pt x="912" y="58"/>
                    </a:lnTo>
                    <a:lnTo>
                      <a:pt x="982" y="0"/>
                    </a:lnTo>
                    <a:lnTo>
                      <a:pt x="1052" y="4"/>
                    </a:lnTo>
                    <a:lnTo>
                      <a:pt x="1122" y="21"/>
                    </a:lnTo>
                    <a:lnTo>
                      <a:pt x="1192" y="16"/>
                    </a:lnTo>
                    <a:lnTo>
                      <a:pt x="1262" y="35"/>
                    </a:lnTo>
                    <a:lnTo>
                      <a:pt x="1333" y="69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Oval 16"/>
              <p:cNvSpPr>
                <a:spLocks noChangeArrowheads="1"/>
              </p:cNvSpPr>
              <p:nvPr/>
            </p:nvSpPr>
            <p:spPr bwMode="auto">
              <a:xfrm>
                <a:off x="855" y="267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Oval 17"/>
              <p:cNvSpPr>
                <a:spLocks noChangeArrowheads="1"/>
              </p:cNvSpPr>
              <p:nvPr/>
            </p:nvSpPr>
            <p:spPr bwMode="auto">
              <a:xfrm>
                <a:off x="1100" y="2422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1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19"/>
              <p:cNvSpPr>
                <a:spLocks noChangeArrowheads="1"/>
              </p:cNvSpPr>
              <p:nvPr/>
            </p:nvSpPr>
            <p:spPr bwMode="auto">
              <a:xfrm>
                <a:off x="1588" y="2314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20"/>
              <p:cNvSpPr>
                <a:spLocks noChangeArrowheads="1"/>
              </p:cNvSpPr>
              <p:nvPr/>
            </p:nvSpPr>
            <p:spPr bwMode="auto">
              <a:xfrm>
                <a:off x="1833" y="217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21"/>
              <p:cNvSpPr>
                <a:spLocks noChangeArrowheads="1"/>
              </p:cNvSpPr>
              <p:nvPr/>
            </p:nvSpPr>
            <p:spPr bwMode="auto">
              <a:xfrm>
                <a:off x="2077" y="220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22"/>
              <p:cNvSpPr>
                <a:spLocks noChangeArrowheads="1"/>
              </p:cNvSpPr>
              <p:nvPr/>
            </p:nvSpPr>
            <p:spPr bwMode="auto">
              <a:xfrm>
                <a:off x="2325" y="230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23"/>
              <p:cNvSpPr>
                <a:spLocks noChangeArrowheads="1"/>
              </p:cNvSpPr>
              <p:nvPr/>
            </p:nvSpPr>
            <p:spPr bwMode="auto">
              <a:xfrm>
                <a:off x="2569" y="2122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24"/>
              <p:cNvSpPr>
                <a:spLocks noChangeArrowheads="1"/>
              </p:cNvSpPr>
              <p:nvPr/>
            </p:nvSpPr>
            <p:spPr bwMode="auto">
              <a:xfrm>
                <a:off x="2814" y="192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Oval 25"/>
              <p:cNvSpPr>
                <a:spLocks noChangeArrowheads="1"/>
              </p:cNvSpPr>
              <p:nvPr/>
            </p:nvSpPr>
            <p:spPr bwMode="auto">
              <a:xfrm>
                <a:off x="3058" y="19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26"/>
              <p:cNvSpPr>
                <a:spLocks noChangeArrowheads="1"/>
              </p:cNvSpPr>
              <p:nvPr/>
            </p:nvSpPr>
            <p:spPr bwMode="auto">
              <a:xfrm>
                <a:off x="3302" y="193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27"/>
              <p:cNvSpPr>
                <a:spLocks noChangeArrowheads="1"/>
              </p:cNvSpPr>
              <p:nvPr/>
            </p:nvSpPr>
            <p:spPr bwMode="auto">
              <a:xfrm>
                <a:off x="3547" y="1916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28"/>
              <p:cNvSpPr>
                <a:spLocks noChangeArrowheads="1"/>
              </p:cNvSpPr>
              <p:nvPr/>
            </p:nvSpPr>
            <p:spPr bwMode="auto">
              <a:xfrm>
                <a:off x="3795" y="181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29"/>
              <p:cNvSpPr>
                <a:spLocks noChangeArrowheads="1"/>
              </p:cNvSpPr>
              <p:nvPr/>
            </p:nvSpPr>
            <p:spPr bwMode="auto">
              <a:xfrm>
                <a:off x="4039" y="174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30"/>
              <p:cNvSpPr>
                <a:spLocks noChangeArrowheads="1"/>
              </p:cNvSpPr>
              <p:nvPr/>
            </p:nvSpPr>
            <p:spPr bwMode="auto">
              <a:xfrm>
                <a:off x="4283" y="15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31"/>
              <p:cNvSpPr>
                <a:spLocks noChangeArrowheads="1"/>
              </p:cNvSpPr>
              <p:nvPr/>
            </p:nvSpPr>
            <p:spPr bwMode="auto">
              <a:xfrm>
                <a:off x="4528" y="155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32"/>
              <p:cNvSpPr>
                <a:spLocks noChangeArrowheads="1"/>
              </p:cNvSpPr>
              <p:nvPr/>
            </p:nvSpPr>
            <p:spPr bwMode="auto">
              <a:xfrm>
                <a:off x="4772" y="161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33"/>
              <p:cNvSpPr>
                <a:spLocks noChangeArrowheads="1"/>
              </p:cNvSpPr>
              <p:nvPr/>
            </p:nvSpPr>
            <p:spPr bwMode="auto">
              <a:xfrm>
                <a:off x="5016" y="159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34"/>
              <p:cNvSpPr>
                <a:spLocks noChangeArrowheads="1"/>
              </p:cNvSpPr>
              <p:nvPr/>
            </p:nvSpPr>
            <p:spPr bwMode="auto">
              <a:xfrm>
                <a:off x="5261" y="166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5509" y="1779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 flipV="1">
                <a:off x="887" y="2317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V="1">
                <a:off x="960" y="2275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 flipV="1">
                <a:off x="1030" y="2237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 flipV="1">
                <a:off x="1103" y="2209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 flipV="1">
                <a:off x="1131" y="2191"/>
                <a:ext cx="21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 flipV="1">
                <a:off x="1173" y="2143"/>
                <a:ext cx="49" cy="3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 flipV="1">
                <a:off x="1239" y="2090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 flipV="1">
                <a:off x="1306" y="2041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4"/>
              <p:cNvSpPr>
                <a:spLocks noChangeShapeType="1"/>
              </p:cNvSpPr>
              <p:nvPr/>
            </p:nvSpPr>
            <p:spPr bwMode="auto">
              <a:xfrm flipV="1">
                <a:off x="1375" y="2024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5"/>
              <p:cNvSpPr>
                <a:spLocks noChangeShapeType="1"/>
              </p:cNvSpPr>
              <p:nvPr/>
            </p:nvSpPr>
            <p:spPr bwMode="auto">
              <a:xfrm>
                <a:off x="1375" y="2024"/>
                <a:ext cx="53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>
                <a:off x="1452" y="2055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7"/>
              <p:cNvSpPr>
                <a:spLocks noChangeShapeType="1"/>
              </p:cNvSpPr>
              <p:nvPr/>
            </p:nvSpPr>
            <p:spPr bwMode="auto">
              <a:xfrm>
                <a:off x="1533" y="2083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1609" y="2111"/>
                <a:ext cx="1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 flipV="1">
                <a:off x="1620" y="2101"/>
                <a:ext cx="4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V="1">
                <a:off x="1690" y="2076"/>
                <a:ext cx="55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 flipV="1">
                <a:off x="1766" y="2048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2"/>
              <p:cNvSpPr>
                <a:spLocks noChangeShapeType="1"/>
              </p:cNvSpPr>
              <p:nvPr/>
            </p:nvSpPr>
            <p:spPr bwMode="auto">
              <a:xfrm flipV="1">
                <a:off x="1847" y="2034"/>
                <a:ext cx="1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 flipV="1">
                <a:off x="1864" y="2024"/>
                <a:ext cx="39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 flipV="1">
                <a:off x="1927" y="1999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 flipV="1">
                <a:off x="2007" y="1978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 flipV="1">
                <a:off x="2088" y="1964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2109" y="1964"/>
                <a:ext cx="34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2168" y="1978"/>
                <a:ext cx="59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>
                <a:off x="2252" y="1999"/>
                <a:ext cx="55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>
                <a:off x="2332" y="2020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 flipV="1">
                <a:off x="2356" y="2013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 flipV="1">
                <a:off x="2409" y="1982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63"/>
              <p:cNvSpPr>
                <a:spLocks noChangeShapeType="1"/>
              </p:cNvSpPr>
              <p:nvPr/>
            </p:nvSpPr>
            <p:spPr bwMode="auto">
              <a:xfrm flipV="1">
                <a:off x="2486" y="1947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64"/>
              <p:cNvSpPr>
                <a:spLocks noChangeShapeType="1"/>
              </p:cNvSpPr>
              <p:nvPr/>
            </p:nvSpPr>
            <p:spPr bwMode="auto">
              <a:xfrm flipV="1">
                <a:off x="2562" y="1919"/>
                <a:ext cx="39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65"/>
              <p:cNvSpPr>
                <a:spLocks noChangeShapeType="1"/>
              </p:cNvSpPr>
              <p:nvPr/>
            </p:nvSpPr>
            <p:spPr bwMode="auto">
              <a:xfrm flipV="1">
                <a:off x="2601" y="1909"/>
                <a:ext cx="10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66"/>
              <p:cNvSpPr>
                <a:spLocks noChangeShapeType="1"/>
              </p:cNvSpPr>
              <p:nvPr/>
            </p:nvSpPr>
            <p:spPr bwMode="auto">
              <a:xfrm flipV="1">
                <a:off x="2629" y="1849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67"/>
              <p:cNvSpPr>
                <a:spLocks noChangeShapeType="1"/>
              </p:cNvSpPr>
              <p:nvPr/>
            </p:nvSpPr>
            <p:spPr bwMode="auto">
              <a:xfrm flipV="1">
                <a:off x="2691" y="1790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68"/>
              <p:cNvSpPr>
                <a:spLocks noChangeShapeType="1"/>
              </p:cNvSpPr>
              <p:nvPr/>
            </p:nvSpPr>
            <p:spPr bwMode="auto">
              <a:xfrm flipV="1">
                <a:off x="2751" y="1734"/>
                <a:ext cx="42" cy="3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69"/>
              <p:cNvSpPr>
                <a:spLocks noChangeShapeType="1"/>
              </p:cNvSpPr>
              <p:nvPr/>
            </p:nvSpPr>
            <p:spPr bwMode="auto">
              <a:xfrm flipV="1">
                <a:off x="2810" y="1685"/>
                <a:ext cx="35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70"/>
              <p:cNvSpPr>
                <a:spLocks noChangeShapeType="1"/>
              </p:cNvSpPr>
              <p:nvPr/>
            </p:nvSpPr>
            <p:spPr bwMode="auto">
              <a:xfrm>
                <a:off x="2845" y="1685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71"/>
              <p:cNvSpPr>
                <a:spLocks noChangeShapeType="1"/>
              </p:cNvSpPr>
              <p:nvPr/>
            </p:nvSpPr>
            <p:spPr bwMode="auto">
              <a:xfrm>
                <a:off x="2880" y="1692"/>
                <a:ext cx="59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72"/>
              <p:cNvSpPr>
                <a:spLocks noChangeShapeType="1"/>
              </p:cNvSpPr>
              <p:nvPr/>
            </p:nvSpPr>
            <p:spPr bwMode="auto">
              <a:xfrm>
                <a:off x="2964" y="1710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73"/>
              <p:cNvSpPr>
                <a:spLocks noChangeShapeType="1"/>
              </p:cNvSpPr>
              <p:nvPr/>
            </p:nvSpPr>
            <p:spPr bwMode="auto">
              <a:xfrm>
                <a:off x="3044" y="1727"/>
                <a:ext cx="45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74"/>
              <p:cNvSpPr>
                <a:spLocks noChangeShapeType="1"/>
              </p:cNvSpPr>
              <p:nvPr/>
            </p:nvSpPr>
            <p:spPr bwMode="auto">
              <a:xfrm>
                <a:off x="3089" y="1738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75"/>
              <p:cNvSpPr>
                <a:spLocks noChangeShapeType="1"/>
              </p:cNvSpPr>
              <p:nvPr/>
            </p:nvSpPr>
            <p:spPr bwMode="auto">
              <a:xfrm>
                <a:off x="3128" y="1738"/>
                <a:ext cx="5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76"/>
              <p:cNvSpPr>
                <a:spLocks noChangeShapeType="1"/>
              </p:cNvSpPr>
              <p:nvPr/>
            </p:nvSpPr>
            <p:spPr bwMode="auto">
              <a:xfrm>
                <a:off x="3212" y="1738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Line 77"/>
              <p:cNvSpPr>
                <a:spLocks noChangeShapeType="1"/>
              </p:cNvSpPr>
              <p:nvPr/>
            </p:nvSpPr>
            <p:spPr bwMode="auto">
              <a:xfrm>
                <a:off x="3295" y="1741"/>
                <a:ext cx="3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78"/>
              <p:cNvSpPr>
                <a:spLocks noChangeShapeType="1"/>
              </p:cNvSpPr>
              <p:nvPr/>
            </p:nvSpPr>
            <p:spPr bwMode="auto">
              <a:xfrm flipV="1">
                <a:off x="3334" y="1734"/>
                <a:ext cx="1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79"/>
              <p:cNvSpPr>
                <a:spLocks noChangeShapeType="1"/>
              </p:cNvSpPr>
              <p:nvPr/>
            </p:nvSpPr>
            <p:spPr bwMode="auto">
              <a:xfrm flipV="1">
                <a:off x="3376" y="1699"/>
                <a:ext cx="52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Line 80"/>
              <p:cNvSpPr>
                <a:spLocks noChangeShapeType="1"/>
              </p:cNvSpPr>
              <p:nvPr/>
            </p:nvSpPr>
            <p:spPr bwMode="auto">
              <a:xfrm flipV="1">
                <a:off x="3453" y="1668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81"/>
              <p:cNvSpPr>
                <a:spLocks noChangeShapeType="1"/>
              </p:cNvSpPr>
              <p:nvPr/>
            </p:nvSpPr>
            <p:spPr bwMode="auto">
              <a:xfrm flipV="1">
                <a:off x="3529" y="1633"/>
                <a:ext cx="49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82"/>
              <p:cNvSpPr>
                <a:spLocks noChangeShapeType="1"/>
              </p:cNvSpPr>
              <p:nvPr/>
            </p:nvSpPr>
            <p:spPr bwMode="auto">
              <a:xfrm>
                <a:off x="3578" y="163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83"/>
              <p:cNvSpPr>
                <a:spLocks noChangeShapeType="1"/>
              </p:cNvSpPr>
              <p:nvPr/>
            </p:nvSpPr>
            <p:spPr bwMode="auto">
              <a:xfrm flipV="1">
                <a:off x="3606" y="1626"/>
                <a:ext cx="5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84"/>
              <p:cNvSpPr>
                <a:spLocks noChangeShapeType="1"/>
              </p:cNvSpPr>
              <p:nvPr/>
            </p:nvSpPr>
            <p:spPr bwMode="auto">
              <a:xfrm flipV="1">
                <a:off x="3690" y="1615"/>
                <a:ext cx="5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85"/>
              <p:cNvSpPr>
                <a:spLocks noChangeShapeType="1"/>
              </p:cNvSpPr>
              <p:nvPr/>
            </p:nvSpPr>
            <p:spPr bwMode="auto">
              <a:xfrm flipV="1">
                <a:off x="3774" y="1608"/>
                <a:ext cx="52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86"/>
              <p:cNvSpPr>
                <a:spLocks noChangeShapeType="1"/>
              </p:cNvSpPr>
              <p:nvPr/>
            </p:nvSpPr>
            <p:spPr bwMode="auto">
              <a:xfrm>
                <a:off x="3826" y="160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87"/>
              <p:cNvSpPr>
                <a:spLocks noChangeShapeType="1"/>
              </p:cNvSpPr>
              <p:nvPr/>
            </p:nvSpPr>
            <p:spPr bwMode="auto">
              <a:xfrm>
                <a:off x="3857" y="1608"/>
                <a:ext cx="6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88"/>
              <p:cNvSpPr>
                <a:spLocks noChangeShapeType="1"/>
              </p:cNvSpPr>
              <p:nvPr/>
            </p:nvSpPr>
            <p:spPr bwMode="auto">
              <a:xfrm>
                <a:off x="3941" y="1615"/>
                <a:ext cx="60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89"/>
              <p:cNvSpPr>
                <a:spLocks noChangeShapeType="1"/>
              </p:cNvSpPr>
              <p:nvPr/>
            </p:nvSpPr>
            <p:spPr bwMode="auto">
              <a:xfrm>
                <a:off x="4025" y="1622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90"/>
              <p:cNvSpPr>
                <a:spLocks noChangeShapeType="1"/>
              </p:cNvSpPr>
              <p:nvPr/>
            </p:nvSpPr>
            <p:spPr bwMode="auto">
              <a:xfrm flipV="1">
                <a:off x="4070" y="1615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91"/>
              <p:cNvSpPr>
                <a:spLocks noChangeShapeType="1"/>
              </p:cNvSpPr>
              <p:nvPr/>
            </p:nvSpPr>
            <p:spPr bwMode="auto">
              <a:xfrm flipV="1">
                <a:off x="4095" y="1552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92"/>
              <p:cNvSpPr>
                <a:spLocks noChangeShapeType="1"/>
              </p:cNvSpPr>
              <p:nvPr/>
            </p:nvSpPr>
            <p:spPr bwMode="auto">
              <a:xfrm flipV="1">
                <a:off x="4154" y="1493"/>
                <a:ext cx="39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93"/>
              <p:cNvSpPr>
                <a:spLocks noChangeShapeType="1"/>
              </p:cNvSpPr>
              <p:nvPr/>
            </p:nvSpPr>
            <p:spPr bwMode="auto">
              <a:xfrm flipV="1">
                <a:off x="4210" y="1430"/>
                <a:ext cx="38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94"/>
              <p:cNvSpPr>
                <a:spLocks noChangeShapeType="1"/>
              </p:cNvSpPr>
              <p:nvPr/>
            </p:nvSpPr>
            <p:spPr bwMode="auto">
              <a:xfrm flipV="1">
                <a:off x="4266" y="1367"/>
                <a:ext cx="42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95"/>
              <p:cNvSpPr>
                <a:spLocks noChangeShapeType="1"/>
              </p:cNvSpPr>
              <p:nvPr/>
            </p:nvSpPr>
            <p:spPr bwMode="auto">
              <a:xfrm flipV="1">
                <a:off x="4325" y="1325"/>
                <a:ext cx="53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Line 96"/>
              <p:cNvSpPr>
                <a:spLocks noChangeShapeType="1"/>
              </p:cNvSpPr>
              <p:nvPr/>
            </p:nvSpPr>
            <p:spPr bwMode="auto">
              <a:xfrm flipV="1">
                <a:off x="4402" y="1287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97"/>
              <p:cNvSpPr>
                <a:spLocks noChangeShapeType="1"/>
              </p:cNvSpPr>
              <p:nvPr/>
            </p:nvSpPr>
            <p:spPr bwMode="auto">
              <a:xfrm flipV="1">
                <a:off x="4475" y="1245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98"/>
              <p:cNvSpPr>
                <a:spLocks noChangeShapeType="1"/>
              </p:cNvSpPr>
              <p:nvPr/>
            </p:nvSpPr>
            <p:spPr bwMode="auto">
              <a:xfrm flipV="1">
                <a:off x="4549" y="1228"/>
                <a:ext cx="1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99"/>
              <p:cNvSpPr>
                <a:spLocks noChangeShapeType="1"/>
              </p:cNvSpPr>
              <p:nvPr/>
            </p:nvSpPr>
            <p:spPr bwMode="auto">
              <a:xfrm>
                <a:off x="4559" y="1228"/>
                <a:ext cx="42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100"/>
              <p:cNvSpPr>
                <a:spLocks noChangeShapeType="1"/>
              </p:cNvSpPr>
              <p:nvPr/>
            </p:nvSpPr>
            <p:spPr bwMode="auto">
              <a:xfrm>
                <a:off x="4625" y="1252"/>
                <a:ext cx="53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101"/>
              <p:cNvSpPr>
                <a:spLocks noChangeShapeType="1"/>
              </p:cNvSpPr>
              <p:nvPr/>
            </p:nvSpPr>
            <p:spPr bwMode="auto">
              <a:xfrm>
                <a:off x="4702" y="1284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102"/>
              <p:cNvSpPr>
                <a:spLocks noChangeShapeType="1"/>
              </p:cNvSpPr>
              <p:nvPr/>
            </p:nvSpPr>
            <p:spPr bwMode="auto">
              <a:xfrm>
                <a:off x="4779" y="1315"/>
                <a:ext cx="24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103"/>
              <p:cNvSpPr>
                <a:spLocks noChangeShapeType="1"/>
              </p:cNvSpPr>
              <p:nvPr/>
            </p:nvSpPr>
            <p:spPr bwMode="auto">
              <a:xfrm>
                <a:off x="4803" y="1325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104"/>
              <p:cNvSpPr>
                <a:spLocks noChangeShapeType="1"/>
              </p:cNvSpPr>
              <p:nvPr/>
            </p:nvSpPr>
            <p:spPr bwMode="auto">
              <a:xfrm flipV="1">
                <a:off x="4859" y="1322"/>
                <a:ext cx="6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105"/>
              <p:cNvSpPr>
                <a:spLocks noChangeShapeType="1"/>
              </p:cNvSpPr>
              <p:nvPr/>
            </p:nvSpPr>
            <p:spPr bwMode="auto">
              <a:xfrm>
                <a:off x="4943" y="1319"/>
                <a:ext cx="5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106"/>
              <p:cNvSpPr>
                <a:spLocks noChangeShapeType="1"/>
              </p:cNvSpPr>
              <p:nvPr/>
            </p:nvSpPr>
            <p:spPr bwMode="auto">
              <a:xfrm>
                <a:off x="5027" y="1315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Line 107"/>
              <p:cNvSpPr>
                <a:spLocks noChangeShapeType="1"/>
              </p:cNvSpPr>
              <p:nvPr/>
            </p:nvSpPr>
            <p:spPr bwMode="auto">
              <a:xfrm>
                <a:off x="5048" y="1315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Line 108"/>
              <p:cNvSpPr>
                <a:spLocks noChangeShapeType="1"/>
              </p:cNvSpPr>
              <p:nvPr/>
            </p:nvSpPr>
            <p:spPr bwMode="auto">
              <a:xfrm>
                <a:off x="5107" y="1343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109"/>
              <p:cNvSpPr>
                <a:spLocks noChangeShapeType="1"/>
              </p:cNvSpPr>
              <p:nvPr/>
            </p:nvSpPr>
            <p:spPr bwMode="auto">
              <a:xfrm>
                <a:off x="5181" y="1378"/>
                <a:ext cx="55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Line 110"/>
              <p:cNvSpPr>
                <a:spLocks noChangeShapeType="1"/>
              </p:cNvSpPr>
              <p:nvPr/>
            </p:nvSpPr>
            <p:spPr bwMode="auto">
              <a:xfrm>
                <a:off x="5257" y="1413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111"/>
              <p:cNvSpPr>
                <a:spLocks noChangeShapeType="1"/>
              </p:cNvSpPr>
              <p:nvPr/>
            </p:nvSpPr>
            <p:spPr bwMode="auto">
              <a:xfrm>
                <a:off x="5292" y="1430"/>
                <a:ext cx="18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112"/>
              <p:cNvSpPr>
                <a:spLocks noChangeShapeType="1"/>
              </p:cNvSpPr>
              <p:nvPr/>
            </p:nvSpPr>
            <p:spPr bwMode="auto">
              <a:xfrm>
                <a:off x="5334" y="1444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Line 113"/>
              <p:cNvSpPr>
                <a:spLocks noChangeShapeType="1"/>
              </p:cNvSpPr>
              <p:nvPr/>
            </p:nvSpPr>
            <p:spPr bwMode="auto">
              <a:xfrm>
                <a:off x="5414" y="1469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Line 114"/>
              <p:cNvSpPr>
                <a:spLocks noChangeShapeType="1"/>
              </p:cNvSpPr>
              <p:nvPr/>
            </p:nvSpPr>
            <p:spPr bwMode="auto">
              <a:xfrm>
                <a:off x="5495" y="1497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115"/>
              <p:cNvSpPr>
                <a:spLocks noChangeShapeType="1"/>
              </p:cNvSpPr>
              <p:nvPr/>
            </p:nvSpPr>
            <p:spPr bwMode="auto">
              <a:xfrm flipV="1">
                <a:off x="887" y="3015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116"/>
              <p:cNvSpPr>
                <a:spLocks noChangeShapeType="1"/>
              </p:cNvSpPr>
              <p:nvPr/>
            </p:nvSpPr>
            <p:spPr bwMode="auto">
              <a:xfrm flipV="1">
                <a:off x="932" y="2946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117"/>
              <p:cNvSpPr>
                <a:spLocks noChangeShapeType="1"/>
              </p:cNvSpPr>
              <p:nvPr/>
            </p:nvSpPr>
            <p:spPr bwMode="auto">
              <a:xfrm flipV="1">
                <a:off x="977" y="287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118"/>
              <p:cNvSpPr>
                <a:spLocks noChangeShapeType="1"/>
              </p:cNvSpPr>
              <p:nvPr/>
            </p:nvSpPr>
            <p:spPr bwMode="auto">
              <a:xfrm flipV="1">
                <a:off x="1026" y="2806"/>
                <a:ext cx="32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119"/>
              <p:cNvSpPr>
                <a:spLocks noChangeShapeType="1"/>
              </p:cNvSpPr>
              <p:nvPr/>
            </p:nvSpPr>
            <p:spPr bwMode="auto">
              <a:xfrm flipV="1">
                <a:off x="1072" y="2736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120"/>
              <p:cNvSpPr>
                <a:spLocks noChangeShapeType="1"/>
              </p:cNvSpPr>
              <p:nvPr/>
            </p:nvSpPr>
            <p:spPr bwMode="auto">
              <a:xfrm flipV="1">
                <a:off x="1117" y="2698"/>
                <a:ext cx="14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Line 121"/>
              <p:cNvSpPr>
                <a:spLocks noChangeShapeType="1"/>
              </p:cNvSpPr>
              <p:nvPr/>
            </p:nvSpPr>
            <p:spPr bwMode="auto">
              <a:xfrm flipV="1">
                <a:off x="1131" y="2670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122"/>
              <p:cNvSpPr>
                <a:spLocks noChangeShapeType="1"/>
              </p:cNvSpPr>
              <p:nvPr/>
            </p:nvSpPr>
            <p:spPr bwMode="auto">
              <a:xfrm flipV="1">
                <a:off x="1166" y="2600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123"/>
              <p:cNvSpPr>
                <a:spLocks noChangeShapeType="1"/>
              </p:cNvSpPr>
              <p:nvPr/>
            </p:nvSpPr>
            <p:spPr bwMode="auto">
              <a:xfrm flipV="1">
                <a:off x="1215" y="2534"/>
                <a:ext cx="35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Line 124"/>
              <p:cNvSpPr>
                <a:spLocks noChangeShapeType="1"/>
              </p:cNvSpPr>
              <p:nvPr/>
            </p:nvSpPr>
            <p:spPr bwMode="auto">
              <a:xfrm flipV="1">
                <a:off x="1264" y="2464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Line 125"/>
              <p:cNvSpPr>
                <a:spLocks noChangeShapeType="1"/>
              </p:cNvSpPr>
              <p:nvPr/>
            </p:nvSpPr>
            <p:spPr bwMode="auto">
              <a:xfrm flipV="1">
                <a:off x="1313" y="2397"/>
                <a:ext cx="34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126"/>
              <p:cNvSpPr>
                <a:spLocks noChangeShapeType="1"/>
              </p:cNvSpPr>
              <p:nvPr/>
            </p:nvSpPr>
            <p:spPr bwMode="auto">
              <a:xfrm flipV="1">
                <a:off x="1361" y="2359"/>
                <a:ext cx="14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Line 127"/>
              <p:cNvSpPr>
                <a:spLocks noChangeShapeType="1"/>
              </p:cNvSpPr>
              <p:nvPr/>
            </p:nvSpPr>
            <p:spPr bwMode="auto">
              <a:xfrm>
                <a:off x="1375" y="2359"/>
                <a:ext cx="28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Line 128"/>
              <p:cNvSpPr>
                <a:spLocks noChangeShapeType="1"/>
              </p:cNvSpPr>
              <p:nvPr/>
            </p:nvSpPr>
            <p:spPr bwMode="auto">
              <a:xfrm>
                <a:off x="1421" y="2397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129"/>
              <p:cNvSpPr>
                <a:spLocks noChangeShapeType="1"/>
              </p:cNvSpPr>
              <p:nvPr/>
            </p:nvSpPr>
            <p:spPr bwMode="auto">
              <a:xfrm>
                <a:off x="1484" y="2453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Line 130"/>
              <p:cNvSpPr>
                <a:spLocks noChangeShapeType="1"/>
              </p:cNvSpPr>
              <p:nvPr/>
            </p:nvSpPr>
            <p:spPr bwMode="auto">
              <a:xfrm>
                <a:off x="1546" y="2509"/>
                <a:ext cx="46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Line 131"/>
              <p:cNvSpPr>
                <a:spLocks noChangeShapeType="1"/>
              </p:cNvSpPr>
              <p:nvPr/>
            </p:nvSpPr>
            <p:spPr bwMode="auto">
              <a:xfrm>
                <a:off x="1609" y="2565"/>
                <a:ext cx="11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132"/>
              <p:cNvSpPr>
                <a:spLocks noChangeShapeType="1"/>
              </p:cNvSpPr>
              <p:nvPr/>
            </p:nvSpPr>
            <p:spPr bwMode="auto">
              <a:xfrm flipV="1">
                <a:off x="1620" y="2548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133"/>
              <p:cNvSpPr>
                <a:spLocks noChangeShapeType="1"/>
              </p:cNvSpPr>
              <p:nvPr/>
            </p:nvSpPr>
            <p:spPr bwMode="auto">
              <a:xfrm flipV="1">
                <a:off x="1672" y="2495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Line 134"/>
              <p:cNvSpPr>
                <a:spLocks noChangeShapeType="1"/>
              </p:cNvSpPr>
              <p:nvPr/>
            </p:nvSpPr>
            <p:spPr bwMode="auto">
              <a:xfrm flipV="1">
                <a:off x="1738" y="2443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135"/>
              <p:cNvSpPr>
                <a:spLocks noChangeShapeType="1"/>
              </p:cNvSpPr>
              <p:nvPr/>
            </p:nvSpPr>
            <p:spPr bwMode="auto">
              <a:xfrm flipV="1">
                <a:off x="1805" y="2390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Line 136"/>
              <p:cNvSpPr>
                <a:spLocks noChangeShapeType="1"/>
              </p:cNvSpPr>
              <p:nvPr/>
            </p:nvSpPr>
            <p:spPr bwMode="auto">
              <a:xfrm>
                <a:off x="1871" y="2380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Line 137"/>
              <p:cNvSpPr>
                <a:spLocks noChangeShapeType="1"/>
              </p:cNvSpPr>
              <p:nvPr/>
            </p:nvSpPr>
            <p:spPr bwMode="auto">
              <a:xfrm>
                <a:off x="1941" y="242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138"/>
              <p:cNvSpPr>
                <a:spLocks noChangeShapeType="1"/>
              </p:cNvSpPr>
              <p:nvPr/>
            </p:nvSpPr>
            <p:spPr bwMode="auto">
              <a:xfrm>
                <a:off x="2014" y="2460"/>
                <a:ext cx="53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139"/>
              <p:cNvSpPr>
                <a:spLocks noChangeShapeType="1"/>
              </p:cNvSpPr>
              <p:nvPr/>
            </p:nvSpPr>
            <p:spPr bwMode="auto">
              <a:xfrm>
                <a:off x="2088" y="2502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140"/>
              <p:cNvSpPr>
                <a:spLocks noChangeShapeType="1"/>
              </p:cNvSpPr>
              <p:nvPr/>
            </p:nvSpPr>
            <p:spPr bwMode="auto">
              <a:xfrm>
                <a:off x="2109" y="2516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141"/>
              <p:cNvSpPr>
                <a:spLocks noChangeShapeType="1"/>
              </p:cNvSpPr>
              <p:nvPr/>
            </p:nvSpPr>
            <p:spPr bwMode="auto">
              <a:xfrm>
                <a:off x="2161" y="2544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142"/>
              <p:cNvSpPr>
                <a:spLocks noChangeShapeType="1"/>
              </p:cNvSpPr>
              <p:nvPr/>
            </p:nvSpPr>
            <p:spPr bwMode="auto">
              <a:xfrm>
                <a:off x="2234" y="2582"/>
                <a:ext cx="53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Line 143"/>
              <p:cNvSpPr>
                <a:spLocks noChangeShapeType="1"/>
              </p:cNvSpPr>
              <p:nvPr/>
            </p:nvSpPr>
            <p:spPr bwMode="auto">
              <a:xfrm>
                <a:off x="2311" y="2621"/>
                <a:ext cx="45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144"/>
              <p:cNvSpPr>
                <a:spLocks noChangeShapeType="1"/>
              </p:cNvSpPr>
              <p:nvPr/>
            </p:nvSpPr>
            <p:spPr bwMode="auto">
              <a:xfrm flipV="1">
                <a:off x="2356" y="2638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145"/>
              <p:cNvSpPr>
                <a:spLocks noChangeShapeType="1"/>
              </p:cNvSpPr>
              <p:nvPr/>
            </p:nvSpPr>
            <p:spPr bwMode="auto">
              <a:xfrm flipV="1">
                <a:off x="2377" y="2579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Line 146"/>
              <p:cNvSpPr>
                <a:spLocks noChangeShapeType="1"/>
              </p:cNvSpPr>
              <p:nvPr/>
            </p:nvSpPr>
            <p:spPr bwMode="auto">
              <a:xfrm flipV="1">
                <a:off x="2437" y="2520"/>
                <a:ext cx="38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147"/>
              <p:cNvSpPr>
                <a:spLocks noChangeShapeType="1"/>
              </p:cNvSpPr>
              <p:nvPr/>
            </p:nvSpPr>
            <p:spPr bwMode="auto">
              <a:xfrm flipV="1">
                <a:off x="2493" y="2457"/>
                <a:ext cx="41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148"/>
              <p:cNvSpPr>
                <a:spLocks noChangeShapeType="1"/>
              </p:cNvSpPr>
              <p:nvPr/>
            </p:nvSpPr>
            <p:spPr bwMode="auto">
              <a:xfrm flipV="1">
                <a:off x="2552" y="2397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149"/>
              <p:cNvSpPr>
                <a:spLocks noChangeShapeType="1"/>
              </p:cNvSpPr>
              <p:nvPr/>
            </p:nvSpPr>
            <p:spPr bwMode="auto">
              <a:xfrm flipV="1">
                <a:off x="2611" y="2352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150"/>
              <p:cNvSpPr>
                <a:spLocks noChangeShapeType="1"/>
              </p:cNvSpPr>
              <p:nvPr/>
            </p:nvSpPr>
            <p:spPr bwMode="auto">
              <a:xfrm flipV="1">
                <a:off x="2681" y="2307"/>
                <a:ext cx="52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151"/>
              <p:cNvSpPr>
                <a:spLocks noChangeShapeType="1"/>
              </p:cNvSpPr>
              <p:nvPr/>
            </p:nvSpPr>
            <p:spPr bwMode="auto">
              <a:xfrm flipV="1">
                <a:off x="2754" y="2261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152"/>
              <p:cNvSpPr>
                <a:spLocks noChangeShapeType="1"/>
              </p:cNvSpPr>
              <p:nvPr/>
            </p:nvSpPr>
            <p:spPr bwMode="auto">
              <a:xfrm flipV="1">
                <a:off x="2824" y="2233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153"/>
              <p:cNvSpPr>
                <a:spLocks noChangeShapeType="1"/>
              </p:cNvSpPr>
              <p:nvPr/>
            </p:nvSpPr>
            <p:spPr bwMode="auto">
              <a:xfrm flipV="1">
                <a:off x="2845" y="2230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154"/>
              <p:cNvSpPr>
                <a:spLocks noChangeShapeType="1"/>
              </p:cNvSpPr>
              <p:nvPr/>
            </p:nvSpPr>
            <p:spPr bwMode="auto">
              <a:xfrm flipV="1">
                <a:off x="2901" y="2226"/>
                <a:ext cx="5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Line 155"/>
              <p:cNvSpPr>
                <a:spLocks noChangeShapeType="1"/>
              </p:cNvSpPr>
              <p:nvPr/>
            </p:nvSpPr>
            <p:spPr bwMode="auto">
              <a:xfrm flipV="1">
                <a:off x="2985" y="2219"/>
                <a:ext cx="5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Line 156"/>
              <p:cNvSpPr>
                <a:spLocks noChangeShapeType="1"/>
              </p:cNvSpPr>
              <p:nvPr/>
            </p:nvSpPr>
            <p:spPr bwMode="auto">
              <a:xfrm>
                <a:off x="3069" y="2219"/>
                <a:ext cx="20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157"/>
              <p:cNvSpPr>
                <a:spLocks noChangeShapeType="1"/>
              </p:cNvSpPr>
              <p:nvPr/>
            </p:nvSpPr>
            <p:spPr bwMode="auto">
              <a:xfrm flipV="1">
                <a:off x="3089" y="2212"/>
                <a:ext cx="3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158"/>
              <p:cNvSpPr>
                <a:spLocks noChangeShapeType="1"/>
              </p:cNvSpPr>
              <p:nvPr/>
            </p:nvSpPr>
            <p:spPr bwMode="auto">
              <a:xfrm flipV="1">
                <a:off x="3152" y="2202"/>
                <a:ext cx="6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Line 159"/>
              <p:cNvSpPr>
                <a:spLocks noChangeShapeType="1"/>
              </p:cNvSpPr>
              <p:nvPr/>
            </p:nvSpPr>
            <p:spPr bwMode="auto">
              <a:xfrm flipV="1">
                <a:off x="3236" y="2188"/>
                <a:ext cx="56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Line 160"/>
              <p:cNvSpPr>
                <a:spLocks noChangeShapeType="1"/>
              </p:cNvSpPr>
              <p:nvPr/>
            </p:nvSpPr>
            <p:spPr bwMode="auto">
              <a:xfrm>
                <a:off x="3320" y="2184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Line 161"/>
              <p:cNvSpPr>
                <a:spLocks noChangeShapeType="1"/>
              </p:cNvSpPr>
              <p:nvPr/>
            </p:nvSpPr>
            <p:spPr bwMode="auto">
              <a:xfrm>
                <a:off x="3334" y="2184"/>
                <a:ext cx="42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Line 162"/>
              <p:cNvSpPr>
                <a:spLocks noChangeShapeType="1"/>
              </p:cNvSpPr>
              <p:nvPr/>
            </p:nvSpPr>
            <p:spPr bwMode="auto">
              <a:xfrm>
                <a:off x="3400" y="2205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Line 163"/>
              <p:cNvSpPr>
                <a:spLocks noChangeShapeType="1"/>
              </p:cNvSpPr>
              <p:nvPr/>
            </p:nvSpPr>
            <p:spPr bwMode="auto">
              <a:xfrm>
                <a:off x="3480" y="2230"/>
                <a:ext cx="53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Line 164"/>
              <p:cNvSpPr>
                <a:spLocks noChangeShapeType="1"/>
              </p:cNvSpPr>
              <p:nvPr/>
            </p:nvSpPr>
            <p:spPr bwMode="auto">
              <a:xfrm>
                <a:off x="3557" y="2254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Line 165"/>
              <p:cNvSpPr>
                <a:spLocks noChangeShapeType="1"/>
              </p:cNvSpPr>
              <p:nvPr/>
            </p:nvSpPr>
            <p:spPr bwMode="auto">
              <a:xfrm flipV="1">
                <a:off x="3578" y="2240"/>
                <a:ext cx="3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Line 166"/>
              <p:cNvSpPr>
                <a:spLocks noChangeShapeType="1"/>
              </p:cNvSpPr>
              <p:nvPr/>
            </p:nvSpPr>
            <p:spPr bwMode="auto">
              <a:xfrm flipV="1">
                <a:off x="3631" y="2191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167"/>
              <p:cNvSpPr>
                <a:spLocks noChangeShapeType="1"/>
              </p:cNvSpPr>
              <p:nvPr/>
            </p:nvSpPr>
            <p:spPr bwMode="auto">
              <a:xfrm flipV="1">
                <a:off x="3700" y="2146"/>
                <a:ext cx="46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Line 168"/>
              <p:cNvSpPr>
                <a:spLocks noChangeShapeType="1"/>
              </p:cNvSpPr>
              <p:nvPr/>
            </p:nvSpPr>
            <p:spPr bwMode="auto">
              <a:xfrm flipV="1">
                <a:off x="3767" y="2097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169"/>
              <p:cNvSpPr>
                <a:spLocks noChangeShapeType="1"/>
              </p:cNvSpPr>
              <p:nvPr/>
            </p:nvSpPr>
            <p:spPr bwMode="auto">
              <a:xfrm flipV="1">
                <a:off x="3837" y="2048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Line 170"/>
              <p:cNvSpPr>
                <a:spLocks noChangeShapeType="1"/>
              </p:cNvSpPr>
              <p:nvPr/>
            </p:nvSpPr>
            <p:spPr bwMode="auto">
              <a:xfrm flipV="1">
                <a:off x="3906" y="2003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Line 171"/>
              <p:cNvSpPr>
                <a:spLocks noChangeShapeType="1"/>
              </p:cNvSpPr>
              <p:nvPr/>
            </p:nvSpPr>
            <p:spPr bwMode="auto">
              <a:xfrm flipV="1">
                <a:off x="3976" y="1954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Line 172"/>
              <p:cNvSpPr>
                <a:spLocks noChangeShapeType="1"/>
              </p:cNvSpPr>
              <p:nvPr/>
            </p:nvSpPr>
            <p:spPr bwMode="auto">
              <a:xfrm flipV="1">
                <a:off x="4042" y="1923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173"/>
              <p:cNvSpPr>
                <a:spLocks noChangeShapeType="1"/>
              </p:cNvSpPr>
              <p:nvPr/>
            </p:nvSpPr>
            <p:spPr bwMode="auto">
              <a:xfrm flipV="1">
                <a:off x="4070" y="1909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174"/>
              <p:cNvSpPr>
                <a:spLocks noChangeShapeType="1"/>
              </p:cNvSpPr>
              <p:nvPr/>
            </p:nvSpPr>
            <p:spPr bwMode="auto">
              <a:xfrm flipV="1">
                <a:off x="4116" y="1867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175"/>
              <p:cNvSpPr>
                <a:spLocks noChangeShapeType="1"/>
              </p:cNvSpPr>
              <p:nvPr/>
            </p:nvSpPr>
            <p:spPr bwMode="auto">
              <a:xfrm flipV="1">
                <a:off x="4186" y="1825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176"/>
              <p:cNvSpPr>
                <a:spLocks noChangeShapeType="1"/>
              </p:cNvSpPr>
              <p:nvPr/>
            </p:nvSpPr>
            <p:spPr bwMode="auto">
              <a:xfrm flipV="1">
                <a:off x="4259" y="1783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Line 177"/>
              <p:cNvSpPr>
                <a:spLocks noChangeShapeType="1"/>
              </p:cNvSpPr>
              <p:nvPr/>
            </p:nvSpPr>
            <p:spPr bwMode="auto">
              <a:xfrm>
                <a:off x="4332" y="1790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178"/>
              <p:cNvSpPr>
                <a:spLocks noChangeShapeType="1"/>
              </p:cNvSpPr>
              <p:nvPr/>
            </p:nvSpPr>
            <p:spPr bwMode="auto">
              <a:xfrm>
                <a:off x="4402" y="1835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179"/>
              <p:cNvSpPr>
                <a:spLocks noChangeShapeType="1"/>
              </p:cNvSpPr>
              <p:nvPr/>
            </p:nvSpPr>
            <p:spPr bwMode="auto">
              <a:xfrm>
                <a:off x="4472" y="1881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Line 180"/>
              <p:cNvSpPr>
                <a:spLocks noChangeShapeType="1"/>
              </p:cNvSpPr>
              <p:nvPr/>
            </p:nvSpPr>
            <p:spPr bwMode="auto">
              <a:xfrm>
                <a:off x="4542" y="1926"/>
                <a:ext cx="17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Line 181"/>
              <p:cNvSpPr>
                <a:spLocks noChangeShapeType="1"/>
              </p:cNvSpPr>
              <p:nvPr/>
            </p:nvSpPr>
            <p:spPr bwMode="auto">
              <a:xfrm>
                <a:off x="4559" y="1940"/>
                <a:ext cx="3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182"/>
              <p:cNvSpPr>
                <a:spLocks noChangeShapeType="1"/>
              </p:cNvSpPr>
              <p:nvPr/>
            </p:nvSpPr>
            <p:spPr bwMode="auto">
              <a:xfrm>
                <a:off x="4622" y="1944"/>
                <a:ext cx="56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Line 183"/>
              <p:cNvSpPr>
                <a:spLocks noChangeShapeType="1"/>
              </p:cNvSpPr>
              <p:nvPr/>
            </p:nvSpPr>
            <p:spPr bwMode="auto">
              <a:xfrm>
                <a:off x="4706" y="1951"/>
                <a:ext cx="56" cy="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184"/>
              <p:cNvSpPr>
                <a:spLocks noChangeShapeType="1"/>
              </p:cNvSpPr>
              <p:nvPr/>
            </p:nvSpPr>
            <p:spPr bwMode="auto">
              <a:xfrm>
                <a:off x="4786" y="1957"/>
                <a:ext cx="17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185"/>
              <p:cNvSpPr>
                <a:spLocks noChangeShapeType="1"/>
              </p:cNvSpPr>
              <p:nvPr/>
            </p:nvSpPr>
            <p:spPr bwMode="auto">
              <a:xfrm flipV="1">
                <a:off x="4803" y="1957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186"/>
              <p:cNvSpPr>
                <a:spLocks noChangeShapeType="1"/>
              </p:cNvSpPr>
              <p:nvPr/>
            </p:nvSpPr>
            <p:spPr bwMode="auto">
              <a:xfrm flipV="1">
                <a:off x="4870" y="1951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187"/>
              <p:cNvSpPr>
                <a:spLocks noChangeShapeType="1"/>
              </p:cNvSpPr>
              <p:nvPr/>
            </p:nvSpPr>
            <p:spPr bwMode="auto">
              <a:xfrm flipV="1">
                <a:off x="4954" y="1944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Line 188"/>
              <p:cNvSpPr>
                <a:spLocks noChangeShapeType="1"/>
              </p:cNvSpPr>
              <p:nvPr/>
            </p:nvSpPr>
            <p:spPr bwMode="auto">
              <a:xfrm>
                <a:off x="5037" y="1940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189"/>
              <p:cNvSpPr>
                <a:spLocks noChangeShapeType="1"/>
              </p:cNvSpPr>
              <p:nvPr/>
            </p:nvSpPr>
            <p:spPr bwMode="auto">
              <a:xfrm>
                <a:off x="5048" y="1940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Line 190"/>
              <p:cNvSpPr>
                <a:spLocks noChangeShapeType="1"/>
              </p:cNvSpPr>
              <p:nvPr/>
            </p:nvSpPr>
            <p:spPr bwMode="auto">
              <a:xfrm>
                <a:off x="5121" y="1944"/>
                <a:ext cx="6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191"/>
              <p:cNvSpPr>
                <a:spLocks noChangeShapeType="1"/>
              </p:cNvSpPr>
              <p:nvPr/>
            </p:nvSpPr>
            <p:spPr bwMode="auto">
              <a:xfrm>
                <a:off x="5205" y="1951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192"/>
              <p:cNvSpPr>
                <a:spLocks noChangeShapeType="1"/>
              </p:cNvSpPr>
              <p:nvPr/>
            </p:nvSpPr>
            <p:spPr bwMode="auto">
              <a:xfrm>
                <a:off x="5289" y="195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Line 193"/>
              <p:cNvSpPr>
                <a:spLocks noChangeShapeType="1"/>
              </p:cNvSpPr>
              <p:nvPr/>
            </p:nvSpPr>
            <p:spPr bwMode="auto">
              <a:xfrm>
                <a:off x="5292" y="1957"/>
                <a:ext cx="46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194"/>
              <p:cNvSpPr>
                <a:spLocks noChangeShapeType="1"/>
              </p:cNvSpPr>
              <p:nvPr/>
            </p:nvSpPr>
            <p:spPr bwMode="auto">
              <a:xfrm>
                <a:off x="5359" y="1996"/>
                <a:ext cx="52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195"/>
              <p:cNvSpPr>
                <a:spLocks noChangeShapeType="1"/>
              </p:cNvSpPr>
              <p:nvPr/>
            </p:nvSpPr>
            <p:spPr bwMode="auto">
              <a:xfrm>
                <a:off x="5432" y="2041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196"/>
              <p:cNvSpPr>
                <a:spLocks noChangeShapeType="1"/>
              </p:cNvSpPr>
              <p:nvPr/>
            </p:nvSpPr>
            <p:spPr bwMode="auto">
              <a:xfrm>
                <a:off x="5502" y="2087"/>
                <a:ext cx="38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197"/>
              <p:cNvSpPr>
                <a:spLocks noChangeShapeType="1"/>
              </p:cNvSpPr>
              <p:nvPr/>
            </p:nvSpPr>
            <p:spPr bwMode="auto">
              <a:xfrm flipV="1">
                <a:off x="548" y="449"/>
                <a:ext cx="0" cy="30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198"/>
              <p:cNvSpPr>
                <a:spLocks noChangeShapeType="1"/>
              </p:cNvSpPr>
              <p:nvPr/>
            </p:nvSpPr>
            <p:spPr bwMode="auto">
              <a:xfrm flipH="1">
                <a:off x="492" y="3427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Rectangle 199"/>
              <p:cNvSpPr>
                <a:spLocks noChangeArrowheads="1"/>
              </p:cNvSpPr>
              <p:nvPr/>
            </p:nvSpPr>
            <p:spPr bwMode="auto">
              <a:xfrm rot="16200000">
                <a:off x="231" y="3284"/>
                <a:ext cx="32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Line 200"/>
              <p:cNvSpPr>
                <a:spLocks noChangeShapeType="1"/>
              </p:cNvSpPr>
              <p:nvPr/>
            </p:nvSpPr>
            <p:spPr bwMode="auto">
              <a:xfrm flipH="1">
                <a:off x="492" y="2848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Rectangle 201"/>
              <p:cNvSpPr>
                <a:spLocks noChangeArrowheads="1"/>
              </p:cNvSpPr>
              <p:nvPr/>
            </p:nvSpPr>
            <p:spPr bwMode="auto">
              <a:xfrm rot="16200000">
                <a:off x="320" y="2706"/>
                <a:ext cx="15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Line 202"/>
              <p:cNvSpPr>
                <a:spLocks noChangeShapeType="1"/>
              </p:cNvSpPr>
              <p:nvPr/>
            </p:nvSpPr>
            <p:spPr bwMode="auto">
              <a:xfrm flipH="1">
                <a:off x="492" y="227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Rectangle 203"/>
              <p:cNvSpPr>
                <a:spLocks noChangeArrowheads="1"/>
              </p:cNvSpPr>
              <p:nvPr/>
            </p:nvSpPr>
            <p:spPr bwMode="auto">
              <a:xfrm rot="16200000">
                <a:off x="257" y="2130"/>
                <a:ext cx="27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Line 204"/>
              <p:cNvSpPr>
                <a:spLocks noChangeShapeType="1"/>
              </p:cNvSpPr>
              <p:nvPr/>
            </p:nvSpPr>
            <p:spPr bwMode="auto">
              <a:xfrm flipH="1">
                <a:off x="492" y="169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 rot="16200000">
              <a:off x="257" y="155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H="1">
              <a:off x="492" y="111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8"/>
            <p:cNvSpPr>
              <a:spLocks noChangeArrowheads="1"/>
            </p:cNvSpPr>
            <p:nvPr/>
          </p:nvSpPr>
          <p:spPr bwMode="auto">
            <a:xfrm rot="16200000">
              <a:off x="257" y="97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10"/>
            <p:cNvSpPr>
              <a:spLocks noChangeArrowheads="1"/>
            </p:cNvSpPr>
            <p:nvPr/>
          </p:nvSpPr>
          <p:spPr bwMode="auto">
            <a:xfrm rot="16200000">
              <a:off x="257" y="397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 rot="16200000">
              <a:off x="-1604" y="1772"/>
              <a:ext cx="358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Change per Year in Expected Age at Death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604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1826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1707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$30k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9"/>
            <p:cNvSpPr>
              <a:spLocks noChangeArrowheads="1"/>
            </p:cNvSpPr>
            <p:nvPr/>
          </p:nvSpPr>
          <p:spPr bwMode="auto">
            <a:xfrm>
              <a:off x="3009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0"/>
            <p:cNvSpPr>
              <a:spLocks noChangeArrowheads="1"/>
            </p:cNvSpPr>
            <p:nvPr/>
          </p:nvSpPr>
          <p:spPr bwMode="auto">
            <a:xfrm>
              <a:off x="2932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$60k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2"/>
            <p:cNvSpPr>
              <a:spLocks noChangeArrowheads="1"/>
            </p:cNvSpPr>
            <p:nvPr/>
          </p:nvSpPr>
          <p:spPr bwMode="auto">
            <a:xfrm>
              <a:off x="4234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3"/>
            <p:cNvSpPr>
              <a:spLocks noChangeArrowheads="1"/>
            </p:cNvSpPr>
            <p:nvPr/>
          </p:nvSpPr>
          <p:spPr bwMode="auto">
            <a:xfrm>
              <a:off x="4119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$101k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5"/>
            <p:cNvSpPr>
              <a:spLocks noChangeArrowheads="1"/>
            </p:cNvSpPr>
            <p:nvPr/>
          </p:nvSpPr>
          <p:spPr bwMode="auto">
            <a:xfrm>
              <a:off x="5460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6"/>
            <p:cNvSpPr>
              <a:spLocks noChangeArrowheads="1"/>
            </p:cNvSpPr>
            <p:nvPr/>
          </p:nvSpPr>
          <p:spPr bwMode="auto">
            <a:xfrm>
              <a:off x="5345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$683k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7"/>
            <p:cNvSpPr>
              <a:spLocks noChangeArrowheads="1"/>
            </p:cNvSpPr>
            <p:nvPr/>
          </p:nvSpPr>
          <p:spPr bwMode="auto">
            <a:xfrm>
              <a:off x="2238" y="3966"/>
              <a:ext cx="18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2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Life Expectancy Per Year by Income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</a:t>
            </a:r>
          </a:p>
        </p:txBody>
      </p:sp>
    </p:spTree>
    <p:extLst>
      <p:ext uri="{BB962C8B-B14F-4D97-AF65-F5344CB8AC3E}">
        <p14:creationId xmlns:p14="http://schemas.microsoft.com/office/powerpoint/2010/main" val="9847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2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2" name="Group 205"/>
            <p:cNvGrpSpPr>
              <a:grpSpLocks/>
            </p:cNvGrpSpPr>
            <p:nvPr/>
          </p:nvGrpSpPr>
          <p:grpSpPr bwMode="auto">
            <a:xfrm>
              <a:off x="290" y="449"/>
              <a:ext cx="5341" cy="3104"/>
              <a:chOff x="290" y="449"/>
              <a:chExt cx="5341" cy="3104"/>
            </a:xfrm>
          </p:grpSpPr>
          <p:sp>
            <p:nvSpPr>
              <p:cNvPr id="308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069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8"/>
              <p:cNvSpPr>
                <a:spLocks noChangeShapeType="1"/>
              </p:cNvSpPr>
              <p:nvPr/>
            </p:nvSpPr>
            <p:spPr bwMode="auto">
              <a:xfrm>
                <a:off x="548" y="342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9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0"/>
              <p:cNvSpPr>
                <a:spLocks noChangeShapeType="1"/>
              </p:cNvSpPr>
              <p:nvPr/>
            </p:nvSpPr>
            <p:spPr bwMode="auto">
              <a:xfrm>
                <a:off x="548" y="227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11"/>
              <p:cNvSpPr>
                <a:spLocks noChangeShapeType="1"/>
              </p:cNvSpPr>
              <p:nvPr/>
            </p:nvSpPr>
            <p:spPr bwMode="auto">
              <a:xfrm>
                <a:off x="548" y="169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12"/>
              <p:cNvSpPr>
                <a:spLocks noChangeShapeType="1"/>
              </p:cNvSpPr>
              <p:nvPr/>
            </p:nvSpPr>
            <p:spPr bwMode="auto">
              <a:xfrm>
                <a:off x="548" y="111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14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5"/>
              <p:cNvSpPr>
                <a:spLocks/>
              </p:cNvSpPr>
              <p:nvPr/>
            </p:nvSpPr>
            <p:spPr bwMode="auto">
              <a:xfrm>
                <a:off x="887" y="1570"/>
                <a:ext cx="4653" cy="1135"/>
              </a:xfrm>
              <a:custGeom>
                <a:avLst/>
                <a:gdLst>
                  <a:gd name="T0" fmla="*/ 0 w 1333"/>
                  <a:gd name="T1" fmla="*/ 325 h 325"/>
                  <a:gd name="T2" fmla="*/ 70 w 1333"/>
                  <a:gd name="T3" fmla="*/ 253 h 325"/>
                  <a:gd name="T4" fmla="*/ 140 w 1333"/>
                  <a:gd name="T5" fmla="*/ 178 h 325"/>
                  <a:gd name="T6" fmla="*/ 210 w 1333"/>
                  <a:gd name="T7" fmla="*/ 222 h 325"/>
                  <a:gd name="T8" fmla="*/ 280 w 1333"/>
                  <a:gd name="T9" fmla="*/ 182 h 325"/>
                  <a:gd name="T10" fmla="*/ 350 w 1333"/>
                  <a:gd name="T11" fmla="*/ 192 h 325"/>
                  <a:gd name="T12" fmla="*/ 421 w 1333"/>
                  <a:gd name="T13" fmla="*/ 220 h 325"/>
                  <a:gd name="T14" fmla="*/ 491 w 1333"/>
                  <a:gd name="T15" fmla="*/ 167 h 325"/>
                  <a:gd name="T16" fmla="*/ 561 w 1333"/>
                  <a:gd name="T17" fmla="*/ 111 h 325"/>
                  <a:gd name="T18" fmla="*/ 631 w 1333"/>
                  <a:gd name="T19" fmla="*/ 117 h 325"/>
                  <a:gd name="T20" fmla="*/ 701 w 1333"/>
                  <a:gd name="T21" fmla="*/ 112 h 325"/>
                  <a:gd name="T22" fmla="*/ 771 w 1333"/>
                  <a:gd name="T23" fmla="*/ 108 h 325"/>
                  <a:gd name="T24" fmla="*/ 842 w 1333"/>
                  <a:gd name="T25" fmla="*/ 80 h 325"/>
                  <a:gd name="T26" fmla="*/ 912 w 1333"/>
                  <a:gd name="T27" fmla="*/ 58 h 325"/>
                  <a:gd name="T28" fmla="*/ 982 w 1333"/>
                  <a:gd name="T29" fmla="*/ 0 h 325"/>
                  <a:gd name="T30" fmla="*/ 1052 w 1333"/>
                  <a:gd name="T31" fmla="*/ 4 h 325"/>
                  <a:gd name="T32" fmla="*/ 1122 w 1333"/>
                  <a:gd name="T33" fmla="*/ 21 h 325"/>
                  <a:gd name="T34" fmla="*/ 1192 w 1333"/>
                  <a:gd name="T35" fmla="*/ 16 h 325"/>
                  <a:gd name="T36" fmla="*/ 1262 w 1333"/>
                  <a:gd name="T37" fmla="*/ 35 h 325"/>
                  <a:gd name="T38" fmla="*/ 1333 w 1333"/>
                  <a:gd name="T39" fmla="*/ 6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3" h="325">
                    <a:moveTo>
                      <a:pt x="0" y="325"/>
                    </a:moveTo>
                    <a:lnTo>
                      <a:pt x="70" y="253"/>
                    </a:lnTo>
                    <a:lnTo>
                      <a:pt x="140" y="178"/>
                    </a:lnTo>
                    <a:lnTo>
                      <a:pt x="210" y="222"/>
                    </a:lnTo>
                    <a:lnTo>
                      <a:pt x="280" y="182"/>
                    </a:lnTo>
                    <a:lnTo>
                      <a:pt x="350" y="192"/>
                    </a:lnTo>
                    <a:lnTo>
                      <a:pt x="421" y="220"/>
                    </a:lnTo>
                    <a:lnTo>
                      <a:pt x="491" y="167"/>
                    </a:lnTo>
                    <a:lnTo>
                      <a:pt x="561" y="111"/>
                    </a:lnTo>
                    <a:lnTo>
                      <a:pt x="631" y="117"/>
                    </a:lnTo>
                    <a:lnTo>
                      <a:pt x="701" y="112"/>
                    </a:lnTo>
                    <a:lnTo>
                      <a:pt x="771" y="108"/>
                    </a:lnTo>
                    <a:lnTo>
                      <a:pt x="842" y="80"/>
                    </a:lnTo>
                    <a:lnTo>
                      <a:pt x="912" y="58"/>
                    </a:lnTo>
                    <a:lnTo>
                      <a:pt x="982" y="0"/>
                    </a:lnTo>
                    <a:lnTo>
                      <a:pt x="1052" y="4"/>
                    </a:lnTo>
                    <a:lnTo>
                      <a:pt x="1122" y="21"/>
                    </a:lnTo>
                    <a:lnTo>
                      <a:pt x="1192" y="16"/>
                    </a:lnTo>
                    <a:lnTo>
                      <a:pt x="1262" y="35"/>
                    </a:lnTo>
                    <a:lnTo>
                      <a:pt x="1333" y="69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16"/>
              <p:cNvSpPr>
                <a:spLocks noChangeArrowheads="1"/>
              </p:cNvSpPr>
              <p:nvPr/>
            </p:nvSpPr>
            <p:spPr bwMode="auto">
              <a:xfrm>
                <a:off x="855" y="267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17"/>
              <p:cNvSpPr>
                <a:spLocks noChangeArrowheads="1"/>
              </p:cNvSpPr>
              <p:nvPr/>
            </p:nvSpPr>
            <p:spPr bwMode="auto">
              <a:xfrm>
                <a:off x="1100" y="2422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1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19"/>
              <p:cNvSpPr>
                <a:spLocks noChangeArrowheads="1"/>
              </p:cNvSpPr>
              <p:nvPr/>
            </p:nvSpPr>
            <p:spPr bwMode="auto">
              <a:xfrm>
                <a:off x="1588" y="2314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20"/>
              <p:cNvSpPr>
                <a:spLocks noChangeArrowheads="1"/>
              </p:cNvSpPr>
              <p:nvPr/>
            </p:nvSpPr>
            <p:spPr bwMode="auto">
              <a:xfrm>
                <a:off x="1833" y="217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21"/>
              <p:cNvSpPr>
                <a:spLocks noChangeArrowheads="1"/>
              </p:cNvSpPr>
              <p:nvPr/>
            </p:nvSpPr>
            <p:spPr bwMode="auto">
              <a:xfrm>
                <a:off x="2077" y="220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22"/>
              <p:cNvSpPr>
                <a:spLocks noChangeArrowheads="1"/>
              </p:cNvSpPr>
              <p:nvPr/>
            </p:nvSpPr>
            <p:spPr bwMode="auto">
              <a:xfrm>
                <a:off x="2325" y="230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23"/>
              <p:cNvSpPr>
                <a:spLocks noChangeArrowheads="1"/>
              </p:cNvSpPr>
              <p:nvPr/>
            </p:nvSpPr>
            <p:spPr bwMode="auto">
              <a:xfrm>
                <a:off x="2569" y="2122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24"/>
              <p:cNvSpPr>
                <a:spLocks noChangeArrowheads="1"/>
              </p:cNvSpPr>
              <p:nvPr/>
            </p:nvSpPr>
            <p:spPr bwMode="auto">
              <a:xfrm>
                <a:off x="2814" y="192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25"/>
              <p:cNvSpPr>
                <a:spLocks noChangeArrowheads="1"/>
              </p:cNvSpPr>
              <p:nvPr/>
            </p:nvSpPr>
            <p:spPr bwMode="auto">
              <a:xfrm>
                <a:off x="3058" y="194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26"/>
              <p:cNvSpPr>
                <a:spLocks noChangeArrowheads="1"/>
              </p:cNvSpPr>
              <p:nvPr/>
            </p:nvSpPr>
            <p:spPr bwMode="auto">
              <a:xfrm>
                <a:off x="3302" y="193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Oval 27"/>
              <p:cNvSpPr>
                <a:spLocks noChangeArrowheads="1"/>
              </p:cNvSpPr>
              <p:nvPr/>
            </p:nvSpPr>
            <p:spPr bwMode="auto">
              <a:xfrm>
                <a:off x="3547" y="1916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28"/>
              <p:cNvSpPr>
                <a:spLocks noChangeArrowheads="1"/>
              </p:cNvSpPr>
              <p:nvPr/>
            </p:nvSpPr>
            <p:spPr bwMode="auto">
              <a:xfrm>
                <a:off x="3795" y="181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29"/>
              <p:cNvSpPr>
                <a:spLocks noChangeArrowheads="1"/>
              </p:cNvSpPr>
              <p:nvPr/>
            </p:nvSpPr>
            <p:spPr bwMode="auto">
              <a:xfrm>
                <a:off x="4039" y="174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30"/>
              <p:cNvSpPr>
                <a:spLocks noChangeArrowheads="1"/>
              </p:cNvSpPr>
              <p:nvPr/>
            </p:nvSpPr>
            <p:spPr bwMode="auto">
              <a:xfrm>
                <a:off x="4283" y="15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31"/>
              <p:cNvSpPr>
                <a:spLocks noChangeArrowheads="1"/>
              </p:cNvSpPr>
              <p:nvPr/>
            </p:nvSpPr>
            <p:spPr bwMode="auto">
              <a:xfrm>
                <a:off x="4528" y="155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32"/>
              <p:cNvSpPr>
                <a:spLocks noChangeArrowheads="1"/>
              </p:cNvSpPr>
              <p:nvPr/>
            </p:nvSpPr>
            <p:spPr bwMode="auto">
              <a:xfrm>
                <a:off x="4772" y="161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33"/>
              <p:cNvSpPr>
                <a:spLocks noChangeArrowheads="1"/>
              </p:cNvSpPr>
              <p:nvPr/>
            </p:nvSpPr>
            <p:spPr bwMode="auto">
              <a:xfrm>
                <a:off x="5016" y="159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34"/>
              <p:cNvSpPr>
                <a:spLocks noChangeArrowheads="1"/>
              </p:cNvSpPr>
              <p:nvPr/>
            </p:nvSpPr>
            <p:spPr bwMode="auto">
              <a:xfrm>
                <a:off x="5261" y="166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Oval 35"/>
              <p:cNvSpPr>
                <a:spLocks noChangeArrowheads="1"/>
              </p:cNvSpPr>
              <p:nvPr/>
            </p:nvSpPr>
            <p:spPr bwMode="auto">
              <a:xfrm>
                <a:off x="5509" y="1779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36"/>
              <p:cNvSpPr>
                <a:spLocks noChangeShapeType="1"/>
              </p:cNvSpPr>
              <p:nvPr/>
            </p:nvSpPr>
            <p:spPr bwMode="auto">
              <a:xfrm flipV="1">
                <a:off x="887" y="2317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37"/>
              <p:cNvSpPr>
                <a:spLocks noChangeShapeType="1"/>
              </p:cNvSpPr>
              <p:nvPr/>
            </p:nvSpPr>
            <p:spPr bwMode="auto">
              <a:xfrm flipV="1">
                <a:off x="960" y="2275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38"/>
              <p:cNvSpPr>
                <a:spLocks noChangeShapeType="1"/>
              </p:cNvSpPr>
              <p:nvPr/>
            </p:nvSpPr>
            <p:spPr bwMode="auto">
              <a:xfrm flipV="1">
                <a:off x="1030" y="2237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39"/>
              <p:cNvSpPr>
                <a:spLocks noChangeShapeType="1"/>
              </p:cNvSpPr>
              <p:nvPr/>
            </p:nvSpPr>
            <p:spPr bwMode="auto">
              <a:xfrm flipV="1">
                <a:off x="1103" y="2209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40"/>
              <p:cNvSpPr>
                <a:spLocks noChangeShapeType="1"/>
              </p:cNvSpPr>
              <p:nvPr/>
            </p:nvSpPr>
            <p:spPr bwMode="auto">
              <a:xfrm flipV="1">
                <a:off x="1131" y="2191"/>
                <a:ext cx="21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41"/>
              <p:cNvSpPr>
                <a:spLocks noChangeShapeType="1"/>
              </p:cNvSpPr>
              <p:nvPr/>
            </p:nvSpPr>
            <p:spPr bwMode="auto">
              <a:xfrm flipV="1">
                <a:off x="1173" y="2143"/>
                <a:ext cx="49" cy="3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42"/>
              <p:cNvSpPr>
                <a:spLocks noChangeShapeType="1"/>
              </p:cNvSpPr>
              <p:nvPr/>
            </p:nvSpPr>
            <p:spPr bwMode="auto">
              <a:xfrm flipV="1">
                <a:off x="1239" y="2090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43"/>
              <p:cNvSpPr>
                <a:spLocks noChangeShapeType="1"/>
              </p:cNvSpPr>
              <p:nvPr/>
            </p:nvSpPr>
            <p:spPr bwMode="auto">
              <a:xfrm flipV="1">
                <a:off x="1306" y="2041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44"/>
              <p:cNvSpPr>
                <a:spLocks noChangeShapeType="1"/>
              </p:cNvSpPr>
              <p:nvPr/>
            </p:nvSpPr>
            <p:spPr bwMode="auto">
              <a:xfrm flipV="1">
                <a:off x="1375" y="2024"/>
                <a:ext cx="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45"/>
              <p:cNvSpPr>
                <a:spLocks noChangeShapeType="1"/>
              </p:cNvSpPr>
              <p:nvPr/>
            </p:nvSpPr>
            <p:spPr bwMode="auto">
              <a:xfrm>
                <a:off x="1375" y="2024"/>
                <a:ext cx="53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46"/>
              <p:cNvSpPr>
                <a:spLocks noChangeShapeType="1"/>
              </p:cNvSpPr>
              <p:nvPr/>
            </p:nvSpPr>
            <p:spPr bwMode="auto">
              <a:xfrm>
                <a:off x="1452" y="2055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47"/>
              <p:cNvSpPr>
                <a:spLocks noChangeShapeType="1"/>
              </p:cNvSpPr>
              <p:nvPr/>
            </p:nvSpPr>
            <p:spPr bwMode="auto">
              <a:xfrm>
                <a:off x="1533" y="2083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48"/>
              <p:cNvSpPr>
                <a:spLocks noChangeShapeType="1"/>
              </p:cNvSpPr>
              <p:nvPr/>
            </p:nvSpPr>
            <p:spPr bwMode="auto">
              <a:xfrm>
                <a:off x="1609" y="2111"/>
                <a:ext cx="1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49"/>
              <p:cNvSpPr>
                <a:spLocks noChangeShapeType="1"/>
              </p:cNvSpPr>
              <p:nvPr/>
            </p:nvSpPr>
            <p:spPr bwMode="auto">
              <a:xfrm flipV="1">
                <a:off x="1620" y="2101"/>
                <a:ext cx="4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50"/>
              <p:cNvSpPr>
                <a:spLocks noChangeShapeType="1"/>
              </p:cNvSpPr>
              <p:nvPr/>
            </p:nvSpPr>
            <p:spPr bwMode="auto">
              <a:xfrm flipV="1">
                <a:off x="1690" y="2076"/>
                <a:ext cx="55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51"/>
              <p:cNvSpPr>
                <a:spLocks noChangeShapeType="1"/>
              </p:cNvSpPr>
              <p:nvPr/>
            </p:nvSpPr>
            <p:spPr bwMode="auto">
              <a:xfrm flipV="1">
                <a:off x="1766" y="2048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52"/>
              <p:cNvSpPr>
                <a:spLocks noChangeShapeType="1"/>
              </p:cNvSpPr>
              <p:nvPr/>
            </p:nvSpPr>
            <p:spPr bwMode="auto">
              <a:xfrm flipV="1">
                <a:off x="1847" y="2034"/>
                <a:ext cx="1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53"/>
              <p:cNvSpPr>
                <a:spLocks noChangeShapeType="1"/>
              </p:cNvSpPr>
              <p:nvPr/>
            </p:nvSpPr>
            <p:spPr bwMode="auto">
              <a:xfrm flipV="1">
                <a:off x="1864" y="2024"/>
                <a:ext cx="39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54"/>
              <p:cNvSpPr>
                <a:spLocks noChangeShapeType="1"/>
              </p:cNvSpPr>
              <p:nvPr/>
            </p:nvSpPr>
            <p:spPr bwMode="auto">
              <a:xfrm flipV="1">
                <a:off x="1927" y="1999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55"/>
              <p:cNvSpPr>
                <a:spLocks noChangeShapeType="1"/>
              </p:cNvSpPr>
              <p:nvPr/>
            </p:nvSpPr>
            <p:spPr bwMode="auto">
              <a:xfrm flipV="1">
                <a:off x="2007" y="1978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56"/>
              <p:cNvSpPr>
                <a:spLocks noChangeShapeType="1"/>
              </p:cNvSpPr>
              <p:nvPr/>
            </p:nvSpPr>
            <p:spPr bwMode="auto">
              <a:xfrm flipV="1">
                <a:off x="2088" y="1964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57"/>
              <p:cNvSpPr>
                <a:spLocks noChangeShapeType="1"/>
              </p:cNvSpPr>
              <p:nvPr/>
            </p:nvSpPr>
            <p:spPr bwMode="auto">
              <a:xfrm>
                <a:off x="2109" y="1964"/>
                <a:ext cx="34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58"/>
              <p:cNvSpPr>
                <a:spLocks noChangeShapeType="1"/>
              </p:cNvSpPr>
              <p:nvPr/>
            </p:nvSpPr>
            <p:spPr bwMode="auto">
              <a:xfrm>
                <a:off x="2168" y="1978"/>
                <a:ext cx="59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59"/>
              <p:cNvSpPr>
                <a:spLocks noChangeShapeType="1"/>
              </p:cNvSpPr>
              <p:nvPr/>
            </p:nvSpPr>
            <p:spPr bwMode="auto">
              <a:xfrm>
                <a:off x="2252" y="1999"/>
                <a:ext cx="55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60"/>
              <p:cNvSpPr>
                <a:spLocks noChangeShapeType="1"/>
              </p:cNvSpPr>
              <p:nvPr/>
            </p:nvSpPr>
            <p:spPr bwMode="auto">
              <a:xfrm>
                <a:off x="2332" y="2020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61"/>
              <p:cNvSpPr>
                <a:spLocks noChangeShapeType="1"/>
              </p:cNvSpPr>
              <p:nvPr/>
            </p:nvSpPr>
            <p:spPr bwMode="auto">
              <a:xfrm flipV="1">
                <a:off x="2356" y="2013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62"/>
              <p:cNvSpPr>
                <a:spLocks noChangeShapeType="1"/>
              </p:cNvSpPr>
              <p:nvPr/>
            </p:nvSpPr>
            <p:spPr bwMode="auto">
              <a:xfrm flipV="1">
                <a:off x="2409" y="1982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63"/>
              <p:cNvSpPr>
                <a:spLocks noChangeShapeType="1"/>
              </p:cNvSpPr>
              <p:nvPr/>
            </p:nvSpPr>
            <p:spPr bwMode="auto">
              <a:xfrm flipV="1">
                <a:off x="2486" y="1947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64"/>
              <p:cNvSpPr>
                <a:spLocks noChangeShapeType="1"/>
              </p:cNvSpPr>
              <p:nvPr/>
            </p:nvSpPr>
            <p:spPr bwMode="auto">
              <a:xfrm flipV="1">
                <a:off x="2562" y="1919"/>
                <a:ext cx="39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65"/>
              <p:cNvSpPr>
                <a:spLocks noChangeShapeType="1"/>
              </p:cNvSpPr>
              <p:nvPr/>
            </p:nvSpPr>
            <p:spPr bwMode="auto">
              <a:xfrm flipV="1">
                <a:off x="2601" y="1909"/>
                <a:ext cx="10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66"/>
              <p:cNvSpPr>
                <a:spLocks noChangeShapeType="1"/>
              </p:cNvSpPr>
              <p:nvPr/>
            </p:nvSpPr>
            <p:spPr bwMode="auto">
              <a:xfrm flipV="1">
                <a:off x="2629" y="1849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67"/>
              <p:cNvSpPr>
                <a:spLocks noChangeShapeType="1"/>
              </p:cNvSpPr>
              <p:nvPr/>
            </p:nvSpPr>
            <p:spPr bwMode="auto">
              <a:xfrm flipV="1">
                <a:off x="2691" y="1790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68"/>
              <p:cNvSpPr>
                <a:spLocks noChangeShapeType="1"/>
              </p:cNvSpPr>
              <p:nvPr/>
            </p:nvSpPr>
            <p:spPr bwMode="auto">
              <a:xfrm flipV="1">
                <a:off x="2751" y="1734"/>
                <a:ext cx="42" cy="3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69"/>
              <p:cNvSpPr>
                <a:spLocks noChangeShapeType="1"/>
              </p:cNvSpPr>
              <p:nvPr/>
            </p:nvSpPr>
            <p:spPr bwMode="auto">
              <a:xfrm flipV="1">
                <a:off x="2810" y="1685"/>
                <a:ext cx="35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70"/>
              <p:cNvSpPr>
                <a:spLocks noChangeShapeType="1"/>
              </p:cNvSpPr>
              <p:nvPr/>
            </p:nvSpPr>
            <p:spPr bwMode="auto">
              <a:xfrm>
                <a:off x="2845" y="1685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71"/>
              <p:cNvSpPr>
                <a:spLocks noChangeShapeType="1"/>
              </p:cNvSpPr>
              <p:nvPr/>
            </p:nvSpPr>
            <p:spPr bwMode="auto">
              <a:xfrm>
                <a:off x="2880" y="1692"/>
                <a:ext cx="59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72"/>
              <p:cNvSpPr>
                <a:spLocks noChangeShapeType="1"/>
              </p:cNvSpPr>
              <p:nvPr/>
            </p:nvSpPr>
            <p:spPr bwMode="auto">
              <a:xfrm>
                <a:off x="2964" y="1710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73"/>
              <p:cNvSpPr>
                <a:spLocks noChangeShapeType="1"/>
              </p:cNvSpPr>
              <p:nvPr/>
            </p:nvSpPr>
            <p:spPr bwMode="auto">
              <a:xfrm>
                <a:off x="3044" y="1727"/>
                <a:ext cx="45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74"/>
              <p:cNvSpPr>
                <a:spLocks noChangeShapeType="1"/>
              </p:cNvSpPr>
              <p:nvPr/>
            </p:nvSpPr>
            <p:spPr bwMode="auto">
              <a:xfrm>
                <a:off x="3089" y="1738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75"/>
              <p:cNvSpPr>
                <a:spLocks noChangeShapeType="1"/>
              </p:cNvSpPr>
              <p:nvPr/>
            </p:nvSpPr>
            <p:spPr bwMode="auto">
              <a:xfrm>
                <a:off x="3128" y="1738"/>
                <a:ext cx="5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76"/>
              <p:cNvSpPr>
                <a:spLocks noChangeShapeType="1"/>
              </p:cNvSpPr>
              <p:nvPr/>
            </p:nvSpPr>
            <p:spPr bwMode="auto">
              <a:xfrm>
                <a:off x="3212" y="1738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77"/>
              <p:cNvSpPr>
                <a:spLocks noChangeShapeType="1"/>
              </p:cNvSpPr>
              <p:nvPr/>
            </p:nvSpPr>
            <p:spPr bwMode="auto">
              <a:xfrm>
                <a:off x="3295" y="1741"/>
                <a:ext cx="3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78"/>
              <p:cNvSpPr>
                <a:spLocks noChangeShapeType="1"/>
              </p:cNvSpPr>
              <p:nvPr/>
            </p:nvSpPr>
            <p:spPr bwMode="auto">
              <a:xfrm flipV="1">
                <a:off x="3334" y="1734"/>
                <a:ext cx="1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79"/>
              <p:cNvSpPr>
                <a:spLocks noChangeShapeType="1"/>
              </p:cNvSpPr>
              <p:nvPr/>
            </p:nvSpPr>
            <p:spPr bwMode="auto">
              <a:xfrm flipV="1">
                <a:off x="3376" y="1699"/>
                <a:ext cx="52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80"/>
              <p:cNvSpPr>
                <a:spLocks noChangeShapeType="1"/>
              </p:cNvSpPr>
              <p:nvPr/>
            </p:nvSpPr>
            <p:spPr bwMode="auto">
              <a:xfrm flipV="1">
                <a:off x="3453" y="1668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81"/>
              <p:cNvSpPr>
                <a:spLocks noChangeShapeType="1"/>
              </p:cNvSpPr>
              <p:nvPr/>
            </p:nvSpPr>
            <p:spPr bwMode="auto">
              <a:xfrm flipV="1">
                <a:off x="3529" y="1633"/>
                <a:ext cx="49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82"/>
              <p:cNvSpPr>
                <a:spLocks noChangeShapeType="1"/>
              </p:cNvSpPr>
              <p:nvPr/>
            </p:nvSpPr>
            <p:spPr bwMode="auto">
              <a:xfrm>
                <a:off x="3578" y="163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83"/>
              <p:cNvSpPr>
                <a:spLocks noChangeShapeType="1"/>
              </p:cNvSpPr>
              <p:nvPr/>
            </p:nvSpPr>
            <p:spPr bwMode="auto">
              <a:xfrm flipV="1">
                <a:off x="3606" y="1626"/>
                <a:ext cx="5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84"/>
              <p:cNvSpPr>
                <a:spLocks noChangeShapeType="1"/>
              </p:cNvSpPr>
              <p:nvPr/>
            </p:nvSpPr>
            <p:spPr bwMode="auto">
              <a:xfrm flipV="1">
                <a:off x="3690" y="1615"/>
                <a:ext cx="5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85"/>
              <p:cNvSpPr>
                <a:spLocks noChangeShapeType="1"/>
              </p:cNvSpPr>
              <p:nvPr/>
            </p:nvSpPr>
            <p:spPr bwMode="auto">
              <a:xfrm flipV="1">
                <a:off x="3774" y="1608"/>
                <a:ext cx="52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86"/>
              <p:cNvSpPr>
                <a:spLocks noChangeShapeType="1"/>
              </p:cNvSpPr>
              <p:nvPr/>
            </p:nvSpPr>
            <p:spPr bwMode="auto">
              <a:xfrm>
                <a:off x="3826" y="160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87"/>
              <p:cNvSpPr>
                <a:spLocks noChangeShapeType="1"/>
              </p:cNvSpPr>
              <p:nvPr/>
            </p:nvSpPr>
            <p:spPr bwMode="auto">
              <a:xfrm>
                <a:off x="3857" y="1608"/>
                <a:ext cx="6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88"/>
              <p:cNvSpPr>
                <a:spLocks noChangeShapeType="1"/>
              </p:cNvSpPr>
              <p:nvPr/>
            </p:nvSpPr>
            <p:spPr bwMode="auto">
              <a:xfrm>
                <a:off x="3941" y="1615"/>
                <a:ext cx="60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89"/>
              <p:cNvSpPr>
                <a:spLocks noChangeShapeType="1"/>
              </p:cNvSpPr>
              <p:nvPr/>
            </p:nvSpPr>
            <p:spPr bwMode="auto">
              <a:xfrm>
                <a:off x="4025" y="1622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90"/>
              <p:cNvSpPr>
                <a:spLocks noChangeShapeType="1"/>
              </p:cNvSpPr>
              <p:nvPr/>
            </p:nvSpPr>
            <p:spPr bwMode="auto">
              <a:xfrm flipV="1">
                <a:off x="4070" y="1615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91"/>
              <p:cNvSpPr>
                <a:spLocks noChangeShapeType="1"/>
              </p:cNvSpPr>
              <p:nvPr/>
            </p:nvSpPr>
            <p:spPr bwMode="auto">
              <a:xfrm flipV="1">
                <a:off x="4095" y="1552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92"/>
              <p:cNvSpPr>
                <a:spLocks noChangeShapeType="1"/>
              </p:cNvSpPr>
              <p:nvPr/>
            </p:nvSpPr>
            <p:spPr bwMode="auto">
              <a:xfrm flipV="1">
                <a:off x="4154" y="1493"/>
                <a:ext cx="39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93"/>
              <p:cNvSpPr>
                <a:spLocks noChangeShapeType="1"/>
              </p:cNvSpPr>
              <p:nvPr/>
            </p:nvSpPr>
            <p:spPr bwMode="auto">
              <a:xfrm flipV="1">
                <a:off x="4210" y="1430"/>
                <a:ext cx="38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94"/>
              <p:cNvSpPr>
                <a:spLocks noChangeShapeType="1"/>
              </p:cNvSpPr>
              <p:nvPr/>
            </p:nvSpPr>
            <p:spPr bwMode="auto">
              <a:xfrm flipV="1">
                <a:off x="4266" y="1367"/>
                <a:ext cx="42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95"/>
              <p:cNvSpPr>
                <a:spLocks noChangeShapeType="1"/>
              </p:cNvSpPr>
              <p:nvPr/>
            </p:nvSpPr>
            <p:spPr bwMode="auto">
              <a:xfrm flipV="1">
                <a:off x="4325" y="1325"/>
                <a:ext cx="53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96"/>
              <p:cNvSpPr>
                <a:spLocks noChangeShapeType="1"/>
              </p:cNvSpPr>
              <p:nvPr/>
            </p:nvSpPr>
            <p:spPr bwMode="auto">
              <a:xfrm flipV="1">
                <a:off x="4402" y="1287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97"/>
              <p:cNvSpPr>
                <a:spLocks noChangeShapeType="1"/>
              </p:cNvSpPr>
              <p:nvPr/>
            </p:nvSpPr>
            <p:spPr bwMode="auto">
              <a:xfrm flipV="1">
                <a:off x="4475" y="1245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98"/>
              <p:cNvSpPr>
                <a:spLocks noChangeShapeType="1"/>
              </p:cNvSpPr>
              <p:nvPr/>
            </p:nvSpPr>
            <p:spPr bwMode="auto">
              <a:xfrm flipV="1">
                <a:off x="4549" y="1228"/>
                <a:ext cx="1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99"/>
              <p:cNvSpPr>
                <a:spLocks noChangeShapeType="1"/>
              </p:cNvSpPr>
              <p:nvPr/>
            </p:nvSpPr>
            <p:spPr bwMode="auto">
              <a:xfrm>
                <a:off x="4559" y="1228"/>
                <a:ext cx="42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100"/>
              <p:cNvSpPr>
                <a:spLocks noChangeShapeType="1"/>
              </p:cNvSpPr>
              <p:nvPr/>
            </p:nvSpPr>
            <p:spPr bwMode="auto">
              <a:xfrm>
                <a:off x="4625" y="1252"/>
                <a:ext cx="53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101"/>
              <p:cNvSpPr>
                <a:spLocks noChangeShapeType="1"/>
              </p:cNvSpPr>
              <p:nvPr/>
            </p:nvSpPr>
            <p:spPr bwMode="auto">
              <a:xfrm>
                <a:off x="4702" y="1284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102"/>
              <p:cNvSpPr>
                <a:spLocks noChangeShapeType="1"/>
              </p:cNvSpPr>
              <p:nvPr/>
            </p:nvSpPr>
            <p:spPr bwMode="auto">
              <a:xfrm>
                <a:off x="4779" y="1315"/>
                <a:ext cx="24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103"/>
              <p:cNvSpPr>
                <a:spLocks noChangeShapeType="1"/>
              </p:cNvSpPr>
              <p:nvPr/>
            </p:nvSpPr>
            <p:spPr bwMode="auto">
              <a:xfrm>
                <a:off x="4803" y="1325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104"/>
              <p:cNvSpPr>
                <a:spLocks noChangeShapeType="1"/>
              </p:cNvSpPr>
              <p:nvPr/>
            </p:nvSpPr>
            <p:spPr bwMode="auto">
              <a:xfrm flipV="1">
                <a:off x="4859" y="1322"/>
                <a:ext cx="6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105"/>
              <p:cNvSpPr>
                <a:spLocks noChangeShapeType="1"/>
              </p:cNvSpPr>
              <p:nvPr/>
            </p:nvSpPr>
            <p:spPr bwMode="auto">
              <a:xfrm>
                <a:off x="4943" y="1319"/>
                <a:ext cx="5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106"/>
              <p:cNvSpPr>
                <a:spLocks noChangeShapeType="1"/>
              </p:cNvSpPr>
              <p:nvPr/>
            </p:nvSpPr>
            <p:spPr bwMode="auto">
              <a:xfrm>
                <a:off x="5027" y="1315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107"/>
              <p:cNvSpPr>
                <a:spLocks noChangeShapeType="1"/>
              </p:cNvSpPr>
              <p:nvPr/>
            </p:nvSpPr>
            <p:spPr bwMode="auto">
              <a:xfrm>
                <a:off x="5048" y="1315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108"/>
              <p:cNvSpPr>
                <a:spLocks noChangeShapeType="1"/>
              </p:cNvSpPr>
              <p:nvPr/>
            </p:nvSpPr>
            <p:spPr bwMode="auto">
              <a:xfrm>
                <a:off x="5107" y="1343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109"/>
              <p:cNvSpPr>
                <a:spLocks noChangeShapeType="1"/>
              </p:cNvSpPr>
              <p:nvPr/>
            </p:nvSpPr>
            <p:spPr bwMode="auto">
              <a:xfrm>
                <a:off x="5181" y="1378"/>
                <a:ext cx="55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110"/>
              <p:cNvSpPr>
                <a:spLocks noChangeShapeType="1"/>
              </p:cNvSpPr>
              <p:nvPr/>
            </p:nvSpPr>
            <p:spPr bwMode="auto">
              <a:xfrm>
                <a:off x="5257" y="1413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111"/>
              <p:cNvSpPr>
                <a:spLocks noChangeShapeType="1"/>
              </p:cNvSpPr>
              <p:nvPr/>
            </p:nvSpPr>
            <p:spPr bwMode="auto">
              <a:xfrm>
                <a:off x="5292" y="1430"/>
                <a:ext cx="18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112"/>
              <p:cNvSpPr>
                <a:spLocks noChangeShapeType="1"/>
              </p:cNvSpPr>
              <p:nvPr/>
            </p:nvSpPr>
            <p:spPr bwMode="auto">
              <a:xfrm>
                <a:off x="5334" y="1444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113"/>
              <p:cNvSpPr>
                <a:spLocks noChangeShapeType="1"/>
              </p:cNvSpPr>
              <p:nvPr/>
            </p:nvSpPr>
            <p:spPr bwMode="auto">
              <a:xfrm>
                <a:off x="5414" y="1469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114"/>
              <p:cNvSpPr>
                <a:spLocks noChangeShapeType="1"/>
              </p:cNvSpPr>
              <p:nvPr/>
            </p:nvSpPr>
            <p:spPr bwMode="auto">
              <a:xfrm>
                <a:off x="5495" y="1497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115"/>
              <p:cNvSpPr>
                <a:spLocks noChangeShapeType="1"/>
              </p:cNvSpPr>
              <p:nvPr/>
            </p:nvSpPr>
            <p:spPr bwMode="auto">
              <a:xfrm flipV="1">
                <a:off x="887" y="3015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116"/>
              <p:cNvSpPr>
                <a:spLocks noChangeShapeType="1"/>
              </p:cNvSpPr>
              <p:nvPr/>
            </p:nvSpPr>
            <p:spPr bwMode="auto">
              <a:xfrm flipV="1">
                <a:off x="932" y="2946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117"/>
              <p:cNvSpPr>
                <a:spLocks noChangeShapeType="1"/>
              </p:cNvSpPr>
              <p:nvPr/>
            </p:nvSpPr>
            <p:spPr bwMode="auto">
              <a:xfrm flipV="1">
                <a:off x="977" y="287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118"/>
              <p:cNvSpPr>
                <a:spLocks noChangeShapeType="1"/>
              </p:cNvSpPr>
              <p:nvPr/>
            </p:nvSpPr>
            <p:spPr bwMode="auto">
              <a:xfrm flipV="1">
                <a:off x="1026" y="2806"/>
                <a:ext cx="32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119"/>
              <p:cNvSpPr>
                <a:spLocks noChangeShapeType="1"/>
              </p:cNvSpPr>
              <p:nvPr/>
            </p:nvSpPr>
            <p:spPr bwMode="auto">
              <a:xfrm flipV="1">
                <a:off x="1072" y="2736"/>
                <a:ext cx="31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120"/>
              <p:cNvSpPr>
                <a:spLocks noChangeShapeType="1"/>
              </p:cNvSpPr>
              <p:nvPr/>
            </p:nvSpPr>
            <p:spPr bwMode="auto">
              <a:xfrm flipV="1">
                <a:off x="1117" y="2698"/>
                <a:ext cx="14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121"/>
              <p:cNvSpPr>
                <a:spLocks noChangeShapeType="1"/>
              </p:cNvSpPr>
              <p:nvPr/>
            </p:nvSpPr>
            <p:spPr bwMode="auto">
              <a:xfrm flipV="1">
                <a:off x="1131" y="2670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122"/>
              <p:cNvSpPr>
                <a:spLocks noChangeShapeType="1"/>
              </p:cNvSpPr>
              <p:nvPr/>
            </p:nvSpPr>
            <p:spPr bwMode="auto">
              <a:xfrm flipV="1">
                <a:off x="1166" y="2600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123"/>
              <p:cNvSpPr>
                <a:spLocks noChangeShapeType="1"/>
              </p:cNvSpPr>
              <p:nvPr/>
            </p:nvSpPr>
            <p:spPr bwMode="auto">
              <a:xfrm flipV="1">
                <a:off x="1215" y="2534"/>
                <a:ext cx="35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124"/>
              <p:cNvSpPr>
                <a:spLocks noChangeShapeType="1"/>
              </p:cNvSpPr>
              <p:nvPr/>
            </p:nvSpPr>
            <p:spPr bwMode="auto">
              <a:xfrm flipV="1">
                <a:off x="1264" y="2464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125"/>
              <p:cNvSpPr>
                <a:spLocks noChangeShapeType="1"/>
              </p:cNvSpPr>
              <p:nvPr/>
            </p:nvSpPr>
            <p:spPr bwMode="auto">
              <a:xfrm flipV="1">
                <a:off x="1313" y="2397"/>
                <a:ext cx="34" cy="4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126"/>
              <p:cNvSpPr>
                <a:spLocks noChangeShapeType="1"/>
              </p:cNvSpPr>
              <p:nvPr/>
            </p:nvSpPr>
            <p:spPr bwMode="auto">
              <a:xfrm flipV="1">
                <a:off x="1361" y="2359"/>
                <a:ext cx="14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27"/>
              <p:cNvSpPr>
                <a:spLocks noChangeShapeType="1"/>
              </p:cNvSpPr>
              <p:nvPr/>
            </p:nvSpPr>
            <p:spPr bwMode="auto">
              <a:xfrm>
                <a:off x="1375" y="2359"/>
                <a:ext cx="28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28"/>
              <p:cNvSpPr>
                <a:spLocks noChangeShapeType="1"/>
              </p:cNvSpPr>
              <p:nvPr/>
            </p:nvSpPr>
            <p:spPr bwMode="auto">
              <a:xfrm>
                <a:off x="1421" y="2397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129"/>
              <p:cNvSpPr>
                <a:spLocks noChangeShapeType="1"/>
              </p:cNvSpPr>
              <p:nvPr/>
            </p:nvSpPr>
            <p:spPr bwMode="auto">
              <a:xfrm>
                <a:off x="1484" y="2453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130"/>
              <p:cNvSpPr>
                <a:spLocks noChangeShapeType="1"/>
              </p:cNvSpPr>
              <p:nvPr/>
            </p:nvSpPr>
            <p:spPr bwMode="auto">
              <a:xfrm>
                <a:off x="1546" y="2509"/>
                <a:ext cx="46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131"/>
              <p:cNvSpPr>
                <a:spLocks noChangeShapeType="1"/>
              </p:cNvSpPr>
              <p:nvPr/>
            </p:nvSpPr>
            <p:spPr bwMode="auto">
              <a:xfrm>
                <a:off x="1609" y="2565"/>
                <a:ext cx="11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132"/>
              <p:cNvSpPr>
                <a:spLocks noChangeShapeType="1"/>
              </p:cNvSpPr>
              <p:nvPr/>
            </p:nvSpPr>
            <p:spPr bwMode="auto">
              <a:xfrm flipV="1">
                <a:off x="1620" y="2548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133"/>
              <p:cNvSpPr>
                <a:spLocks noChangeShapeType="1"/>
              </p:cNvSpPr>
              <p:nvPr/>
            </p:nvSpPr>
            <p:spPr bwMode="auto">
              <a:xfrm flipV="1">
                <a:off x="1672" y="2495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134"/>
              <p:cNvSpPr>
                <a:spLocks noChangeShapeType="1"/>
              </p:cNvSpPr>
              <p:nvPr/>
            </p:nvSpPr>
            <p:spPr bwMode="auto">
              <a:xfrm flipV="1">
                <a:off x="1738" y="2443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135"/>
              <p:cNvSpPr>
                <a:spLocks noChangeShapeType="1"/>
              </p:cNvSpPr>
              <p:nvPr/>
            </p:nvSpPr>
            <p:spPr bwMode="auto">
              <a:xfrm flipV="1">
                <a:off x="1805" y="2390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136"/>
              <p:cNvSpPr>
                <a:spLocks noChangeShapeType="1"/>
              </p:cNvSpPr>
              <p:nvPr/>
            </p:nvSpPr>
            <p:spPr bwMode="auto">
              <a:xfrm>
                <a:off x="1871" y="2380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137"/>
              <p:cNvSpPr>
                <a:spLocks noChangeShapeType="1"/>
              </p:cNvSpPr>
              <p:nvPr/>
            </p:nvSpPr>
            <p:spPr bwMode="auto">
              <a:xfrm>
                <a:off x="1941" y="242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38"/>
              <p:cNvSpPr>
                <a:spLocks noChangeShapeType="1"/>
              </p:cNvSpPr>
              <p:nvPr/>
            </p:nvSpPr>
            <p:spPr bwMode="auto">
              <a:xfrm>
                <a:off x="2014" y="2460"/>
                <a:ext cx="53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139"/>
              <p:cNvSpPr>
                <a:spLocks noChangeShapeType="1"/>
              </p:cNvSpPr>
              <p:nvPr/>
            </p:nvSpPr>
            <p:spPr bwMode="auto">
              <a:xfrm>
                <a:off x="2088" y="2502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140"/>
              <p:cNvSpPr>
                <a:spLocks noChangeShapeType="1"/>
              </p:cNvSpPr>
              <p:nvPr/>
            </p:nvSpPr>
            <p:spPr bwMode="auto">
              <a:xfrm>
                <a:off x="2109" y="2516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141"/>
              <p:cNvSpPr>
                <a:spLocks noChangeShapeType="1"/>
              </p:cNvSpPr>
              <p:nvPr/>
            </p:nvSpPr>
            <p:spPr bwMode="auto">
              <a:xfrm>
                <a:off x="2161" y="2544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142"/>
              <p:cNvSpPr>
                <a:spLocks noChangeShapeType="1"/>
              </p:cNvSpPr>
              <p:nvPr/>
            </p:nvSpPr>
            <p:spPr bwMode="auto">
              <a:xfrm>
                <a:off x="2234" y="2582"/>
                <a:ext cx="53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143"/>
              <p:cNvSpPr>
                <a:spLocks noChangeShapeType="1"/>
              </p:cNvSpPr>
              <p:nvPr/>
            </p:nvSpPr>
            <p:spPr bwMode="auto">
              <a:xfrm>
                <a:off x="2311" y="2621"/>
                <a:ext cx="45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144"/>
              <p:cNvSpPr>
                <a:spLocks noChangeShapeType="1"/>
              </p:cNvSpPr>
              <p:nvPr/>
            </p:nvSpPr>
            <p:spPr bwMode="auto">
              <a:xfrm flipV="1">
                <a:off x="2356" y="2638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145"/>
              <p:cNvSpPr>
                <a:spLocks noChangeShapeType="1"/>
              </p:cNvSpPr>
              <p:nvPr/>
            </p:nvSpPr>
            <p:spPr bwMode="auto">
              <a:xfrm flipV="1">
                <a:off x="2377" y="2579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146"/>
              <p:cNvSpPr>
                <a:spLocks noChangeShapeType="1"/>
              </p:cNvSpPr>
              <p:nvPr/>
            </p:nvSpPr>
            <p:spPr bwMode="auto">
              <a:xfrm flipV="1">
                <a:off x="2437" y="2520"/>
                <a:ext cx="38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147"/>
              <p:cNvSpPr>
                <a:spLocks noChangeShapeType="1"/>
              </p:cNvSpPr>
              <p:nvPr/>
            </p:nvSpPr>
            <p:spPr bwMode="auto">
              <a:xfrm flipV="1">
                <a:off x="2493" y="2457"/>
                <a:ext cx="41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148"/>
              <p:cNvSpPr>
                <a:spLocks noChangeShapeType="1"/>
              </p:cNvSpPr>
              <p:nvPr/>
            </p:nvSpPr>
            <p:spPr bwMode="auto">
              <a:xfrm flipV="1">
                <a:off x="2552" y="2397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49"/>
              <p:cNvSpPr>
                <a:spLocks noChangeShapeType="1"/>
              </p:cNvSpPr>
              <p:nvPr/>
            </p:nvSpPr>
            <p:spPr bwMode="auto">
              <a:xfrm flipV="1">
                <a:off x="2611" y="2352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150"/>
              <p:cNvSpPr>
                <a:spLocks noChangeShapeType="1"/>
              </p:cNvSpPr>
              <p:nvPr/>
            </p:nvSpPr>
            <p:spPr bwMode="auto">
              <a:xfrm flipV="1">
                <a:off x="2681" y="2307"/>
                <a:ext cx="52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151"/>
              <p:cNvSpPr>
                <a:spLocks noChangeShapeType="1"/>
              </p:cNvSpPr>
              <p:nvPr/>
            </p:nvSpPr>
            <p:spPr bwMode="auto">
              <a:xfrm flipV="1">
                <a:off x="2754" y="2261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152"/>
              <p:cNvSpPr>
                <a:spLocks noChangeShapeType="1"/>
              </p:cNvSpPr>
              <p:nvPr/>
            </p:nvSpPr>
            <p:spPr bwMode="auto">
              <a:xfrm flipV="1">
                <a:off x="2824" y="2233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53"/>
              <p:cNvSpPr>
                <a:spLocks noChangeShapeType="1"/>
              </p:cNvSpPr>
              <p:nvPr/>
            </p:nvSpPr>
            <p:spPr bwMode="auto">
              <a:xfrm flipV="1">
                <a:off x="2845" y="2230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154"/>
              <p:cNvSpPr>
                <a:spLocks noChangeShapeType="1"/>
              </p:cNvSpPr>
              <p:nvPr/>
            </p:nvSpPr>
            <p:spPr bwMode="auto">
              <a:xfrm flipV="1">
                <a:off x="2901" y="2226"/>
                <a:ext cx="5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55"/>
              <p:cNvSpPr>
                <a:spLocks noChangeShapeType="1"/>
              </p:cNvSpPr>
              <p:nvPr/>
            </p:nvSpPr>
            <p:spPr bwMode="auto">
              <a:xfrm flipV="1">
                <a:off x="2985" y="2219"/>
                <a:ext cx="5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156"/>
              <p:cNvSpPr>
                <a:spLocks noChangeShapeType="1"/>
              </p:cNvSpPr>
              <p:nvPr/>
            </p:nvSpPr>
            <p:spPr bwMode="auto">
              <a:xfrm>
                <a:off x="3069" y="2219"/>
                <a:ext cx="20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57"/>
              <p:cNvSpPr>
                <a:spLocks noChangeShapeType="1"/>
              </p:cNvSpPr>
              <p:nvPr/>
            </p:nvSpPr>
            <p:spPr bwMode="auto">
              <a:xfrm flipV="1">
                <a:off x="3089" y="2212"/>
                <a:ext cx="3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58"/>
              <p:cNvSpPr>
                <a:spLocks noChangeShapeType="1"/>
              </p:cNvSpPr>
              <p:nvPr/>
            </p:nvSpPr>
            <p:spPr bwMode="auto">
              <a:xfrm flipV="1">
                <a:off x="3152" y="2202"/>
                <a:ext cx="6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159"/>
              <p:cNvSpPr>
                <a:spLocks noChangeShapeType="1"/>
              </p:cNvSpPr>
              <p:nvPr/>
            </p:nvSpPr>
            <p:spPr bwMode="auto">
              <a:xfrm flipV="1">
                <a:off x="3236" y="2188"/>
                <a:ext cx="56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160"/>
              <p:cNvSpPr>
                <a:spLocks noChangeShapeType="1"/>
              </p:cNvSpPr>
              <p:nvPr/>
            </p:nvSpPr>
            <p:spPr bwMode="auto">
              <a:xfrm>
                <a:off x="3320" y="2184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61"/>
              <p:cNvSpPr>
                <a:spLocks noChangeShapeType="1"/>
              </p:cNvSpPr>
              <p:nvPr/>
            </p:nvSpPr>
            <p:spPr bwMode="auto">
              <a:xfrm>
                <a:off x="3334" y="2184"/>
                <a:ext cx="42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162"/>
              <p:cNvSpPr>
                <a:spLocks noChangeShapeType="1"/>
              </p:cNvSpPr>
              <p:nvPr/>
            </p:nvSpPr>
            <p:spPr bwMode="auto">
              <a:xfrm>
                <a:off x="3400" y="2205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63"/>
              <p:cNvSpPr>
                <a:spLocks noChangeShapeType="1"/>
              </p:cNvSpPr>
              <p:nvPr/>
            </p:nvSpPr>
            <p:spPr bwMode="auto">
              <a:xfrm>
                <a:off x="3480" y="2230"/>
                <a:ext cx="53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64"/>
              <p:cNvSpPr>
                <a:spLocks noChangeShapeType="1"/>
              </p:cNvSpPr>
              <p:nvPr/>
            </p:nvSpPr>
            <p:spPr bwMode="auto">
              <a:xfrm>
                <a:off x="3557" y="2254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165"/>
              <p:cNvSpPr>
                <a:spLocks noChangeShapeType="1"/>
              </p:cNvSpPr>
              <p:nvPr/>
            </p:nvSpPr>
            <p:spPr bwMode="auto">
              <a:xfrm flipV="1">
                <a:off x="3578" y="2240"/>
                <a:ext cx="3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66"/>
              <p:cNvSpPr>
                <a:spLocks noChangeShapeType="1"/>
              </p:cNvSpPr>
              <p:nvPr/>
            </p:nvSpPr>
            <p:spPr bwMode="auto">
              <a:xfrm flipV="1">
                <a:off x="3631" y="2191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67"/>
              <p:cNvSpPr>
                <a:spLocks noChangeShapeType="1"/>
              </p:cNvSpPr>
              <p:nvPr/>
            </p:nvSpPr>
            <p:spPr bwMode="auto">
              <a:xfrm flipV="1">
                <a:off x="3700" y="2146"/>
                <a:ext cx="46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68"/>
              <p:cNvSpPr>
                <a:spLocks noChangeShapeType="1"/>
              </p:cNvSpPr>
              <p:nvPr/>
            </p:nvSpPr>
            <p:spPr bwMode="auto">
              <a:xfrm flipV="1">
                <a:off x="3767" y="2097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69"/>
              <p:cNvSpPr>
                <a:spLocks noChangeShapeType="1"/>
              </p:cNvSpPr>
              <p:nvPr/>
            </p:nvSpPr>
            <p:spPr bwMode="auto">
              <a:xfrm flipV="1">
                <a:off x="3837" y="2048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70"/>
              <p:cNvSpPr>
                <a:spLocks noChangeShapeType="1"/>
              </p:cNvSpPr>
              <p:nvPr/>
            </p:nvSpPr>
            <p:spPr bwMode="auto">
              <a:xfrm flipV="1">
                <a:off x="3906" y="2003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71"/>
              <p:cNvSpPr>
                <a:spLocks noChangeShapeType="1"/>
              </p:cNvSpPr>
              <p:nvPr/>
            </p:nvSpPr>
            <p:spPr bwMode="auto">
              <a:xfrm flipV="1">
                <a:off x="3976" y="1954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172"/>
              <p:cNvSpPr>
                <a:spLocks noChangeShapeType="1"/>
              </p:cNvSpPr>
              <p:nvPr/>
            </p:nvSpPr>
            <p:spPr bwMode="auto">
              <a:xfrm flipV="1">
                <a:off x="4042" y="1923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173"/>
              <p:cNvSpPr>
                <a:spLocks noChangeShapeType="1"/>
              </p:cNvSpPr>
              <p:nvPr/>
            </p:nvSpPr>
            <p:spPr bwMode="auto">
              <a:xfrm flipV="1">
                <a:off x="4070" y="1909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74"/>
              <p:cNvSpPr>
                <a:spLocks noChangeShapeType="1"/>
              </p:cNvSpPr>
              <p:nvPr/>
            </p:nvSpPr>
            <p:spPr bwMode="auto">
              <a:xfrm flipV="1">
                <a:off x="4116" y="1867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175"/>
              <p:cNvSpPr>
                <a:spLocks noChangeShapeType="1"/>
              </p:cNvSpPr>
              <p:nvPr/>
            </p:nvSpPr>
            <p:spPr bwMode="auto">
              <a:xfrm flipV="1">
                <a:off x="4186" y="1825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176"/>
              <p:cNvSpPr>
                <a:spLocks noChangeShapeType="1"/>
              </p:cNvSpPr>
              <p:nvPr/>
            </p:nvSpPr>
            <p:spPr bwMode="auto">
              <a:xfrm flipV="1">
                <a:off x="4259" y="1783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177"/>
              <p:cNvSpPr>
                <a:spLocks noChangeShapeType="1"/>
              </p:cNvSpPr>
              <p:nvPr/>
            </p:nvSpPr>
            <p:spPr bwMode="auto">
              <a:xfrm>
                <a:off x="4332" y="1790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178"/>
              <p:cNvSpPr>
                <a:spLocks noChangeShapeType="1"/>
              </p:cNvSpPr>
              <p:nvPr/>
            </p:nvSpPr>
            <p:spPr bwMode="auto">
              <a:xfrm>
                <a:off x="4402" y="1835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179"/>
              <p:cNvSpPr>
                <a:spLocks noChangeShapeType="1"/>
              </p:cNvSpPr>
              <p:nvPr/>
            </p:nvSpPr>
            <p:spPr bwMode="auto">
              <a:xfrm>
                <a:off x="4472" y="1881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180"/>
              <p:cNvSpPr>
                <a:spLocks noChangeShapeType="1"/>
              </p:cNvSpPr>
              <p:nvPr/>
            </p:nvSpPr>
            <p:spPr bwMode="auto">
              <a:xfrm>
                <a:off x="4542" y="1926"/>
                <a:ext cx="17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181"/>
              <p:cNvSpPr>
                <a:spLocks noChangeShapeType="1"/>
              </p:cNvSpPr>
              <p:nvPr/>
            </p:nvSpPr>
            <p:spPr bwMode="auto">
              <a:xfrm>
                <a:off x="4559" y="1940"/>
                <a:ext cx="3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182"/>
              <p:cNvSpPr>
                <a:spLocks noChangeShapeType="1"/>
              </p:cNvSpPr>
              <p:nvPr/>
            </p:nvSpPr>
            <p:spPr bwMode="auto">
              <a:xfrm>
                <a:off x="4622" y="1944"/>
                <a:ext cx="56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83"/>
              <p:cNvSpPr>
                <a:spLocks noChangeShapeType="1"/>
              </p:cNvSpPr>
              <p:nvPr/>
            </p:nvSpPr>
            <p:spPr bwMode="auto">
              <a:xfrm>
                <a:off x="4706" y="1951"/>
                <a:ext cx="56" cy="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184"/>
              <p:cNvSpPr>
                <a:spLocks noChangeShapeType="1"/>
              </p:cNvSpPr>
              <p:nvPr/>
            </p:nvSpPr>
            <p:spPr bwMode="auto">
              <a:xfrm>
                <a:off x="4786" y="1957"/>
                <a:ext cx="17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185"/>
              <p:cNvSpPr>
                <a:spLocks noChangeShapeType="1"/>
              </p:cNvSpPr>
              <p:nvPr/>
            </p:nvSpPr>
            <p:spPr bwMode="auto">
              <a:xfrm flipV="1">
                <a:off x="4803" y="1957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86"/>
              <p:cNvSpPr>
                <a:spLocks noChangeShapeType="1"/>
              </p:cNvSpPr>
              <p:nvPr/>
            </p:nvSpPr>
            <p:spPr bwMode="auto">
              <a:xfrm flipV="1">
                <a:off x="4870" y="1951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187"/>
              <p:cNvSpPr>
                <a:spLocks noChangeShapeType="1"/>
              </p:cNvSpPr>
              <p:nvPr/>
            </p:nvSpPr>
            <p:spPr bwMode="auto">
              <a:xfrm flipV="1">
                <a:off x="4954" y="1944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188"/>
              <p:cNvSpPr>
                <a:spLocks noChangeShapeType="1"/>
              </p:cNvSpPr>
              <p:nvPr/>
            </p:nvSpPr>
            <p:spPr bwMode="auto">
              <a:xfrm>
                <a:off x="5037" y="1940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89"/>
              <p:cNvSpPr>
                <a:spLocks noChangeShapeType="1"/>
              </p:cNvSpPr>
              <p:nvPr/>
            </p:nvSpPr>
            <p:spPr bwMode="auto">
              <a:xfrm>
                <a:off x="5048" y="1940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190"/>
              <p:cNvSpPr>
                <a:spLocks noChangeShapeType="1"/>
              </p:cNvSpPr>
              <p:nvPr/>
            </p:nvSpPr>
            <p:spPr bwMode="auto">
              <a:xfrm>
                <a:off x="5121" y="1944"/>
                <a:ext cx="6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191"/>
              <p:cNvSpPr>
                <a:spLocks noChangeShapeType="1"/>
              </p:cNvSpPr>
              <p:nvPr/>
            </p:nvSpPr>
            <p:spPr bwMode="auto">
              <a:xfrm>
                <a:off x="5205" y="1951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192"/>
              <p:cNvSpPr>
                <a:spLocks noChangeShapeType="1"/>
              </p:cNvSpPr>
              <p:nvPr/>
            </p:nvSpPr>
            <p:spPr bwMode="auto">
              <a:xfrm>
                <a:off x="5289" y="195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193"/>
              <p:cNvSpPr>
                <a:spLocks noChangeShapeType="1"/>
              </p:cNvSpPr>
              <p:nvPr/>
            </p:nvSpPr>
            <p:spPr bwMode="auto">
              <a:xfrm>
                <a:off x="5292" y="1957"/>
                <a:ext cx="46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194"/>
              <p:cNvSpPr>
                <a:spLocks noChangeShapeType="1"/>
              </p:cNvSpPr>
              <p:nvPr/>
            </p:nvSpPr>
            <p:spPr bwMode="auto">
              <a:xfrm>
                <a:off x="5359" y="1996"/>
                <a:ext cx="52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195"/>
              <p:cNvSpPr>
                <a:spLocks noChangeShapeType="1"/>
              </p:cNvSpPr>
              <p:nvPr/>
            </p:nvSpPr>
            <p:spPr bwMode="auto">
              <a:xfrm>
                <a:off x="5432" y="2041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196"/>
              <p:cNvSpPr>
                <a:spLocks noChangeShapeType="1"/>
              </p:cNvSpPr>
              <p:nvPr/>
            </p:nvSpPr>
            <p:spPr bwMode="auto">
              <a:xfrm>
                <a:off x="5502" y="2087"/>
                <a:ext cx="38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197"/>
              <p:cNvSpPr>
                <a:spLocks noChangeShapeType="1"/>
              </p:cNvSpPr>
              <p:nvPr/>
            </p:nvSpPr>
            <p:spPr bwMode="auto">
              <a:xfrm flipV="1">
                <a:off x="548" y="449"/>
                <a:ext cx="0" cy="30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198"/>
              <p:cNvSpPr>
                <a:spLocks noChangeShapeType="1"/>
              </p:cNvSpPr>
              <p:nvPr/>
            </p:nvSpPr>
            <p:spPr bwMode="auto">
              <a:xfrm flipH="1">
                <a:off x="492" y="3427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Rectangle 199"/>
              <p:cNvSpPr>
                <a:spLocks noChangeArrowheads="1"/>
              </p:cNvSpPr>
              <p:nvPr/>
            </p:nvSpPr>
            <p:spPr bwMode="auto">
              <a:xfrm rot="16200000">
                <a:off x="231" y="3284"/>
                <a:ext cx="32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Line 200"/>
              <p:cNvSpPr>
                <a:spLocks noChangeShapeType="1"/>
              </p:cNvSpPr>
              <p:nvPr/>
            </p:nvSpPr>
            <p:spPr bwMode="auto">
              <a:xfrm flipH="1">
                <a:off x="492" y="2848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Rectangle 201"/>
              <p:cNvSpPr>
                <a:spLocks noChangeArrowheads="1"/>
              </p:cNvSpPr>
              <p:nvPr/>
            </p:nvSpPr>
            <p:spPr bwMode="auto">
              <a:xfrm rot="16200000">
                <a:off x="320" y="2706"/>
                <a:ext cx="15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Line 202"/>
              <p:cNvSpPr>
                <a:spLocks noChangeShapeType="1"/>
              </p:cNvSpPr>
              <p:nvPr/>
            </p:nvSpPr>
            <p:spPr bwMode="auto">
              <a:xfrm flipH="1">
                <a:off x="492" y="227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203"/>
              <p:cNvSpPr>
                <a:spLocks noChangeArrowheads="1"/>
              </p:cNvSpPr>
              <p:nvPr/>
            </p:nvSpPr>
            <p:spPr bwMode="auto">
              <a:xfrm rot="16200000">
                <a:off x="257" y="2130"/>
                <a:ext cx="27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Line 204"/>
              <p:cNvSpPr>
                <a:spLocks noChangeShapeType="1"/>
              </p:cNvSpPr>
              <p:nvPr/>
            </p:nvSpPr>
            <p:spPr bwMode="auto">
              <a:xfrm flipH="1">
                <a:off x="492" y="169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4" name="Rectangle 206"/>
            <p:cNvSpPr>
              <a:spLocks noChangeArrowheads="1"/>
            </p:cNvSpPr>
            <p:nvPr/>
          </p:nvSpPr>
          <p:spPr bwMode="auto">
            <a:xfrm rot="16200000">
              <a:off x="257" y="155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Line 207"/>
            <p:cNvSpPr>
              <a:spLocks noChangeShapeType="1"/>
            </p:cNvSpPr>
            <p:nvPr/>
          </p:nvSpPr>
          <p:spPr bwMode="auto">
            <a:xfrm flipH="1">
              <a:off x="492" y="111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08"/>
            <p:cNvSpPr>
              <a:spLocks noChangeArrowheads="1"/>
            </p:cNvSpPr>
            <p:nvPr/>
          </p:nvSpPr>
          <p:spPr bwMode="auto">
            <a:xfrm rot="16200000">
              <a:off x="257" y="97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Line 20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10"/>
            <p:cNvSpPr>
              <a:spLocks noChangeArrowheads="1"/>
            </p:cNvSpPr>
            <p:nvPr/>
          </p:nvSpPr>
          <p:spPr bwMode="auto">
            <a:xfrm rot="16200000">
              <a:off x="257" y="397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Rectangle 211"/>
            <p:cNvSpPr>
              <a:spLocks noChangeArrowheads="1"/>
            </p:cNvSpPr>
            <p:nvPr/>
          </p:nvSpPr>
          <p:spPr bwMode="auto">
            <a:xfrm rot="16200000">
              <a:off x="-1604" y="1772"/>
              <a:ext cx="358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Change per Year in Expected Age at Death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212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213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14"/>
            <p:cNvSpPr>
              <a:spLocks noChangeArrowheads="1"/>
            </p:cNvSpPr>
            <p:nvPr/>
          </p:nvSpPr>
          <p:spPr bwMode="auto">
            <a:xfrm>
              <a:off x="604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4" name="Line 215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16"/>
            <p:cNvSpPr>
              <a:spLocks noChangeArrowheads="1"/>
            </p:cNvSpPr>
            <p:nvPr/>
          </p:nvSpPr>
          <p:spPr bwMode="auto">
            <a:xfrm>
              <a:off x="1826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217"/>
            <p:cNvSpPr>
              <a:spLocks noChangeArrowheads="1"/>
            </p:cNvSpPr>
            <p:nvPr/>
          </p:nvSpPr>
          <p:spPr bwMode="auto">
            <a:xfrm>
              <a:off x="1707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$30k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218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19"/>
            <p:cNvSpPr>
              <a:spLocks noChangeArrowheads="1"/>
            </p:cNvSpPr>
            <p:nvPr/>
          </p:nvSpPr>
          <p:spPr bwMode="auto">
            <a:xfrm>
              <a:off x="3009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220"/>
            <p:cNvSpPr>
              <a:spLocks noChangeArrowheads="1"/>
            </p:cNvSpPr>
            <p:nvPr/>
          </p:nvSpPr>
          <p:spPr bwMode="auto">
            <a:xfrm>
              <a:off x="2932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$60k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Line 221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22"/>
            <p:cNvSpPr>
              <a:spLocks noChangeArrowheads="1"/>
            </p:cNvSpPr>
            <p:nvPr/>
          </p:nvSpPr>
          <p:spPr bwMode="auto">
            <a:xfrm>
              <a:off x="4234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223"/>
            <p:cNvSpPr>
              <a:spLocks noChangeArrowheads="1"/>
            </p:cNvSpPr>
            <p:nvPr/>
          </p:nvSpPr>
          <p:spPr bwMode="auto">
            <a:xfrm>
              <a:off x="4119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$101k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Line 224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225"/>
            <p:cNvSpPr>
              <a:spLocks noChangeArrowheads="1"/>
            </p:cNvSpPr>
            <p:nvPr/>
          </p:nvSpPr>
          <p:spPr bwMode="auto">
            <a:xfrm>
              <a:off x="5460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Rectangle 226"/>
            <p:cNvSpPr>
              <a:spLocks noChangeArrowheads="1"/>
            </p:cNvSpPr>
            <p:nvPr/>
          </p:nvSpPr>
          <p:spPr bwMode="auto">
            <a:xfrm>
              <a:off x="5345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$683k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Rectangle 227"/>
            <p:cNvSpPr>
              <a:spLocks noChangeArrowheads="1"/>
            </p:cNvSpPr>
            <p:nvPr/>
          </p:nvSpPr>
          <p:spPr bwMode="auto">
            <a:xfrm>
              <a:off x="2238" y="3966"/>
              <a:ext cx="18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Rectangle 22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Life Expectancy Per Year by Income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</a:t>
            </a:r>
          </a:p>
        </p:txBody>
      </p:sp>
      <p:sp>
        <p:nvSpPr>
          <p:cNvPr id="227" name="Line 148"/>
          <p:cNvSpPr>
            <a:spLocks noChangeShapeType="1"/>
          </p:cNvSpPr>
          <p:nvPr/>
        </p:nvSpPr>
        <p:spPr bwMode="auto">
          <a:xfrm flipH="1" flipV="1">
            <a:off x="1524000" y="4419600"/>
            <a:ext cx="757237" cy="337344"/>
          </a:xfrm>
          <a:prstGeom prst="line">
            <a:avLst/>
          </a:prstGeom>
          <a:ln>
            <a:solidFill>
              <a:srgbClr val="800000"/>
            </a:solidFill>
            <a:headEnd type="none" w="med" len="med"/>
            <a:tailEnd type="arrow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14601" y="4781769"/>
            <a:ext cx="3444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No gain in life expectancy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over past 14 years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8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90" y="449"/>
              <a:ext cx="5341" cy="3104"/>
              <a:chOff x="290" y="449"/>
              <a:chExt cx="5341" cy="3104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069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548" y="342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9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0"/>
              <p:cNvSpPr>
                <a:spLocks noChangeShapeType="1"/>
              </p:cNvSpPr>
              <p:nvPr/>
            </p:nvSpPr>
            <p:spPr bwMode="auto">
              <a:xfrm>
                <a:off x="548" y="2272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1"/>
              <p:cNvSpPr>
                <a:spLocks noChangeShapeType="1"/>
              </p:cNvSpPr>
              <p:nvPr/>
            </p:nvSpPr>
            <p:spPr bwMode="auto">
              <a:xfrm>
                <a:off x="548" y="169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548" y="1116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4"/>
              <p:cNvSpPr>
                <a:spLocks noChangeShapeType="1"/>
              </p:cNvSpPr>
              <p:nvPr/>
            </p:nvSpPr>
            <p:spPr bwMode="auto">
              <a:xfrm>
                <a:off x="548" y="284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5"/>
              <p:cNvSpPr>
                <a:spLocks/>
              </p:cNvSpPr>
              <p:nvPr/>
            </p:nvSpPr>
            <p:spPr bwMode="auto">
              <a:xfrm>
                <a:off x="887" y="1305"/>
                <a:ext cx="4653" cy="1525"/>
              </a:xfrm>
              <a:custGeom>
                <a:avLst/>
                <a:gdLst>
                  <a:gd name="T0" fmla="*/ 0 w 1333"/>
                  <a:gd name="T1" fmla="*/ 437 h 437"/>
                  <a:gd name="T2" fmla="*/ 70 w 1333"/>
                  <a:gd name="T3" fmla="*/ 320 h 437"/>
                  <a:gd name="T4" fmla="*/ 140 w 1333"/>
                  <a:gd name="T5" fmla="*/ 244 h 437"/>
                  <a:gd name="T6" fmla="*/ 210 w 1333"/>
                  <a:gd name="T7" fmla="*/ 236 h 437"/>
                  <a:gd name="T8" fmla="*/ 280 w 1333"/>
                  <a:gd name="T9" fmla="*/ 182 h 437"/>
                  <a:gd name="T10" fmla="*/ 350 w 1333"/>
                  <a:gd name="T11" fmla="*/ 218 h 437"/>
                  <a:gd name="T12" fmla="*/ 421 w 1333"/>
                  <a:gd name="T13" fmla="*/ 219 h 437"/>
                  <a:gd name="T14" fmla="*/ 491 w 1333"/>
                  <a:gd name="T15" fmla="*/ 158 h 437"/>
                  <a:gd name="T16" fmla="*/ 561 w 1333"/>
                  <a:gd name="T17" fmla="*/ 104 h 437"/>
                  <a:gd name="T18" fmla="*/ 631 w 1333"/>
                  <a:gd name="T19" fmla="*/ 135 h 437"/>
                  <a:gd name="T20" fmla="*/ 701 w 1333"/>
                  <a:gd name="T21" fmla="*/ 100 h 437"/>
                  <a:gd name="T22" fmla="*/ 771 w 1333"/>
                  <a:gd name="T23" fmla="*/ 24 h 437"/>
                  <a:gd name="T24" fmla="*/ 842 w 1333"/>
                  <a:gd name="T25" fmla="*/ 29 h 437"/>
                  <a:gd name="T26" fmla="*/ 912 w 1333"/>
                  <a:gd name="T27" fmla="*/ 13 h 437"/>
                  <a:gd name="T28" fmla="*/ 982 w 1333"/>
                  <a:gd name="T29" fmla="*/ 0 h 437"/>
                  <a:gd name="T30" fmla="*/ 1052 w 1333"/>
                  <a:gd name="T31" fmla="*/ 46 h 437"/>
                  <a:gd name="T32" fmla="*/ 1122 w 1333"/>
                  <a:gd name="T33" fmla="*/ 56 h 437"/>
                  <a:gd name="T34" fmla="*/ 1192 w 1333"/>
                  <a:gd name="T35" fmla="*/ 89 h 437"/>
                  <a:gd name="T36" fmla="*/ 1262 w 1333"/>
                  <a:gd name="T37" fmla="*/ 61 h 437"/>
                  <a:gd name="T38" fmla="*/ 1333 w 1333"/>
                  <a:gd name="T39" fmla="*/ 73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3" h="437">
                    <a:moveTo>
                      <a:pt x="0" y="437"/>
                    </a:moveTo>
                    <a:lnTo>
                      <a:pt x="70" y="320"/>
                    </a:lnTo>
                    <a:lnTo>
                      <a:pt x="140" y="244"/>
                    </a:lnTo>
                    <a:lnTo>
                      <a:pt x="210" y="236"/>
                    </a:lnTo>
                    <a:lnTo>
                      <a:pt x="280" y="182"/>
                    </a:lnTo>
                    <a:lnTo>
                      <a:pt x="350" y="218"/>
                    </a:lnTo>
                    <a:lnTo>
                      <a:pt x="421" y="219"/>
                    </a:lnTo>
                    <a:lnTo>
                      <a:pt x="491" y="158"/>
                    </a:lnTo>
                    <a:lnTo>
                      <a:pt x="561" y="104"/>
                    </a:lnTo>
                    <a:lnTo>
                      <a:pt x="631" y="135"/>
                    </a:lnTo>
                    <a:lnTo>
                      <a:pt x="701" y="100"/>
                    </a:lnTo>
                    <a:lnTo>
                      <a:pt x="771" y="24"/>
                    </a:lnTo>
                    <a:lnTo>
                      <a:pt x="842" y="29"/>
                    </a:lnTo>
                    <a:lnTo>
                      <a:pt x="912" y="13"/>
                    </a:lnTo>
                    <a:lnTo>
                      <a:pt x="982" y="0"/>
                    </a:lnTo>
                    <a:lnTo>
                      <a:pt x="1052" y="46"/>
                    </a:lnTo>
                    <a:lnTo>
                      <a:pt x="1122" y="56"/>
                    </a:lnTo>
                    <a:lnTo>
                      <a:pt x="1192" y="89"/>
                    </a:lnTo>
                    <a:lnTo>
                      <a:pt x="1262" y="61"/>
                    </a:lnTo>
                    <a:lnTo>
                      <a:pt x="1333" y="73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16"/>
              <p:cNvSpPr>
                <a:spLocks noChangeArrowheads="1"/>
              </p:cNvSpPr>
              <p:nvPr/>
            </p:nvSpPr>
            <p:spPr bwMode="auto">
              <a:xfrm>
                <a:off x="855" y="279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17"/>
              <p:cNvSpPr>
                <a:spLocks noChangeArrowheads="1"/>
              </p:cNvSpPr>
              <p:nvPr/>
            </p:nvSpPr>
            <p:spPr bwMode="auto">
              <a:xfrm>
                <a:off x="1100" y="2390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18"/>
              <p:cNvSpPr>
                <a:spLocks noChangeArrowheads="1"/>
              </p:cNvSpPr>
              <p:nvPr/>
            </p:nvSpPr>
            <p:spPr bwMode="auto">
              <a:xfrm>
                <a:off x="1344" y="212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19"/>
              <p:cNvSpPr>
                <a:spLocks noChangeArrowheads="1"/>
              </p:cNvSpPr>
              <p:nvPr/>
            </p:nvSpPr>
            <p:spPr bwMode="auto">
              <a:xfrm>
                <a:off x="1588" y="209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20"/>
              <p:cNvSpPr>
                <a:spLocks noChangeArrowheads="1"/>
              </p:cNvSpPr>
              <p:nvPr/>
            </p:nvSpPr>
            <p:spPr bwMode="auto">
              <a:xfrm>
                <a:off x="1833" y="1909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Oval 21"/>
              <p:cNvSpPr>
                <a:spLocks noChangeArrowheads="1"/>
              </p:cNvSpPr>
              <p:nvPr/>
            </p:nvSpPr>
            <p:spPr bwMode="auto">
              <a:xfrm>
                <a:off x="2077" y="203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22"/>
              <p:cNvSpPr>
                <a:spLocks noChangeArrowheads="1"/>
              </p:cNvSpPr>
              <p:nvPr/>
            </p:nvSpPr>
            <p:spPr bwMode="auto">
              <a:xfrm>
                <a:off x="2325" y="20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23"/>
              <p:cNvSpPr>
                <a:spLocks noChangeArrowheads="1"/>
              </p:cNvSpPr>
              <p:nvPr/>
            </p:nvSpPr>
            <p:spPr bwMode="auto">
              <a:xfrm>
                <a:off x="2569" y="182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24"/>
              <p:cNvSpPr>
                <a:spLocks noChangeArrowheads="1"/>
              </p:cNvSpPr>
              <p:nvPr/>
            </p:nvSpPr>
            <p:spPr bwMode="auto">
              <a:xfrm>
                <a:off x="2814" y="163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25"/>
              <p:cNvSpPr>
                <a:spLocks noChangeArrowheads="1"/>
              </p:cNvSpPr>
              <p:nvPr/>
            </p:nvSpPr>
            <p:spPr bwMode="auto">
              <a:xfrm>
                <a:off x="3058" y="174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26"/>
              <p:cNvSpPr>
                <a:spLocks noChangeArrowheads="1"/>
              </p:cNvSpPr>
              <p:nvPr/>
            </p:nvSpPr>
            <p:spPr bwMode="auto">
              <a:xfrm>
                <a:off x="3302" y="162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27"/>
              <p:cNvSpPr>
                <a:spLocks noChangeArrowheads="1"/>
              </p:cNvSpPr>
              <p:nvPr/>
            </p:nvSpPr>
            <p:spPr bwMode="auto">
              <a:xfrm>
                <a:off x="3547" y="135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28"/>
              <p:cNvSpPr>
                <a:spLocks noChangeArrowheads="1"/>
              </p:cNvSpPr>
              <p:nvPr/>
            </p:nvSpPr>
            <p:spPr bwMode="auto">
              <a:xfrm>
                <a:off x="3795" y="137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29"/>
              <p:cNvSpPr>
                <a:spLocks noChangeArrowheads="1"/>
              </p:cNvSpPr>
              <p:nvPr/>
            </p:nvSpPr>
            <p:spPr bwMode="auto">
              <a:xfrm>
                <a:off x="4039" y="1319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30"/>
              <p:cNvSpPr>
                <a:spLocks noChangeArrowheads="1"/>
              </p:cNvSpPr>
              <p:nvPr/>
            </p:nvSpPr>
            <p:spPr bwMode="auto">
              <a:xfrm>
                <a:off x="4283" y="127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31"/>
              <p:cNvSpPr>
                <a:spLocks noChangeArrowheads="1"/>
              </p:cNvSpPr>
              <p:nvPr/>
            </p:nvSpPr>
            <p:spPr bwMode="auto">
              <a:xfrm>
                <a:off x="4528" y="143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32"/>
              <p:cNvSpPr>
                <a:spLocks noChangeArrowheads="1"/>
              </p:cNvSpPr>
              <p:nvPr/>
            </p:nvSpPr>
            <p:spPr bwMode="auto">
              <a:xfrm>
                <a:off x="4772" y="146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33"/>
              <p:cNvSpPr>
                <a:spLocks noChangeArrowheads="1"/>
              </p:cNvSpPr>
              <p:nvPr/>
            </p:nvSpPr>
            <p:spPr bwMode="auto">
              <a:xfrm>
                <a:off x="5016" y="158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5261" y="148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5509" y="152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 flipV="1">
                <a:off x="887" y="2380"/>
                <a:ext cx="38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flipV="1">
                <a:off x="943" y="2317"/>
                <a:ext cx="38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 flipV="1">
                <a:off x="998" y="2254"/>
                <a:ext cx="39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1054" y="2195"/>
                <a:ext cx="39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 flipV="1">
                <a:off x="1110" y="2153"/>
                <a:ext cx="21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V="1">
                <a:off x="1131" y="2132"/>
                <a:ext cx="21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 flipV="1">
                <a:off x="1169" y="2076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V="1">
                <a:off x="1232" y="2020"/>
                <a:ext cx="42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V="1">
                <a:off x="1292" y="1964"/>
                <a:ext cx="4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 flipV="1">
                <a:off x="1354" y="1926"/>
                <a:ext cx="21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>
                <a:off x="1375" y="1926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>
                <a:off x="1431" y="1933"/>
                <a:ext cx="56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>
                <a:off x="1515" y="1940"/>
                <a:ext cx="56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>
                <a:off x="1595" y="1951"/>
                <a:ext cx="25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 flipV="1">
                <a:off x="1620" y="1930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V="1">
                <a:off x="1665" y="1877"/>
                <a:ext cx="46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 flipV="1">
                <a:off x="1731" y="1825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V="1">
                <a:off x="1794" y="1769"/>
                <a:ext cx="46" cy="3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V="1">
                <a:off x="1861" y="1748"/>
                <a:ext cx="3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1864" y="1748"/>
                <a:ext cx="53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>
                <a:off x="1941" y="1769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>
                <a:off x="2021" y="1790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2102" y="1811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2109" y="1811"/>
                <a:ext cx="52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2185" y="1821"/>
                <a:ext cx="56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2269" y="1835"/>
                <a:ext cx="56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>
                <a:off x="2349" y="1846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63"/>
              <p:cNvSpPr>
                <a:spLocks noChangeShapeType="1"/>
              </p:cNvSpPr>
              <p:nvPr/>
            </p:nvSpPr>
            <p:spPr bwMode="auto">
              <a:xfrm flipV="1">
                <a:off x="2356" y="1807"/>
                <a:ext cx="35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64"/>
              <p:cNvSpPr>
                <a:spLocks noChangeShapeType="1"/>
              </p:cNvSpPr>
              <p:nvPr/>
            </p:nvSpPr>
            <p:spPr bwMode="auto">
              <a:xfrm flipV="1">
                <a:off x="2409" y="1744"/>
                <a:ext cx="38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65"/>
              <p:cNvSpPr>
                <a:spLocks noChangeShapeType="1"/>
              </p:cNvSpPr>
              <p:nvPr/>
            </p:nvSpPr>
            <p:spPr bwMode="auto">
              <a:xfrm flipV="1">
                <a:off x="2461" y="1682"/>
                <a:ext cx="42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66"/>
              <p:cNvSpPr>
                <a:spLocks noChangeShapeType="1"/>
              </p:cNvSpPr>
              <p:nvPr/>
            </p:nvSpPr>
            <p:spPr bwMode="auto">
              <a:xfrm flipV="1">
                <a:off x="2517" y="1619"/>
                <a:ext cx="38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67"/>
              <p:cNvSpPr>
                <a:spLocks noChangeShapeType="1"/>
              </p:cNvSpPr>
              <p:nvPr/>
            </p:nvSpPr>
            <p:spPr bwMode="auto">
              <a:xfrm flipV="1">
                <a:off x="2573" y="1570"/>
                <a:ext cx="28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68"/>
              <p:cNvSpPr>
                <a:spLocks noChangeShapeType="1"/>
              </p:cNvSpPr>
              <p:nvPr/>
            </p:nvSpPr>
            <p:spPr bwMode="auto">
              <a:xfrm flipV="1">
                <a:off x="2601" y="1559"/>
                <a:ext cx="14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69"/>
              <p:cNvSpPr>
                <a:spLocks noChangeShapeType="1"/>
              </p:cNvSpPr>
              <p:nvPr/>
            </p:nvSpPr>
            <p:spPr bwMode="auto">
              <a:xfrm flipV="1">
                <a:off x="2636" y="1514"/>
                <a:ext cx="52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70"/>
              <p:cNvSpPr>
                <a:spLocks noChangeShapeType="1"/>
              </p:cNvSpPr>
              <p:nvPr/>
            </p:nvSpPr>
            <p:spPr bwMode="auto">
              <a:xfrm flipV="1">
                <a:off x="2709" y="1472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71"/>
              <p:cNvSpPr>
                <a:spLocks noChangeShapeType="1"/>
              </p:cNvSpPr>
              <p:nvPr/>
            </p:nvSpPr>
            <p:spPr bwMode="auto">
              <a:xfrm flipV="1">
                <a:off x="2779" y="1427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72"/>
              <p:cNvSpPr>
                <a:spLocks noChangeShapeType="1"/>
              </p:cNvSpPr>
              <p:nvPr/>
            </p:nvSpPr>
            <p:spPr bwMode="auto">
              <a:xfrm>
                <a:off x="2849" y="1416"/>
                <a:ext cx="55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73"/>
              <p:cNvSpPr>
                <a:spLocks noChangeShapeType="1"/>
              </p:cNvSpPr>
              <p:nvPr/>
            </p:nvSpPr>
            <p:spPr bwMode="auto">
              <a:xfrm>
                <a:off x="2925" y="1451"/>
                <a:ext cx="56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74"/>
              <p:cNvSpPr>
                <a:spLocks noChangeShapeType="1"/>
              </p:cNvSpPr>
              <p:nvPr/>
            </p:nvSpPr>
            <p:spPr bwMode="auto">
              <a:xfrm>
                <a:off x="3002" y="1483"/>
                <a:ext cx="56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Line 75"/>
              <p:cNvSpPr>
                <a:spLocks noChangeShapeType="1"/>
              </p:cNvSpPr>
              <p:nvPr/>
            </p:nvSpPr>
            <p:spPr bwMode="auto">
              <a:xfrm>
                <a:off x="3079" y="1518"/>
                <a:ext cx="1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76"/>
              <p:cNvSpPr>
                <a:spLocks noChangeShapeType="1"/>
              </p:cNvSpPr>
              <p:nvPr/>
            </p:nvSpPr>
            <p:spPr bwMode="auto">
              <a:xfrm flipV="1">
                <a:off x="3089" y="1504"/>
                <a:ext cx="42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77"/>
              <p:cNvSpPr>
                <a:spLocks noChangeShapeType="1"/>
              </p:cNvSpPr>
              <p:nvPr/>
            </p:nvSpPr>
            <p:spPr bwMode="auto">
              <a:xfrm flipV="1">
                <a:off x="3156" y="1465"/>
                <a:ext cx="52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78"/>
              <p:cNvSpPr>
                <a:spLocks noChangeShapeType="1"/>
              </p:cNvSpPr>
              <p:nvPr/>
            </p:nvSpPr>
            <p:spPr bwMode="auto">
              <a:xfrm flipV="1">
                <a:off x="3233" y="1430"/>
                <a:ext cx="52" cy="2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79"/>
              <p:cNvSpPr>
                <a:spLocks noChangeShapeType="1"/>
              </p:cNvSpPr>
              <p:nvPr/>
            </p:nvSpPr>
            <p:spPr bwMode="auto">
              <a:xfrm flipV="1">
                <a:off x="3306" y="1409"/>
                <a:ext cx="28" cy="1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80"/>
              <p:cNvSpPr>
                <a:spLocks noChangeShapeType="1"/>
              </p:cNvSpPr>
              <p:nvPr/>
            </p:nvSpPr>
            <p:spPr bwMode="auto">
              <a:xfrm flipV="1">
                <a:off x="3334" y="1385"/>
                <a:ext cx="17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81"/>
              <p:cNvSpPr>
                <a:spLocks noChangeShapeType="1"/>
              </p:cNvSpPr>
              <p:nvPr/>
            </p:nvSpPr>
            <p:spPr bwMode="auto">
              <a:xfrm flipV="1">
                <a:off x="3369" y="1319"/>
                <a:ext cx="35" cy="4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Line 82"/>
              <p:cNvSpPr>
                <a:spLocks noChangeShapeType="1"/>
              </p:cNvSpPr>
              <p:nvPr/>
            </p:nvSpPr>
            <p:spPr bwMode="auto">
              <a:xfrm flipV="1">
                <a:off x="3421" y="1256"/>
                <a:ext cx="35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83"/>
              <p:cNvSpPr>
                <a:spLocks noChangeShapeType="1"/>
              </p:cNvSpPr>
              <p:nvPr/>
            </p:nvSpPr>
            <p:spPr bwMode="auto">
              <a:xfrm flipV="1">
                <a:off x="3470" y="1189"/>
                <a:ext cx="38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84"/>
              <p:cNvSpPr>
                <a:spLocks noChangeShapeType="1"/>
              </p:cNvSpPr>
              <p:nvPr/>
            </p:nvSpPr>
            <p:spPr bwMode="auto">
              <a:xfrm flipV="1">
                <a:off x="3522" y="1123"/>
                <a:ext cx="39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85"/>
              <p:cNvSpPr>
                <a:spLocks noChangeShapeType="1"/>
              </p:cNvSpPr>
              <p:nvPr/>
            </p:nvSpPr>
            <p:spPr bwMode="auto">
              <a:xfrm flipV="1">
                <a:off x="3575" y="1099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86"/>
              <p:cNvSpPr>
                <a:spLocks noChangeShapeType="1"/>
              </p:cNvSpPr>
              <p:nvPr/>
            </p:nvSpPr>
            <p:spPr bwMode="auto">
              <a:xfrm>
                <a:off x="3578" y="1099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Line 87"/>
              <p:cNvSpPr>
                <a:spLocks noChangeShapeType="1"/>
              </p:cNvSpPr>
              <p:nvPr/>
            </p:nvSpPr>
            <p:spPr bwMode="auto">
              <a:xfrm>
                <a:off x="3655" y="1113"/>
                <a:ext cx="59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88"/>
              <p:cNvSpPr>
                <a:spLocks noChangeShapeType="1"/>
              </p:cNvSpPr>
              <p:nvPr/>
            </p:nvSpPr>
            <p:spPr bwMode="auto">
              <a:xfrm>
                <a:off x="3739" y="1130"/>
                <a:ext cx="56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89"/>
              <p:cNvSpPr>
                <a:spLocks noChangeShapeType="1"/>
              </p:cNvSpPr>
              <p:nvPr/>
            </p:nvSpPr>
            <p:spPr bwMode="auto">
              <a:xfrm>
                <a:off x="3819" y="1144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90"/>
              <p:cNvSpPr>
                <a:spLocks noChangeShapeType="1"/>
              </p:cNvSpPr>
              <p:nvPr/>
            </p:nvSpPr>
            <p:spPr bwMode="auto">
              <a:xfrm flipV="1">
                <a:off x="3826" y="1123"/>
                <a:ext cx="49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91"/>
              <p:cNvSpPr>
                <a:spLocks noChangeShapeType="1"/>
              </p:cNvSpPr>
              <p:nvPr/>
            </p:nvSpPr>
            <p:spPr bwMode="auto">
              <a:xfrm flipV="1">
                <a:off x="3896" y="1092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92"/>
              <p:cNvSpPr>
                <a:spLocks noChangeShapeType="1"/>
              </p:cNvSpPr>
              <p:nvPr/>
            </p:nvSpPr>
            <p:spPr bwMode="auto">
              <a:xfrm flipV="1">
                <a:off x="3973" y="1057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93"/>
              <p:cNvSpPr>
                <a:spLocks noChangeShapeType="1"/>
              </p:cNvSpPr>
              <p:nvPr/>
            </p:nvSpPr>
            <p:spPr bwMode="auto">
              <a:xfrm flipV="1">
                <a:off x="4049" y="1039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94"/>
              <p:cNvSpPr>
                <a:spLocks noChangeShapeType="1"/>
              </p:cNvSpPr>
              <p:nvPr/>
            </p:nvSpPr>
            <p:spPr bwMode="auto">
              <a:xfrm flipV="1">
                <a:off x="4070" y="1036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95"/>
              <p:cNvSpPr>
                <a:spLocks noChangeShapeType="1"/>
              </p:cNvSpPr>
              <p:nvPr/>
            </p:nvSpPr>
            <p:spPr bwMode="auto">
              <a:xfrm flipV="1">
                <a:off x="4133" y="1032"/>
                <a:ext cx="56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96"/>
              <p:cNvSpPr>
                <a:spLocks noChangeShapeType="1"/>
              </p:cNvSpPr>
              <p:nvPr/>
            </p:nvSpPr>
            <p:spPr bwMode="auto">
              <a:xfrm flipV="1">
                <a:off x="4214" y="1029"/>
                <a:ext cx="59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97"/>
              <p:cNvSpPr>
                <a:spLocks noChangeShapeType="1"/>
              </p:cNvSpPr>
              <p:nvPr/>
            </p:nvSpPr>
            <p:spPr bwMode="auto">
              <a:xfrm>
                <a:off x="4297" y="1029"/>
                <a:ext cx="18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Line 98"/>
              <p:cNvSpPr>
                <a:spLocks noChangeShapeType="1"/>
              </p:cNvSpPr>
              <p:nvPr/>
            </p:nvSpPr>
            <p:spPr bwMode="auto">
              <a:xfrm>
                <a:off x="4315" y="1029"/>
                <a:ext cx="35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Line 99"/>
              <p:cNvSpPr>
                <a:spLocks noChangeShapeType="1"/>
              </p:cNvSpPr>
              <p:nvPr/>
            </p:nvSpPr>
            <p:spPr bwMode="auto">
              <a:xfrm>
                <a:off x="4371" y="1067"/>
                <a:ext cx="48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100"/>
              <p:cNvSpPr>
                <a:spLocks noChangeShapeType="1"/>
              </p:cNvSpPr>
              <p:nvPr/>
            </p:nvSpPr>
            <p:spPr bwMode="auto">
              <a:xfrm>
                <a:off x="4440" y="1113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Line 101"/>
              <p:cNvSpPr>
                <a:spLocks noChangeShapeType="1"/>
              </p:cNvSpPr>
              <p:nvPr/>
            </p:nvSpPr>
            <p:spPr bwMode="auto">
              <a:xfrm>
                <a:off x="4510" y="1158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102"/>
              <p:cNvSpPr>
                <a:spLocks noChangeShapeType="1"/>
              </p:cNvSpPr>
              <p:nvPr/>
            </p:nvSpPr>
            <p:spPr bwMode="auto">
              <a:xfrm>
                <a:off x="4584" y="1200"/>
                <a:ext cx="55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103"/>
              <p:cNvSpPr>
                <a:spLocks noChangeShapeType="1"/>
              </p:cNvSpPr>
              <p:nvPr/>
            </p:nvSpPr>
            <p:spPr bwMode="auto">
              <a:xfrm>
                <a:off x="4664" y="1224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Line 104"/>
              <p:cNvSpPr>
                <a:spLocks noChangeShapeType="1"/>
              </p:cNvSpPr>
              <p:nvPr/>
            </p:nvSpPr>
            <p:spPr bwMode="auto">
              <a:xfrm>
                <a:off x="4741" y="1249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Line 105"/>
              <p:cNvSpPr>
                <a:spLocks noChangeShapeType="1"/>
              </p:cNvSpPr>
              <p:nvPr/>
            </p:nvSpPr>
            <p:spPr bwMode="auto">
              <a:xfrm>
                <a:off x="4821" y="1277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106"/>
              <p:cNvSpPr>
                <a:spLocks noChangeShapeType="1"/>
              </p:cNvSpPr>
              <p:nvPr/>
            </p:nvSpPr>
            <p:spPr bwMode="auto">
              <a:xfrm>
                <a:off x="4894" y="1315"/>
                <a:ext cx="53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107"/>
              <p:cNvSpPr>
                <a:spLocks noChangeShapeType="1"/>
              </p:cNvSpPr>
              <p:nvPr/>
            </p:nvSpPr>
            <p:spPr bwMode="auto">
              <a:xfrm>
                <a:off x="4968" y="1353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108"/>
              <p:cNvSpPr>
                <a:spLocks noChangeShapeType="1"/>
              </p:cNvSpPr>
              <p:nvPr/>
            </p:nvSpPr>
            <p:spPr bwMode="auto">
              <a:xfrm>
                <a:off x="5044" y="139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109"/>
              <p:cNvSpPr>
                <a:spLocks noChangeShapeType="1"/>
              </p:cNvSpPr>
              <p:nvPr/>
            </p:nvSpPr>
            <p:spPr bwMode="auto">
              <a:xfrm flipV="1">
                <a:off x="5048" y="1371"/>
                <a:ext cx="49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110"/>
              <p:cNvSpPr>
                <a:spLocks noChangeShapeType="1"/>
              </p:cNvSpPr>
              <p:nvPr/>
            </p:nvSpPr>
            <p:spPr bwMode="auto">
              <a:xfrm flipV="1">
                <a:off x="5118" y="1336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111"/>
              <p:cNvSpPr>
                <a:spLocks noChangeShapeType="1"/>
              </p:cNvSpPr>
              <p:nvPr/>
            </p:nvSpPr>
            <p:spPr bwMode="auto">
              <a:xfrm flipV="1">
                <a:off x="5191" y="1298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Line 112"/>
              <p:cNvSpPr>
                <a:spLocks noChangeShapeType="1"/>
              </p:cNvSpPr>
              <p:nvPr/>
            </p:nvSpPr>
            <p:spPr bwMode="auto">
              <a:xfrm flipV="1">
                <a:off x="5268" y="1270"/>
                <a:ext cx="24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113"/>
              <p:cNvSpPr>
                <a:spLocks noChangeShapeType="1"/>
              </p:cNvSpPr>
              <p:nvPr/>
            </p:nvSpPr>
            <p:spPr bwMode="auto">
              <a:xfrm flipV="1">
                <a:off x="5292" y="1266"/>
                <a:ext cx="28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114"/>
              <p:cNvSpPr>
                <a:spLocks noChangeShapeType="1"/>
              </p:cNvSpPr>
              <p:nvPr/>
            </p:nvSpPr>
            <p:spPr bwMode="auto">
              <a:xfrm flipV="1">
                <a:off x="5345" y="1245"/>
                <a:ext cx="59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Line 115"/>
              <p:cNvSpPr>
                <a:spLocks noChangeShapeType="1"/>
              </p:cNvSpPr>
              <p:nvPr/>
            </p:nvSpPr>
            <p:spPr bwMode="auto">
              <a:xfrm flipV="1">
                <a:off x="5428" y="1228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Line 116"/>
              <p:cNvSpPr>
                <a:spLocks noChangeShapeType="1"/>
              </p:cNvSpPr>
              <p:nvPr/>
            </p:nvSpPr>
            <p:spPr bwMode="auto">
              <a:xfrm flipV="1">
                <a:off x="5509" y="1217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117"/>
              <p:cNvSpPr>
                <a:spLocks noChangeShapeType="1"/>
              </p:cNvSpPr>
              <p:nvPr/>
            </p:nvSpPr>
            <p:spPr bwMode="auto">
              <a:xfrm flipV="1">
                <a:off x="887" y="3183"/>
                <a:ext cx="24" cy="5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Line 118"/>
              <p:cNvSpPr>
                <a:spLocks noChangeShapeType="1"/>
              </p:cNvSpPr>
              <p:nvPr/>
            </p:nvSpPr>
            <p:spPr bwMode="auto">
              <a:xfrm flipV="1">
                <a:off x="922" y="3106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Line 119"/>
              <p:cNvSpPr>
                <a:spLocks noChangeShapeType="1"/>
              </p:cNvSpPr>
              <p:nvPr/>
            </p:nvSpPr>
            <p:spPr bwMode="auto">
              <a:xfrm flipV="1">
                <a:off x="953" y="3029"/>
                <a:ext cx="24" cy="5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120"/>
              <p:cNvSpPr>
                <a:spLocks noChangeShapeType="1"/>
              </p:cNvSpPr>
              <p:nvPr/>
            </p:nvSpPr>
            <p:spPr bwMode="auto">
              <a:xfrm flipV="1">
                <a:off x="988" y="2956"/>
                <a:ext cx="24" cy="5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Line 121"/>
              <p:cNvSpPr>
                <a:spLocks noChangeShapeType="1"/>
              </p:cNvSpPr>
              <p:nvPr/>
            </p:nvSpPr>
            <p:spPr bwMode="auto">
              <a:xfrm flipV="1">
                <a:off x="1023" y="2879"/>
                <a:ext cx="24" cy="5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Line 122"/>
              <p:cNvSpPr>
                <a:spLocks noChangeShapeType="1"/>
              </p:cNvSpPr>
              <p:nvPr/>
            </p:nvSpPr>
            <p:spPr bwMode="auto">
              <a:xfrm flipV="1">
                <a:off x="1058" y="2802"/>
                <a:ext cx="21" cy="5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123"/>
              <p:cNvSpPr>
                <a:spLocks noChangeShapeType="1"/>
              </p:cNvSpPr>
              <p:nvPr/>
            </p:nvSpPr>
            <p:spPr bwMode="auto">
              <a:xfrm flipV="1">
                <a:off x="1089" y="2726"/>
                <a:ext cx="25" cy="5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124"/>
              <p:cNvSpPr>
                <a:spLocks noChangeShapeType="1"/>
              </p:cNvSpPr>
              <p:nvPr/>
            </p:nvSpPr>
            <p:spPr bwMode="auto">
              <a:xfrm flipV="1">
                <a:off x="1124" y="2687"/>
                <a:ext cx="7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Line 125"/>
              <p:cNvSpPr>
                <a:spLocks noChangeShapeType="1"/>
              </p:cNvSpPr>
              <p:nvPr/>
            </p:nvSpPr>
            <p:spPr bwMode="auto">
              <a:xfrm flipV="1">
                <a:off x="1131" y="2656"/>
                <a:ext cx="28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126"/>
              <p:cNvSpPr>
                <a:spLocks noChangeShapeType="1"/>
              </p:cNvSpPr>
              <p:nvPr/>
            </p:nvSpPr>
            <p:spPr bwMode="auto">
              <a:xfrm flipV="1">
                <a:off x="1173" y="2589"/>
                <a:ext cx="38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Line 127"/>
              <p:cNvSpPr>
                <a:spLocks noChangeShapeType="1"/>
              </p:cNvSpPr>
              <p:nvPr/>
            </p:nvSpPr>
            <p:spPr bwMode="auto">
              <a:xfrm flipV="1">
                <a:off x="1225" y="2523"/>
                <a:ext cx="39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Line 128"/>
              <p:cNvSpPr>
                <a:spLocks noChangeShapeType="1"/>
              </p:cNvSpPr>
              <p:nvPr/>
            </p:nvSpPr>
            <p:spPr bwMode="auto">
              <a:xfrm flipV="1">
                <a:off x="1278" y="2460"/>
                <a:ext cx="38" cy="46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129"/>
              <p:cNvSpPr>
                <a:spLocks noChangeShapeType="1"/>
              </p:cNvSpPr>
              <p:nvPr/>
            </p:nvSpPr>
            <p:spPr bwMode="auto">
              <a:xfrm flipV="1">
                <a:off x="1330" y="2394"/>
                <a:ext cx="38" cy="4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130"/>
              <p:cNvSpPr>
                <a:spLocks noChangeShapeType="1"/>
              </p:cNvSpPr>
              <p:nvPr/>
            </p:nvSpPr>
            <p:spPr bwMode="auto">
              <a:xfrm flipV="1">
                <a:off x="1389" y="2363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131"/>
              <p:cNvSpPr>
                <a:spLocks noChangeShapeType="1"/>
              </p:cNvSpPr>
              <p:nvPr/>
            </p:nvSpPr>
            <p:spPr bwMode="auto">
              <a:xfrm flipV="1">
                <a:off x="1466" y="2338"/>
                <a:ext cx="56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132"/>
              <p:cNvSpPr>
                <a:spLocks noChangeShapeType="1"/>
              </p:cNvSpPr>
              <p:nvPr/>
            </p:nvSpPr>
            <p:spPr bwMode="auto">
              <a:xfrm flipV="1">
                <a:off x="1546" y="2314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133"/>
              <p:cNvSpPr>
                <a:spLocks noChangeShapeType="1"/>
              </p:cNvSpPr>
              <p:nvPr/>
            </p:nvSpPr>
            <p:spPr bwMode="auto">
              <a:xfrm flipV="1">
                <a:off x="1627" y="2268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Line 134"/>
              <p:cNvSpPr>
                <a:spLocks noChangeShapeType="1"/>
              </p:cNvSpPr>
              <p:nvPr/>
            </p:nvSpPr>
            <p:spPr bwMode="auto">
              <a:xfrm flipV="1">
                <a:off x="1693" y="2219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135"/>
              <p:cNvSpPr>
                <a:spLocks noChangeShapeType="1"/>
              </p:cNvSpPr>
              <p:nvPr/>
            </p:nvSpPr>
            <p:spPr bwMode="auto">
              <a:xfrm flipV="1">
                <a:off x="1763" y="2170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136"/>
              <p:cNvSpPr>
                <a:spLocks noChangeShapeType="1"/>
              </p:cNvSpPr>
              <p:nvPr/>
            </p:nvSpPr>
            <p:spPr bwMode="auto">
              <a:xfrm flipV="1">
                <a:off x="1829" y="2129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Line 137"/>
              <p:cNvSpPr>
                <a:spLocks noChangeShapeType="1"/>
              </p:cNvSpPr>
              <p:nvPr/>
            </p:nvSpPr>
            <p:spPr bwMode="auto">
              <a:xfrm>
                <a:off x="1864" y="2129"/>
                <a:ext cx="11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138"/>
              <p:cNvSpPr>
                <a:spLocks noChangeShapeType="1"/>
              </p:cNvSpPr>
              <p:nvPr/>
            </p:nvSpPr>
            <p:spPr bwMode="auto">
              <a:xfrm>
                <a:off x="1896" y="2153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139"/>
              <p:cNvSpPr>
                <a:spLocks noChangeShapeType="1"/>
              </p:cNvSpPr>
              <p:nvPr/>
            </p:nvSpPr>
            <p:spPr bwMode="auto">
              <a:xfrm>
                <a:off x="1962" y="2205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140"/>
              <p:cNvSpPr>
                <a:spLocks noChangeShapeType="1"/>
              </p:cNvSpPr>
              <p:nvPr/>
            </p:nvSpPr>
            <p:spPr bwMode="auto">
              <a:xfrm>
                <a:off x="2028" y="2254"/>
                <a:ext cx="46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141"/>
              <p:cNvSpPr>
                <a:spLocks noChangeShapeType="1"/>
              </p:cNvSpPr>
              <p:nvPr/>
            </p:nvSpPr>
            <p:spPr bwMode="auto">
              <a:xfrm>
                <a:off x="2095" y="2307"/>
                <a:ext cx="14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142"/>
              <p:cNvSpPr>
                <a:spLocks noChangeShapeType="1"/>
              </p:cNvSpPr>
              <p:nvPr/>
            </p:nvSpPr>
            <p:spPr bwMode="auto">
              <a:xfrm flipV="1">
                <a:off x="2109" y="2317"/>
                <a:ext cx="38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143"/>
              <p:cNvSpPr>
                <a:spLocks noChangeShapeType="1"/>
              </p:cNvSpPr>
              <p:nvPr/>
            </p:nvSpPr>
            <p:spPr bwMode="auto">
              <a:xfrm flipV="1">
                <a:off x="2171" y="2307"/>
                <a:ext cx="60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144"/>
              <p:cNvSpPr>
                <a:spLocks noChangeShapeType="1"/>
              </p:cNvSpPr>
              <p:nvPr/>
            </p:nvSpPr>
            <p:spPr bwMode="auto">
              <a:xfrm flipV="1">
                <a:off x="2255" y="2296"/>
                <a:ext cx="59" cy="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145"/>
              <p:cNvSpPr>
                <a:spLocks noChangeShapeType="1"/>
              </p:cNvSpPr>
              <p:nvPr/>
            </p:nvSpPr>
            <p:spPr bwMode="auto">
              <a:xfrm flipV="1">
                <a:off x="2339" y="2293"/>
                <a:ext cx="17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Line 146"/>
              <p:cNvSpPr>
                <a:spLocks noChangeShapeType="1"/>
              </p:cNvSpPr>
              <p:nvPr/>
            </p:nvSpPr>
            <p:spPr bwMode="auto">
              <a:xfrm flipV="1">
                <a:off x="2356" y="2272"/>
                <a:ext cx="35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Line 147"/>
              <p:cNvSpPr>
                <a:spLocks noChangeShapeType="1"/>
              </p:cNvSpPr>
              <p:nvPr/>
            </p:nvSpPr>
            <p:spPr bwMode="auto">
              <a:xfrm flipV="1">
                <a:off x="2412" y="2226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148"/>
              <p:cNvSpPr>
                <a:spLocks noChangeShapeType="1"/>
              </p:cNvSpPr>
              <p:nvPr/>
            </p:nvSpPr>
            <p:spPr bwMode="auto">
              <a:xfrm flipV="1">
                <a:off x="2482" y="2181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149"/>
              <p:cNvSpPr>
                <a:spLocks noChangeShapeType="1"/>
              </p:cNvSpPr>
              <p:nvPr/>
            </p:nvSpPr>
            <p:spPr bwMode="auto">
              <a:xfrm flipV="1">
                <a:off x="2552" y="2139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Line 150"/>
              <p:cNvSpPr>
                <a:spLocks noChangeShapeType="1"/>
              </p:cNvSpPr>
              <p:nvPr/>
            </p:nvSpPr>
            <p:spPr bwMode="auto">
              <a:xfrm flipV="1">
                <a:off x="2601" y="213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Line 151"/>
              <p:cNvSpPr>
                <a:spLocks noChangeShapeType="1"/>
              </p:cNvSpPr>
              <p:nvPr/>
            </p:nvSpPr>
            <p:spPr bwMode="auto">
              <a:xfrm flipV="1">
                <a:off x="2622" y="2080"/>
                <a:ext cx="45" cy="3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Line 152"/>
              <p:cNvSpPr>
                <a:spLocks noChangeShapeType="1"/>
              </p:cNvSpPr>
              <p:nvPr/>
            </p:nvSpPr>
            <p:spPr bwMode="auto">
              <a:xfrm flipV="1">
                <a:off x="2685" y="2024"/>
                <a:ext cx="45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Line 153"/>
              <p:cNvSpPr>
                <a:spLocks noChangeShapeType="1"/>
              </p:cNvSpPr>
              <p:nvPr/>
            </p:nvSpPr>
            <p:spPr bwMode="auto">
              <a:xfrm flipV="1">
                <a:off x="2747" y="1971"/>
                <a:ext cx="42" cy="39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Line 154"/>
              <p:cNvSpPr>
                <a:spLocks noChangeShapeType="1"/>
              </p:cNvSpPr>
              <p:nvPr/>
            </p:nvSpPr>
            <p:spPr bwMode="auto">
              <a:xfrm flipV="1">
                <a:off x="2810" y="1923"/>
                <a:ext cx="35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Line 155"/>
              <p:cNvSpPr>
                <a:spLocks noChangeShapeType="1"/>
              </p:cNvSpPr>
              <p:nvPr/>
            </p:nvSpPr>
            <p:spPr bwMode="auto">
              <a:xfrm>
                <a:off x="2845" y="1923"/>
                <a:ext cx="11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Line 156"/>
              <p:cNvSpPr>
                <a:spLocks noChangeShapeType="1"/>
              </p:cNvSpPr>
              <p:nvPr/>
            </p:nvSpPr>
            <p:spPr bwMode="auto">
              <a:xfrm>
                <a:off x="2880" y="1937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Line 157"/>
              <p:cNvSpPr>
                <a:spLocks noChangeShapeType="1"/>
              </p:cNvSpPr>
              <p:nvPr/>
            </p:nvSpPr>
            <p:spPr bwMode="auto">
              <a:xfrm>
                <a:off x="2957" y="1968"/>
                <a:ext cx="52" cy="2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158"/>
              <p:cNvSpPr>
                <a:spLocks noChangeShapeType="1"/>
              </p:cNvSpPr>
              <p:nvPr/>
            </p:nvSpPr>
            <p:spPr bwMode="auto">
              <a:xfrm>
                <a:off x="3034" y="2003"/>
                <a:ext cx="52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Line 159"/>
              <p:cNvSpPr>
                <a:spLocks noChangeShapeType="1"/>
              </p:cNvSpPr>
              <p:nvPr/>
            </p:nvSpPr>
            <p:spPr bwMode="auto">
              <a:xfrm flipV="1">
                <a:off x="3110" y="1989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160"/>
              <p:cNvSpPr>
                <a:spLocks noChangeShapeType="1"/>
              </p:cNvSpPr>
              <p:nvPr/>
            </p:nvSpPr>
            <p:spPr bwMode="auto">
              <a:xfrm flipV="1">
                <a:off x="3184" y="1951"/>
                <a:ext cx="52" cy="2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Line 161"/>
              <p:cNvSpPr>
                <a:spLocks noChangeShapeType="1"/>
              </p:cNvSpPr>
              <p:nvPr/>
            </p:nvSpPr>
            <p:spPr bwMode="auto">
              <a:xfrm flipV="1">
                <a:off x="3257" y="191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Line 162"/>
              <p:cNvSpPr>
                <a:spLocks noChangeShapeType="1"/>
              </p:cNvSpPr>
              <p:nvPr/>
            </p:nvSpPr>
            <p:spPr bwMode="auto">
              <a:xfrm flipV="1">
                <a:off x="3330" y="1898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Line 163"/>
              <p:cNvSpPr>
                <a:spLocks noChangeShapeType="1"/>
              </p:cNvSpPr>
              <p:nvPr/>
            </p:nvSpPr>
            <p:spPr bwMode="auto">
              <a:xfrm flipV="1">
                <a:off x="3334" y="1863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164"/>
              <p:cNvSpPr>
                <a:spLocks noChangeShapeType="1"/>
              </p:cNvSpPr>
              <p:nvPr/>
            </p:nvSpPr>
            <p:spPr bwMode="auto">
              <a:xfrm flipV="1">
                <a:off x="3393" y="1804"/>
                <a:ext cx="46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165"/>
              <p:cNvSpPr>
                <a:spLocks noChangeShapeType="1"/>
              </p:cNvSpPr>
              <p:nvPr/>
            </p:nvSpPr>
            <p:spPr bwMode="auto">
              <a:xfrm flipV="1">
                <a:off x="3456" y="1748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166"/>
              <p:cNvSpPr>
                <a:spLocks noChangeShapeType="1"/>
              </p:cNvSpPr>
              <p:nvPr/>
            </p:nvSpPr>
            <p:spPr bwMode="auto">
              <a:xfrm flipV="1">
                <a:off x="3519" y="1692"/>
                <a:ext cx="42" cy="4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167"/>
              <p:cNvSpPr>
                <a:spLocks noChangeShapeType="1"/>
              </p:cNvSpPr>
              <p:nvPr/>
            </p:nvSpPr>
            <p:spPr bwMode="auto">
              <a:xfrm flipV="1">
                <a:off x="3582" y="1675"/>
                <a:ext cx="56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Line 168"/>
              <p:cNvSpPr>
                <a:spLocks noChangeShapeType="1"/>
              </p:cNvSpPr>
              <p:nvPr/>
            </p:nvSpPr>
            <p:spPr bwMode="auto">
              <a:xfrm>
                <a:off x="3665" y="1671"/>
                <a:ext cx="56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169"/>
              <p:cNvSpPr>
                <a:spLocks noChangeShapeType="1"/>
              </p:cNvSpPr>
              <p:nvPr/>
            </p:nvSpPr>
            <p:spPr bwMode="auto">
              <a:xfrm flipV="1">
                <a:off x="3749" y="1664"/>
                <a:ext cx="56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170"/>
              <p:cNvSpPr>
                <a:spLocks noChangeShapeType="1"/>
              </p:cNvSpPr>
              <p:nvPr/>
            </p:nvSpPr>
            <p:spPr bwMode="auto">
              <a:xfrm>
                <a:off x="3833" y="1664"/>
                <a:ext cx="56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Line 171"/>
              <p:cNvSpPr>
                <a:spLocks noChangeShapeType="1"/>
              </p:cNvSpPr>
              <p:nvPr/>
            </p:nvSpPr>
            <p:spPr bwMode="auto">
              <a:xfrm>
                <a:off x="3913" y="1664"/>
                <a:ext cx="60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Line 172"/>
              <p:cNvSpPr>
                <a:spLocks noChangeShapeType="1"/>
              </p:cNvSpPr>
              <p:nvPr/>
            </p:nvSpPr>
            <p:spPr bwMode="auto">
              <a:xfrm>
                <a:off x="3997" y="1664"/>
                <a:ext cx="59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173"/>
              <p:cNvSpPr>
                <a:spLocks noChangeShapeType="1"/>
              </p:cNvSpPr>
              <p:nvPr/>
            </p:nvSpPr>
            <p:spPr bwMode="auto">
              <a:xfrm flipV="1">
                <a:off x="4081" y="1640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Line 174"/>
              <p:cNvSpPr>
                <a:spLocks noChangeShapeType="1"/>
              </p:cNvSpPr>
              <p:nvPr/>
            </p:nvSpPr>
            <p:spPr bwMode="auto">
              <a:xfrm flipV="1">
                <a:off x="4161" y="1612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175"/>
              <p:cNvSpPr>
                <a:spLocks noChangeShapeType="1"/>
              </p:cNvSpPr>
              <p:nvPr/>
            </p:nvSpPr>
            <p:spPr bwMode="auto">
              <a:xfrm flipV="1">
                <a:off x="4241" y="1584"/>
                <a:ext cx="53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176"/>
              <p:cNvSpPr>
                <a:spLocks noChangeShapeType="1"/>
              </p:cNvSpPr>
              <p:nvPr/>
            </p:nvSpPr>
            <p:spPr bwMode="auto">
              <a:xfrm>
                <a:off x="4318" y="1580"/>
                <a:ext cx="49" cy="32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177"/>
              <p:cNvSpPr>
                <a:spLocks noChangeShapeType="1"/>
              </p:cNvSpPr>
              <p:nvPr/>
            </p:nvSpPr>
            <p:spPr bwMode="auto">
              <a:xfrm>
                <a:off x="4388" y="1626"/>
                <a:ext cx="49" cy="35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178"/>
              <p:cNvSpPr>
                <a:spLocks noChangeShapeType="1"/>
              </p:cNvSpPr>
              <p:nvPr/>
            </p:nvSpPr>
            <p:spPr bwMode="auto">
              <a:xfrm>
                <a:off x="4458" y="1675"/>
                <a:ext cx="49" cy="3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Line 179"/>
              <p:cNvSpPr>
                <a:spLocks noChangeShapeType="1"/>
              </p:cNvSpPr>
              <p:nvPr/>
            </p:nvSpPr>
            <p:spPr bwMode="auto">
              <a:xfrm>
                <a:off x="4528" y="1720"/>
                <a:ext cx="31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180"/>
              <p:cNvSpPr>
                <a:spLocks noChangeShapeType="1"/>
              </p:cNvSpPr>
              <p:nvPr/>
            </p:nvSpPr>
            <p:spPr bwMode="auto">
              <a:xfrm>
                <a:off x="4559" y="1738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Line 181"/>
              <p:cNvSpPr>
                <a:spLocks noChangeShapeType="1"/>
              </p:cNvSpPr>
              <p:nvPr/>
            </p:nvSpPr>
            <p:spPr bwMode="auto">
              <a:xfrm flipV="1">
                <a:off x="4608" y="1734"/>
                <a:ext cx="56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182"/>
              <p:cNvSpPr>
                <a:spLocks noChangeShapeType="1"/>
              </p:cNvSpPr>
              <p:nvPr/>
            </p:nvSpPr>
            <p:spPr bwMode="auto">
              <a:xfrm flipV="1">
                <a:off x="4688" y="1731"/>
                <a:ext cx="60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183"/>
              <p:cNvSpPr>
                <a:spLocks noChangeShapeType="1"/>
              </p:cNvSpPr>
              <p:nvPr/>
            </p:nvSpPr>
            <p:spPr bwMode="auto">
              <a:xfrm>
                <a:off x="4772" y="1731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Line 184"/>
              <p:cNvSpPr>
                <a:spLocks noChangeShapeType="1"/>
              </p:cNvSpPr>
              <p:nvPr/>
            </p:nvSpPr>
            <p:spPr bwMode="auto">
              <a:xfrm>
                <a:off x="4803" y="1731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185"/>
              <p:cNvSpPr>
                <a:spLocks noChangeShapeType="1"/>
              </p:cNvSpPr>
              <p:nvPr/>
            </p:nvSpPr>
            <p:spPr bwMode="auto">
              <a:xfrm>
                <a:off x="4852" y="1751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186"/>
              <p:cNvSpPr>
                <a:spLocks noChangeShapeType="1"/>
              </p:cNvSpPr>
              <p:nvPr/>
            </p:nvSpPr>
            <p:spPr bwMode="auto">
              <a:xfrm>
                <a:off x="4929" y="1783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187"/>
              <p:cNvSpPr>
                <a:spLocks noChangeShapeType="1"/>
              </p:cNvSpPr>
              <p:nvPr/>
            </p:nvSpPr>
            <p:spPr bwMode="auto">
              <a:xfrm>
                <a:off x="5006" y="1814"/>
                <a:ext cx="42" cy="1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188"/>
              <p:cNvSpPr>
                <a:spLocks noChangeShapeType="1"/>
              </p:cNvSpPr>
              <p:nvPr/>
            </p:nvSpPr>
            <p:spPr bwMode="auto">
              <a:xfrm flipV="1">
                <a:off x="5048" y="1828"/>
                <a:ext cx="14" cy="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189"/>
              <p:cNvSpPr>
                <a:spLocks noChangeShapeType="1"/>
              </p:cNvSpPr>
              <p:nvPr/>
            </p:nvSpPr>
            <p:spPr bwMode="auto">
              <a:xfrm flipV="1">
                <a:off x="5086" y="1804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Line 190"/>
              <p:cNvSpPr>
                <a:spLocks noChangeShapeType="1"/>
              </p:cNvSpPr>
              <p:nvPr/>
            </p:nvSpPr>
            <p:spPr bwMode="auto">
              <a:xfrm flipV="1">
                <a:off x="5167" y="1783"/>
                <a:ext cx="55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Line 191"/>
              <p:cNvSpPr>
                <a:spLocks noChangeShapeType="1"/>
              </p:cNvSpPr>
              <p:nvPr/>
            </p:nvSpPr>
            <p:spPr bwMode="auto">
              <a:xfrm flipV="1">
                <a:off x="5247" y="1762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192"/>
              <p:cNvSpPr>
                <a:spLocks noChangeShapeType="1"/>
              </p:cNvSpPr>
              <p:nvPr/>
            </p:nvSpPr>
            <p:spPr bwMode="auto">
              <a:xfrm>
                <a:off x="5292" y="1762"/>
                <a:ext cx="11" cy="3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Line 193"/>
              <p:cNvSpPr>
                <a:spLocks noChangeShapeType="1"/>
              </p:cNvSpPr>
              <p:nvPr/>
            </p:nvSpPr>
            <p:spPr bwMode="auto">
              <a:xfrm>
                <a:off x="5324" y="1779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Line 194"/>
              <p:cNvSpPr>
                <a:spLocks noChangeShapeType="1"/>
              </p:cNvSpPr>
              <p:nvPr/>
            </p:nvSpPr>
            <p:spPr bwMode="auto">
              <a:xfrm>
                <a:off x="5397" y="1821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Line 195"/>
              <p:cNvSpPr>
                <a:spLocks noChangeShapeType="1"/>
              </p:cNvSpPr>
              <p:nvPr/>
            </p:nvSpPr>
            <p:spPr bwMode="auto">
              <a:xfrm>
                <a:off x="5470" y="1863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Line 196"/>
              <p:cNvSpPr>
                <a:spLocks noChangeShapeType="1"/>
              </p:cNvSpPr>
              <p:nvPr/>
            </p:nvSpPr>
            <p:spPr bwMode="auto">
              <a:xfrm flipV="1">
                <a:off x="548" y="449"/>
                <a:ext cx="0" cy="30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Line 197"/>
              <p:cNvSpPr>
                <a:spLocks noChangeShapeType="1"/>
              </p:cNvSpPr>
              <p:nvPr/>
            </p:nvSpPr>
            <p:spPr bwMode="auto">
              <a:xfrm flipH="1">
                <a:off x="492" y="3427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Rectangle 198"/>
              <p:cNvSpPr>
                <a:spLocks noChangeArrowheads="1"/>
              </p:cNvSpPr>
              <p:nvPr/>
            </p:nvSpPr>
            <p:spPr bwMode="auto">
              <a:xfrm rot="16200000">
                <a:off x="231" y="3284"/>
                <a:ext cx="32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Line 199"/>
              <p:cNvSpPr>
                <a:spLocks noChangeShapeType="1"/>
              </p:cNvSpPr>
              <p:nvPr/>
            </p:nvSpPr>
            <p:spPr bwMode="auto">
              <a:xfrm flipH="1">
                <a:off x="492" y="2848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Rectangle 200"/>
              <p:cNvSpPr>
                <a:spLocks noChangeArrowheads="1"/>
              </p:cNvSpPr>
              <p:nvPr/>
            </p:nvSpPr>
            <p:spPr bwMode="auto">
              <a:xfrm rot="16200000">
                <a:off x="320" y="2706"/>
                <a:ext cx="15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Line 201"/>
              <p:cNvSpPr>
                <a:spLocks noChangeShapeType="1"/>
              </p:cNvSpPr>
              <p:nvPr/>
            </p:nvSpPr>
            <p:spPr bwMode="auto">
              <a:xfrm flipH="1">
                <a:off x="492" y="227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Rectangle 202"/>
              <p:cNvSpPr>
                <a:spLocks noChangeArrowheads="1"/>
              </p:cNvSpPr>
              <p:nvPr/>
            </p:nvSpPr>
            <p:spPr bwMode="auto">
              <a:xfrm rot="16200000">
                <a:off x="257" y="2130"/>
                <a:ext cx="27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Line 203"/>
              <p:cNvSpPr>
                <a:spLocks noChangeShapeType="1"/>
              </p:cNvSpPr>
              <p:nvPr/>
            </p:nvSpPr>
            <p:spPr bwMode="auto">
              <a:xfrm flipH="1">
                <a:off x="492" y="169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Rectangle 204"/>
              <p:cNvSpPr>
                <a:spLocks noChangeArrowheads="1"/>
              </p:cNvSpPr>
              <p:nvPr/>
            </p:nvSpPr>
            <p:spPr bwMode="auto">
              <a:xfrm rot="16200000">
                <a:off x="257" y="1554"/>
                <a:ext cx="27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 flipH="1">
              <a:off x="492" y="111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 rot="16200000">
              <a:off x="257" y="97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 rot="16200000">
              <a:off x="257" y="397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 rot="16200000">
              <a:off x="-1604" y="1772"/>
              <a:ext cx="358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Change per Year in Expected Age at Death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604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1826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1707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$27k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09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2932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$54k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4234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4158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$95k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460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345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$653k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2238" y="3966"/>
              <a:ext cx="18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658019" y="115669"/>
            <a:ext cx="82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Life Expectancy Per Year by Income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Women</a:t>
            </a:r>
          </a:p>
        </p:txBody>
      </p:sp>
      <p:sp>
        <p:nvSpPr>
          <p:cNvPr id="237" name="Line 148"/>
          <p:cNvSpPr>
            <a:spLocks noChangeShapeType="1"/>
          </p:cNvSpPr>
          <p:nvPr/>
        </p:nvSpPr>
        <p:spPr bwMode="auto">
          <a:xfrm flipH="1" flipV="1">
            <a:off x="1600200" y="4599560"/>
            <a:ext cx="838200" cy="353439"/>
          </a:xfrm>
          <a:prstGeom prst="line">
            <a:avLst/>
          </a:prstGeom>
          <a:ln>
            <a:solidFill>
              <a:srgbClr val="800000"/>
            </a:solidFill>
            <a:headEnd type="none" w="med" len="med"/>
            <a:tailEnd type="arrow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2514601" y="4781769"/>
            <a:ext cx="3444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No gain in life expectancy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for women either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3: Local Area Variation</a:t>
            </a:r>
            <a:endParaRPr lang="en-US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458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Long literature analyzing geographical differences in mortality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[e.g., Fuchs (1974), Murray et al. 2006, Berkman et al 2014]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We analyze geographic variation at the level of commuting zones 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Commuting zones are aggregations of counties (analogous to metro areas)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Also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report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county-level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results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Prior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work has not disaggregated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geographical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variation in mortality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income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This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turns out to be quite important…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Local Area Variation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0" cy="6651625"/>
            <a:chOff x="0" y="65"/>
            <a:chExt cx="5760" cy="419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06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8" y="34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8" y="270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8" y="198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48" y="126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87" y="906"/>
              <a:ext cx="4653" cy="1271"/>
            </a:xfrm>
            <a:custGeom>
              <a:avLst/>
              <a:gdLst>
                <a:gd name="T0" fmla="*/ 0 w 1333"/>
                <a:gd name="T1" fmla="*/ 364 h 364"/>
                <a:gd name="T2" fmla="*/ 70 w 1333"/>
                <a:gd name="T3" fmla="*/ 300 h 364"/>
                <a:gd name="T4" fmla="*/ 140 w 1333"/>
                <a:gd name="T5" fmla="*/ 319 h 364"/>
                <a:gd name="T6" fmla="*/ 210 w 1333"/>
                <a:gd name="T7" fmla="*/ 329 h 364"/>
                <a:gd name="T8" fmla="*/ 280 w 1333"/>
                <a:gd name="T9" fmla="*/ 315 h 364"/>
                <a:gd name="T10" fmla="*/ 350 w 1333"/>
                <a:gd name="T11" fmla="*/ 309 h 364"/>
                <a:gd name="T12" fmla="*/ 421 w 1333"/>
                <a:gd name="T13" fmla="*/ 301 h 364"/>
                <a:gd name="T14" fmla="*/ 491 w 1333"/>
                <a:gd name="T15" fmla="*/ 270 h 364"/>
                <a:gd name="T16" fmla="*/ 561 w 1333"/>
                <a:gd name="T17" fmla="*/ 265 h 364"/>
                <a:gd name="T18" fmla="*/ 631 w 1333"/>
                <a:gd name="T19" fmla="*/ 258 h 364"/>
                <a:gd name="T20" fmla="*/ 701 w 1333"/>
                <a:gd name="T21" fmla="*/ 242 h 364"/>
                <a:gd name="T22" fmla="*/ 771 w 1333"/>
                <a:gd name="T23" fmla="*/ 225 h 364"/>
                <a:gd name="T24" fmla="*/ 842 w 1333"/>
                <a:gd name="T25" fmla="*/ 211 h 364"/>
                <a:gd name="T26" fmla="*/ 912 w 1333"/>
                <a:gd name="T27" fmla="*/ 185 h 364"/>
                <a:gd name="T28" fmla="*/ 982 w 1333"/>
                <a:gd name="T29" fmla="*/ 195 h 364"/>
                <a:gd name="T30" fmla="*/ 1052 w 1333"/>
                <a:gd name="T31" fmla="*/ 141 h 364"/>
                <a:gd name="T32" fmla="*/ 1122 w 1333"/>
                <a:gd name="T33" fmla="*/ 132 h 364"/>
                <a:gd name="T34" fmla="*/ 1192 w 1333"/>
                <a:gd name="T35" fmla="*/ 99 h 364"/>
                <a:gd name="T36" fmla="*/ 1262 w 1333"/>
                <a:gd name="T37" fmla="*/ 50 h 364"/>
                <a:gd name="T38" fmla="*/ 1333 w 1333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364">
                  <a:moveTo>
                    <a:pt x="0" y="364"/>
                  </a:moveTo>
                  <a:lnTo>
                    <a:pt x="70" y="300"/>
                  </a:lnTo>
                  <a:lnTo>
                    <a:pt x="140" y="319"/>
                  </a:lnTo>
                  <a:lnTo>
                    <a:pt x="210" y="329"/>
                  </a:lnTo>
                  <a:lnTo>
                    <a:pt x="280" y="315"/>
                  </a:lnTo>
                  <a:lnTo>
                    <a:pt x="350" y="309"/>
                  </a:lnTo>
                  <a:lnTo>
                    <a:pt x="421" y="301"/>
                  </a:lnTo>
                  <a:lnTo>
                    <a:pt x="491" y="270"/>
                  </a:lnTo>
                  <a:lnTo>
                    <a:pt x="561" y="265"/>
                  </a:lnTo>
                  <a:lnTo>
                    <a:pt x="631" y="258"/>
                  </a:lnTo>
                  <a:lnTo>
                    <a:pt x="701" y="242"/>
                  </a:lnTo>
                  <a:lnTo>
                    <a:pt x="771" y="225"/>
                  </a:lnTo>
                  <a:lnTo>
                    <a:pt x="842" y="211"/>
                  </a:lnTo>
                  <a:lnTo>
                    <a:pt x="912" y="185"/>
                  </a:lnTo>
                  <a:lnTo>
                    <a:pt x="982" y="195"/>
                  </a:lnTo>
                  <a:lnTo>
                    <a:pt x="1052" y="141"/>
                  </a:lnTo>
                  <a:lnTo>
                    <a:pt x="1122" y="132"/>
                  </a:lnTo>
                  <a:lnTo>
                    <a:pt x="1192" y="99"/>
                  </a:lnTo>
                  <a:lnTo>
                    <a:pt x="1262" y="50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87" y="934"/>
              <a:ext cx="4653" cy="1446"/>
            </a:xfrm>
            <a:custGeom>
              <a:avLst/>
              <a:gdLst>
                <a:gd name="T0" fmla="*/ 0 w 1333"/>
                <a:gd name="T1" fmla="*/ 414 h 414"/>
                <a:gd name="T2" fmla="*/ 70 w 1333"/>
                <a:gd name="T3" fmla="*/ 348 h 414"/>
                <a:gd name="T4" fmla="*/ 140 w 1333"/>
                <a:gd name="T5" fmla="*/ 345 h 414"/>
                <a:gd name="T6" fmla="*/ 210 w 1333"/>
                <a:gd name="T7" fmla="*/ 336 h 414"/>
                <a:gd name="T8" fmla="*/ 280 w 1333"/>
                <a:gd name="T9" fmla="*/ 319 h 414"/>
                <a:gd name="T10" fmla="*/ 350 w 1333"/>
                <a:gd name="T11" fmla="*/ 297 h 414"/>
                <a:gd name="T12" fmla="*/ 421 w 1333"/>
                <a:gd name="T13" fmla="*/ 305 h 414"/>
                <a:gd name="T14" fmla="*/ 491 w 1333"/>
                <a:gd name="T15" fmla="*/ 257 h 414"/>
                <a:gd name="T16" fmla="*/ 561 w 1333"/>
                <a:gd name="T17" fmla="*/ 262 h 414"/>
                <a:gd name="T18" fmla="*/ 631 w 1333"/>
                <a:gd name="T19" fmla="*/ 238 h 414"/>
                <a:gd name="T20" fmla="*/ 701 w 1333"/>
                <a:gd name="T21" fmla="*/ 236 h 414"/>
                <a:gd name="T22" fmla="*/ 771 w 1333"/>
                <a:gd name="T23" fmla="*/ 215 h 414"/>
                <a:gd name="T24" fmla="*/ 842 w 1333"/>
                <a:gd name="T25" fmla="*/ 187 h 414"/>
                <a:gd name="T26" fmla="*/ 912 w 1333"/>
                <a:gd name="T27" fmla="*/ 188 h 414"/>
                <a:gd name="T28" fmla="*/ 982 w 1333"/>
                <a:gd name="T29" fmla="*/ 151 h 414"/>
                <a:gd name="T30" fmla="*/ 1052 w 1333"/>
                <a:gd name="T31" fmla="*/ 169 h 414"/>
                <a:gd name="T32" fmla="*/ 1122 w 1333"/>
                <a:gd name="T33" fmla="*/ 131 h 414"/>
                <a:gd name="T34" fmla="*/ 1192 w 1333"/>
                <a:gd name="T35" fmla="*/ 102 h 414"/>
                <a:gd name="T36" fmla="*/ 1262 w 1333"/>
                <a:gd name="T37" fmla="*/ 52 h 414"/>
                <a:gd name="T38" fmla="*/ 1333 w 1333"/>
                <a:gd name="T3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14">
                  <a:moveTo>
                    <a:pt x="0" y="414"/>
                  </a:moveTo>
                  <a:lnTo>
                    <a:pt x="70" y="348"/>
                  </a:lnTo>
                  <a:lnTo>
                    <a:pt x="140" y="345"/>
                  </a:lnTo>
                  <a:lnTo>
                    <a:pt x="210" y="336"/>
                  </a:lnTo>
                  <a:lnTo>
                    <a:pt x="280" y="319"/>
                  </a:lnTo>
                  <a:lnTo>
                    <a:pt x="350" y="297"/>
                  </a:lnTo>
                  <a:lnTo>
                    <a:pt x="421" y="305"/>
                  </a:lnTo>
                  <a:lnTo>
                    <a:pt x="491" y="257"/>
                  </a:lnTo>
                  <a:lnTo>
                    <a:pt x="561" y="262"/>
                  </a:lnTo>
                  <a:lnTo>
                    <a:pt x="631" y="238"/>
                  </a:lnTo>
                  <a:lnTo>
                    <a:pt x="701" y="236"/>
                  </a:lnTo>
                  <a:lnTo>
                    <a:pt x="771" y="215"/>
                  </a:lnTo>
                  <a:lnTo>
                    <a:pt x="842" y="187"/>
                  </a:lnTo>
                  <a:lnTo>
                    <a:pt x="912" y="188"/>
                  </a:lnTo>
                  <a:lnTo>
                    <a:pt x="982" y="151"/>
                  </a:lnTo>
                  <a:lnTo>
                    <a:pt x="1052" y="169"/>
                  </a:lnTo>
                  <a:lnTo>
                    <a:pt x="1122" y="131"/>
                  </a:lnTo>
                  <a:lnTo>
                    <a:pt x="1192" y="102"/>
                  </a:lnTo>
                  <a:lnTo>
                    <a:pt x="1262" y="52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87" y="927"/>
              <a:ext cx="4653" cy="1683"/>
            </a:xfrm>
            <a:custGeom>
              <a:avLst/>
              <a:gdLst>
                <a:gd name="T0" fmla="*/ 0 w 1333"/>
                <a:gd name="T1" fmla="*/ 482 h 482"/>
                <a:gd name="T2" fmla="*/ 70 w 1333"/>
                <a:gd name="T3" fmla="*/ 407 h 482"/>
                <a:gd name="T4" fmla="*/ 140 w 1333"/>
                <a:gd name="T5" fmla="*/ 413 h 482"/>
                <a:gd name="T6" fmla="*/ 210 w 1333"/>
                <a:gd name="T7" fmla="*/ 393 h 482"/>
                <a:gd name="T8" fmla="*/ 280 w 1333"/>
                <a:gd name="T9" fmla="*/ 379 h 482"/>
                <a:gd name="T10" fmla="*/ 350 w 1333"/>
                <a:gd name="T11" fmla="*/ 388 h 482"/>
                <a:gd name="T12" fmla="*/ 421 w 1333"/>
                <a:gd name="T13" fmla="*/ 341 h 482"/>
                <a:gd name="T14" fmla="*/ 491 w 1333"/>
                <a:gd name="T15" fmla="*/ 324 h 482"/>
                <a:gd name="T16" fmla="*/ 561 w 1333"/>
                <a:gd name="T17" fmla="*/ 298 h 482"/>
                <a:gd name="T18" fmla="*/ 631 w 1333"/>
                <a:gd name="T19" fmla="*/ 276 h 482"/>
                <a:gd name="T20" fmla="*/ 701 w 1333"/>
                <a:gd name="T21" fmla="*/ 277 h 482"/>
                <a:gd name="T22" fmla="*/ 771 w 1333"/>
                <a:gd name="T23" fmla="*/ 247 h 482"/>
                <a:gd name="T24" fmla="*/ 842 w 1333"/>
                <a:gd name="T25" fmla="*/ 209 h 482"/>
                <a:gd name="T26" fmla="*/ 912 w 1333"/>
                <a:gd name="T27" fmla="*/ 194 h 482"/>
                <a:gd name="T28" fmla="*/ 982 w 1333"/>
                <a:gd name="T29" fmla="*/ 191 h 482"/>
                <a:gd name="T30" fmla="*/ 1052 w 1333"/>
                <a:gd name="T31" fmla="*/ 175 h 482"/>
                <a:gd name="T32" fmla="*/ 1122 w 1333"/>
                <a:gd name="T33" fmla="*/ 139 h 482"/>
                <a:gd name="T34" fmla="*/ 1192 w 1333"/>
                <a:gd name="T35" fmla="*/ 109 h 482"/>
                <a:gd name="T36" fmla="*/ 1262 w 1333"/>
                <a:gd name="T37" fmla="*/ 55 h 482"/>
                <a:gd name="T38" fmla="*/ 1333 w 1333"/>
                <a:gd name="T3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82">
                  <a:moveTo>
                    <a:pt x="0" y="482"/>
                  </a:moveTo>
                  <a:lnTo>
                    <a:pt x="70" y="407"/>
                  </a:lnTo>
                  <a:lnTo>
                    <a:pt x="140" y="413"/>
                  </a:lnTo>
                  <a:lnTo>
                    <a:pt x="210" y="393"/>
                  </a:lnTo>
                  <a:lnTo>
                    <a:pt x="280" y="379"/>
                  </a:lnTo>
                  <a:lnTo>
                    <a:pt x="350" y="388"/>
                  </a:lnTo>
                  <a:lnTo>
                    <a:pt x="421" y="341"/>
                  </a:lnTo>
                  <a:lnTo>
                    <a:pt x="491" y="324"/>
                  </a:lnTo>
                  <a:lnTo>
                    <a:pt x="561" y="298"/>
                  </a:lnTo>
                  <a:lnTo>
                    <a:pt x="631" y="276"/>
                  </a:lnTo>
                  <a:lnTo>
                    <a:pt x="701" y="277"/>
                  </a:lnTo>
                  <a:lnTo>
                    <a:pt x="771" y="247"/>
                  </a:lnTo>
                  <a:lnTo>
                    <a:pt x="842" y="209"/>
                  </a:lnTo>
                  <a:lnTo>
                    <a:pt x="912" y="194"/>
                  </a:lnTo>
                  <a:lnTo>
                    <a:pt x="982" y="191"/>
                  </a:lnTo>
                  <a:lnTo>
                    <a:pt x="1052" y="175"/>
                  </a:lnTo>
                  <a:lnTo>
                    <a:pt x="1122" y="139"/>
                  </a:lnTo>
                  <a:lnTo>
                    <a:pt x="1192" y="109"/>
                  </a:lnTo>
                  <a:lnTo>
                    <a:pt x="1262" y="55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87" y="1039"/>
              <a:ext cx="4653" cy="2057"/>
            </a:xfrm>
            <a:custGeom>
              <a:avLst/>
              <a:gdLst>
                <a:gd name="T0" fmla="*/ 0 w 1333"/>
                <a:gd name="T1" fmla="*/ 589 h 589"/>
                <a:gd name="T2" fmla="*/ 70 w 1333"/>
                <a:gd name="T3" fmla="*/ 491 h 589"/>
                <a:gd name="T4" fmla="*/ 140 w 1333"/>
                <a:gd name="T5" fmla="*/ 474 h 589"/>
                <a:gd name="T6" fmla="*/ 210 w 1333"/>
                <a:gd name="T7" fmla="*/ 433 h 589"/>
                <a:gd name="T8" fmla="*/ 280 w 1333"/>
                <a:gd name="T9" fmla="*/ 411 h 589"/>
                <a:gd name="T10" fmla="*/ 350 w 1333"/>
                <a:gd name="T11" fmla="*/ 368 h 589"/>
                <a:gd name="T12" fmla="*/ 421 w 1333"/>
                <a:gd name="T13" fmla="*/ 320 h 589"/>
                <a:gd name="T14" fmla="*/ 491 w 1333"/>
                <a:gd name="T15" fmla="*/ 266 h 589"/>
                <a:gd name="T16" fmla="*/ 561 w 1333"/>
                <a:gd name="T17" fmla="*/ 257 h 589"/>
                <a:gd name="T18" fmla="*/ 631 w 1333"/>
                <a:gd name="T19" fmla="*/ 229 h 589"/>
                <a:gd name="T20" fmla="*/ 701 w 1333"/>
                <a:gd name="T21" fmla="*/ 220 h 589"/>
                <a:gd name="T22" fmla="*/ 771 w 1333"/>
                <a:gd name="T23" fmla="*/ 204 h 589"/>
                <a:gd name="T24" fmla="*/ 842 w 1333"/>
                <a:gd name="T25" fmla="*/ 187 h 589"/>
                <a:gd name="T26" fmla="*/ 912 w 1333"/>
                <a:gd name="T27" fmla="*/ 175 h 589"/>
                <a:gd name="T28" fmla="*/ 982 w 1333"/>
                <a:gd name="T29" fmla="*/ 150 h 589"/>
                <a:gd name="T30" fmla="*/ 1052 w 1333"/>
                <a:gd name="T31" fmla="*/ 133 h 589"/>
                <a:gd name="T32" fmla="*/ 1122 w 1333"/>
                <a:gd name="T33" fmla="*/ 104 h 589"/>
                <a:gd name="T34" fmla="*/ 1192 w 1333"/>
                <a:gd name="T35" fmla="*/ 80 h 589"/>
                <a:gd name="T36" fmla="*/ 1262 w 1333"/>
                <a:gd name="T37" fmla="*/ 33 h 589"/>
                <a:gd name="T38" fmla="*/ 1333 w 1333"/>
                <a:gd name="T3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589">
                  <a:moveTo>
                    <a:pt x="0" y="589"/>
                  </a:moveTo>
                  <a:lnTo>
                    <a:pt x="70" y="491"/>
                  </a:lnTo>
                  <a:lnTo>
                    <a:pt x="140" y="474"/>
                  </a:lnTo>
                  <a:lnTo>
                    <a:pt x="210" y="433"/>
                  </a:lnTo>
                  <a:lnTo>
                    <a:pt x="280" y="411"/>
                  </a:lnTo>
                  <a:lnTo>
                    <a:pt x="350" y="368"/>
                  </a:lnTo>
                  <a:lnTo>
                    <a:pt x="421" y="320"/>
                  </a:lnTo>
                  <a:lnTo>
                    <a:pt x="491" y="266"/>
                  </a:lnTo>
                  <a:lnTo>
                    <a:pt x="561" y="257"/>
                  </a:lnTo>
                  <a:lnTo>
                    <a:pt x="631" y="229"/>
                  </a:lnTo>
                  <a:lnTo>
                    <a:pt x="701" y="220"/>
                  </a:lnTo>
                  <a:lnTo>
                    <a:pt x="771" y="204"/>
                  </a:lnTo>
                  <a:lnTo>
                    <a:pt x="842" y="187"/>
                  </a:lnTo>
                  <a:lnTo>
                    <a:pt x="912" y="175"/>
                  </a:lnTo>
                  <a:lnTo>
                    <a:pt x="982" y="150"/>
                  </a:lnTo>
                  <a:lnTo>
                    <a:pt x="1052" y="133"/>
                  </a:lnTo>
                  <a:lnTo>
                    <a:pt x="1122" y="104"/>
                  </a:lnTo>
                  <a:lnTo>
                    <a:pt x="1192" y="80"/>
                  </a:lnTo>
                  <a:lnTo>
                    <a:pt x="1262" y="33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49" y="1825"/>
              <a:ext cx="74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New York City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149" y="2139"/>
              <a:ext cx="75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San Francisco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45" y="2387"/>
              <a:ext cx="3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55752F"/>
                  </a:solidFill>
                  <a:effectLst/>
                  <a:latin typeface="Arial" panose="020B0604020202020204" pitchFamily="34" charset="0"/>
                </a:rPr>
                <a:t>Dallas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142" y="2778"/>
              <a:ext cx="37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E37E00"/>
                  </a:solidFill>
                  <a:effectLst/>
                  <a:latin typeface="Arial" panose="020B0604020202020204" pitchFamily="34" charset="0"/>
                </a:rPr>
                <a:t>Detroit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492" y="34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 rot="16200000">
              <a:off x="278" y="3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492" y="270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 rot="16200000">
              <a:off x="278" y="256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92" y="19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16200000">
              <a:off x="278" y="184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92" y="126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 rot="16200000">
              <a:off x="278" y="112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 rot="16200000">
              <a:off x="-1497" y="1781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604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826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707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$30k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009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932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$60k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234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4119" y="3792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$101k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5460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5345" y="3792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$683k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2238" y="3966"/>
              <a:ext cx="18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vs. Household Income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Men in Selected Major Cities</a:t>
            </a:r>
          </a:p>
        </p:txBody>
      </p:sp>
    </p:spTree>
    <p:extLst>
      <p:ext uri="{BB962C8B-B14F-4D97-AF65-F5344CB8AC3E}">
        <p14:creationId xmlns:p14="http://schemas.microsoft.com/office/powerpoint/2010/main" val="23035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0" cy="6651625"/>
            <a:chOff x="0" y="65"/>
            <a:chExt cx="5760" cy="419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06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270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198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126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87" y="711"/>
              <a:ext cx="4653" cy="754"/>
            </a:xfrm>
            <a:custGeom>
              <a:avLst/>
              <a:gdLst>
                <a:gd name="T0" fmla="*/ 0 w 1333"/>
                <a:gd name="T1" fmla="*/ 216 h 216"/>
                <a:gd name="T2" fmla="*/ 70 w 1333"/>
                <a:gd name="T3" fmla="*/ 176 h 216"/>
                <a:gd name="T4" fmla="*/ 140 w 1333"/>
                <a:gd name="T5" fmla="*/ 200 h 216"/>
                <a:gd name="T6" fmla="*/ 210 w 1333"/>
                <a:gd name="T7" fmla="*/ 198 h 216"/>
                <a:gd name="T8" fmla="*/ 280 w 1333"/>
                <a:gd name="T9" fmla="*/ 184 h 216"/>
                <a:gd name="T10" fmla="*/ 350 w 1333"/>
                <a:gd name="T11" fmla="*/ 189 h 216"/>
                <a:gd name="T12" fmla="*/ 421 w 1333"/>
                <a:gd name="T13" fmla="*/ 177 h 216"/>
                <a:gd name="T14" fmla="*/ 491 w 1333"/>
                <a:gd name="T15" fmla="*/ 175 h 216"/>
                <a:gd name="T16" fmla="*/ 561 w 1333"/>
                <a:gd name="T17" fmla="*/ 166 h 216"/>
                <a:gd name="T18" fmla="*/ 631 w 1333"/>
                <a:gd name="T19" fmla="*/ 182 h 216"/>
                <a:gd name="T20" fmla="*/ 701 w 1333"/>
                <a:gd name="T21" fmla="*/ 160 h 216"/>
                <a:gd name="T22" fmla="*/ 771 w 1333"/>
                <a:gd name="T23" fmla="*/ 145 h 216"/>
                <a:gd name="T24" fmla="*/ 842 w 1333"/>
                <a:gd name="T25" fmla="*/ 149 h 216"/>
                <a:gd name="T26" fmla="*/ 912 w 1333"/>
                <a:gd name="T27" fmla="*/ 145 h 216"/>
                <a:gd name="T28" fmla="*/ 982 w 1333"/>
                <a:gd name="T29" fmla="*/ 113 h 216"/>
                <a:gd name="T30" fmla="*/ 1052 w 1333"/>
                <a:gd name="T31" fmla="*/ 107 h 216"/>
                <a:gd name="T32" fmla="*/ 1122 w 1333"/>
                <a:gd name="T33" fmla="*/ 88 h 216"/>
                <a:gd name="T34" fmla="*/ 1192 w 1333"/>
                <a:gd name="T35" fmla="*/ 75 h 216"/>
                <a:gd name="T36" fmla="*/ 1262 w 1333"/>
                <a:gd name="T37" fmla="*/ 19 h 216"/>
                <a:gd name="T38" fmla="*/ 1333 w 1333"/>
                <a:gd name="T3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216">
                  <a:moveTo>
                    <a:pt x="0" y="216"/>
                  </a:moveTo>
                  <a:lnTo>
                    <a:pt x="70" y="176"/>
                  </a:lnTo>
                  <a:lnTo>
                    <a:pt x="140" y="200"/>
                  </a:lnTo>
                  <a:lnTo>
                    <a:pt x="210" y="198"/>
                  </a:lnTo>
                  <a:lnTo>
                    <a:pt x="280" y="184"/>
                  </a:lnTo>
                  <a:lnTo>
                    <a:pt x="350" y="189"/>
                  </a:lnTo>
                  <a:lnTo>
                    <a:pt x="421" y="177"/>
                  </a:lnTo>
                  <a:lnTo>
                    <a:pt x="491" y="175"/>
                  </a:lnTo>
                  <a:lnTo>
                    <a:pt x="561" y="166"/>
                  </a:lnTo>
                  <a:lnTo>
                    <a:pt x="631" y="182"/>
                  </a:lnTo>
                  <a:lnTo>
                    <a:pt x="701" y="160"/>
                  </a:lnTo>
                  <a:lnTo>
                    <a:pt x="771" y="145"/>
                  </a:lnTo>
                  <a:lnTo>
                    <a:pt x="842" y="149"/>
                  </a:lnTo>
                  <a:lnTo>
                    <a:pt x="912" y="145"/>
                  </a:lnTo>
                  <a:lnTo>
                    <a:pt x="982" y="113"/>
                  </a:lnTo>
                  <a:lnTo>
                    <a:pt x="1052" y="107"/>
                  </a:lnTo>
                  <a:lnTo>
                    <a:pt x="1122" y="88"/>
                  </a:lnTo>
                  <a:lnTo>
                    <a:pt x="1192" y="75"/>
                  </a:lnTo>
                  <a:lnTo>
                    <a:pt x="1262" y="19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87" y="788"/>
              <a:ext cx="4653" cy="799"/>
            </a:xfrm>
            <a:custGeom>
              <a:avLst/>
              <a:gdLst>
                <a:gd name="T0" fmla="*/ 0 w 1333"/>
                <a:gd name="T1" fmla="*/ 229 h 229"/>
                <a:gd name="T2" fmla="*/ 70 w 1333"/>
                <a:gd name="T3" fmla="*/ 206 h 229"/>
                <a:gd name="T4" fmla="*/ 140 w 1333"/>
                <a:gd name="T5" fmla="*/ 223 h 229"/>
                <a:gd name="T6" fmla="*/ 210 w 1333"/>
                <a:gd name="T7" fmla="*/ 205 h 229"/>
                <a:gd name="T8" fmla="*/ 280 w 1333"/>
                <a:gd name="T9" fmla="*/ 229 h 229"/>
                <a:gd name="T10" fmla="*/ 350 w 1333"/>
                <a:gd name="T11" fmla="*/ 217 h 229"/>
                <a:gd name="T12" fmla="*/ 421 w 1333"/>
                <a:gd name="T13" fmla="*/ 193 h 229"/>
                <a:gd name="T14" fmla="*/ 491 w 1333"/>
                <a:gd name="T15" fmla="*/ 185 h 229"/>
                <a:gd name="T16" fmla="*/ 561 w 1333"/>
                <a:gd name="T17" fmla="*/ 149 h 229"/>
                <a:gd name="T18" fmla="*/ 631 w 1333"/>
                <a:gd name="T19" fmla="*/ 185 h 229"/>
                <a:gd name="T20" fmla="*/ 701 w 1333"/>
                <a:gd name="T21" fmla="*/ 158 h 229"/>
                <a:gd name="T22" fmla="*/ 771 w 1333"/>
                <a:gd name="T23" fmla="*/ 145 h 229"/>
                <a:gd name="T24" fmla="*/ 842 w 1333"/>
                <a:gd name="T25" fmla="*/ 132 h 229"/>
                <a:gd name="T26" fmla="*/ 912 w 1333"/>
                <a:gd name="T27" fmla="*/ 128 h 229"/>
                <a:gd name="T28" fmla="*/ 982 w 1333"/>
                <a:gd name="T29" fmla="*/ 121 h 229"/>
                <a:gd name="T30" fmla="*/ 1052 w 1333"/>
                <a:gd name="T31" fmla="*/ 106 h 229"/>
                <a:gd name="T32" fmla="*/ 1122 w 1333"/>
                <a:gd name="T33" fmla="*/ 98 h 229"/>
                <a:gd name="T34" fmla="*/ 1192 w 1333"/>
                <a:gd name="T35" fmla="*/ 49 h 229"/>
                <a:gd name="T36" fmla="*/ 1262 w 1333"/>
                <a:gd name="T37" fmla="*/ 27 h 229"/>
                <a:gd name="T38" fmla="*/ 1333 w 1333"/>
                <a:gd name="T3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229">
                  <a:moveTo>
                    <a:pt x="0" y="229"/>
                  </a:moveTo>
                  <a:lnTo>
                    <a:pt x="70" y="206"/>
                  </a:lnTo>
                  <a:lnTo>
                    <a:pt x="140" y="223"/>
                  </a:lnTo>
                  <a:lnTo>
                    <a:pt x="210" y="205"/>
                  </a:lnTo>
                  <a:lnTo>
                    <a:pt x="280" y="229"/>
                  </a:lnTo>
                  <a:lnTo>
                    <a:pt x="350" y="217"/>
                  </a:lnTo>
                  <a:lnTo>
                    <a:pt x="421" y="193"/>
                  </a:lnTo>
                  <a:lnTo>
                    <a:pt x="491" y="185"/>
                  </a:lnTo>
                  <a:lnTo>
                    <a:pt x="561" y="149"/>
                  </a:lnTo>
                  <a:lnTo>
                    <a:pt x="631" y="185"/>
                  </a:lnTo>
                  <a:lnTo>
                    <a:pt x="701" y="158"/>
                  </a:lnTo>
                  <a:lnTo>
                    <a:pt x="771" y="145"/>
                  </a:lnTo>
                  <a:lnTo>
                    <a:pt x="842" y="132"/>
                  </a:lnTo>
                  <a:lnTo>
                    <a:pt x="912" y="128"/>
                  </a:lnTo>
                  <a:lnTo>
                    <a:pt x="982" y="121"/>
                  </a:lnTo>
                  <a:lnTo>
                    <a:pt x="1052" y="106"/>
                  </a:lnTo>
                  <a:lnTo>
                    <a:pt x="1122" y="98"/>
                  </a:lnTo>
                  <a:lnTo>
                    <a:pt x="1192" y="49"/>
                  </a:lnTo>
                  <a:lnTo>
                    <a:pt x="1262" y="27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87" y="711"/>
              <a:ext cx="4653" cy="1131"/>
            </a:xfrm>
            <a:custGeom>
              <a:avLst/>
              <a:gdLst>
                <a:gd name="T0" fmla="*/ 0 w 1333"/>
                <a:gd name="T1" fmla="*/ 324 h 324"/>
                <a:gd name="T2" fmla="*/ 70 w 1333"/>
                <a:gd name="T3" fmla="*/ 296 h 324"/>
                <a:gd name="T4" fmla="*/ 140 w 1333"/>
                <a:gd name="T5" fmla="*/ 265 h 324"/>
                <a:gd name="T6" fmla="*/ 210 w 1333"/>
                <a:gd name="T7" fmla="*/ 269 h 324"/>
                <a:gd name="T8" fmla="*/ 280 w 1333"/>
                <a:gd name="T9" fmla="*/ 254 h 324"/>
                <a:gd name="T10" fmla="*/ 350 w 1333"/>
                <a:gd name="T11" fmla="*/ 262 h 324"/>
                <a:gd name="T12" fmla="*/ 421 w 1333"/>
                <a:gd name="T13" fmla="*/ 217 h 324"/>
                <a:gd name="T14" fmla="*/ 491 w 1333"/>
                <a:gd name="T15" fmla="*/ 186 h 324"/>
                <a:gd name="T16" fmla="*/ 561 w 1333"/>
                <a:gd name="T17" fmla="*/ 233 h 324"/>
                <a:gd name="T18" fmla="*/ 631 w 1333"/>
                <a:gd name="T19" fmla="*/ 176 h 324"/>
                <a:gd name="T20" fmla="*/ 701 w 1333"/>
                <a:gd name="T21" fmla="*/ 144 h 324"/>
                <a:gd name="T22" fmla="*/ 771 w 1333"/>
                <a:gd name="T23" fmla="*/ 151 h 324"/>
                <a:gd name="T24" fmla="*/ 842 w 1333"/>
                <a:gd name="T25" fmla="*/ 128 h 324"/>
                <a:gd name="T26" fmla="*/ 912 w 1333"/>
                <a:gd name="T27" fmla="*/ 146 h 324"/>
                <a:gd name="T28" fmla="*/ 982 w 1333"/>
                <a:gd name="T29" fmla="*/ 120 h 324"/>
                <a:gd name="T30" fmla="*/ 1052 w 1333"/>
                <a:gd name="T31" fmla="*/ 93 h 324"/>
                <a:gd name="T32" fmla="*/ 1122 w 1333"/>
                <a:gd name="T33" fmla="*/ 66 h 324"/>
                <a:gd name="T34" fmla="*/ 1192 w 1333"/>
                <a:gd name="T35" fmla="*/ 53 h 324"/>
                <a:gd name="T36" fmla="*/ 1262 w 1333"/>
                <a:gd name="T37" fmla="*/ 18 h 324"/>
                <a:gd name="T38" fmla="*/ 1333 w 1333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324">
                  <a:moveTo>
                    <a:pt x="0" y="324"/>
                  </a:moveTo>
                  <a:lnTo>
                    <a:pt x="70" y="296"/>
                  </a:lnTo>
                  <a:lnTo>
                    <a:pt x="140" y="265"/>
                  </a:lnTo>
                  <a:lnTo>
                    <a:pt x="210" y="269"/>
                  </a:lnTo>
                  <a:lnTo>
                    <a:pt x="280" y="254"/>
                  </a:lnTo>
                  <a:lnTo>
                    <a:pt x="350" y="262"/>
                  </a:lnTo>
                  <a:lnTo>
                    <a:pt x="421" y="217"/>
                  </a:lnTo>
                  <a:lnTo>
                    <a:pt x="491" y="186"/>
                  </a:lnTo>
                  <a:lnTo>
                    <a:pt x="561" y="233"/>
                  </a:lnTo>
                  <a:lnTo>
                    <a:pt x="631" y="176"/>
                  </a:lnTo>
                  <a:lnTo>
                    <a:pt x="701" y="144"/>
                  </a:lnTo>
                  <a:lnTo>
                    <a:pt x="771" y="151"/>
                  </a:lnTo>
                  <a:lnTo>
                    <a:pt x="842" y="128"/>
                  </a:lnTo>
                  <a:lnTo>
                    <a:pt x="912" y="146"/>
                  </a:lnTo>
                  <a:lnTo>
                    <a:pt x="982" y="120"/>
                  </a:lnTo>
                  <a:lnTo>
                    <a:pt x="1052" y="93"/>
                  </a:lnTo>
                  <a:lnTo>
                    <a:pt x="1122" y="66"/>
                  </a:lnTo>
                  <a:lnTo>
                    <a:pt x="1192" y="53"/>
                  </a:lnTo>
                  <a:lnTo>
                    <a:pt x="1262" y="18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87" y="735"/>
              <a:ext cx="4653" cy="1474"/>
            </a:xfrm>
            <a:custGeom>
              <a:avLst/>
              <a:gdLst>
                <a:gd name="T0" fmla="*/ 0 w 1333"/>
                <a:gd name="T1" fmla="*/ 422 h 422"/>
                <a:gd name="T2" fmla="*/ 70 w 1333"/>
                <a:gd name="T3" fmla="*/ 354 h 422"/>
                <a:gd name="T4" fmla="*/ 140 w 1333"/>
                <a:gd name="T5" fmla="*/ 331 h 422"/>
                <a:gd name="T6" fmla="*/ 210 w 1333"/>
                <a:gd name="T7" fmla="*/ 302 h 422"/>
                <a:gd name="T8" fmla="*/ 280 w 1333"/>
                <a:gd name="T9" fmla="*/ 293 h 422"/>
                <a:gd name="T10" fmla="*/ 350 w 1333"/>
                <a:gd name="T11" fmla="*/ 239 h 422"/>
                <a:gd name="T12" fmla="*/ 421 w 1333"/>
                <a:gd name="T13" fmla="*/ 224 h 422"/>
                <a:gd name="T14" fmla="*/ 491 w 1333"/>
                <a:gd name="T15" fmla="*/ 197 h 422"/>
                <a:gd name="T16" fmla="*/ 561 w 1333"/>
                <a:gd name="T17" fmla="*/ 181 h 422"/>
                <a:gd name="T18" fmla="*/ 631 w 1333"/>
                <a:gd name="T19" fmla="*/ 168 h 422"/>
                <a:gd name="T20" fmla="*/ 701 w 1333"/>
                <a:gd name="T21" fmla="*/ 147 h 422"/>
                <a:gd name="T22" fmla="*/ 771 w 1333"/>
                <a:gd name="T23" fmla="*/ 126 h 422"/>
                <a:gd name="T24" fmla="*/ 842 w 1333"/>
                <a:gd name="T25" fmla="*/ 136 h 422"/>
                <a:gd name="T26" fmla="*/ 912 w 1333"/>
                <a:gd name="T27" fmla="*/ 108 h 422"/>
                <a:gd name="T28" fmla="*/ 982 w 1333"/>
                <a:gd name="T29" fmla="*/ 105 h 422"/>
                <a:gd name="T30" fmla="*/ 1052 w 1333"/>
                <a:gd name="T31" fmla="*/ 100 h 422"/>
                <a:gd name="T32" fmla="*/ 1122 w 1333"/>
                <a:gd name="T33" fmla="*/ 78 h 422"/>
                <a:gd name="T34" fmla="*/ 1192 w 1333"/>
                <a:gd name="T35" fmla="*/ 70 h 422"/>
                <a:gd name="T36" fmla="*/ 1262 w 1333"/>
                <a:gd name="T37" fmla="*/ 38 h 422"/>
                <a:gd name="T38" fmla="*/ 1333 w 1333"/>
                <a:gd name="T3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22">
                  <a:moveTo>
                    <a:pt x="0" y="422"/>
                  </a:moveTo>
                  <a:lnTo>
                    <a:pt x="70" y="354"/>
                  </a:lnTo>
                  <a:lnTo>
                    <a:pt x="140" y="331"/>
                  </a:lnTo>
                  <a:lnTo>
                    <a:pt x="210" y="302"/>
                  </a:lnTo>
                  <a:lnTo>
                    <a:pt x="280" y="293"/>
                  </a:lnTo>
                  <a:lnTo>
                    <a:pt x="350" y="239"/>
                  </a:lnTo>
                  <a:lnTo>
                    <a:pt x="421" y="224"/>
                  </a:lnTo>
                  <a:lnTo>
                    <a:pt x="491" y="197"/>
                  </a:lnTo>
                  <a:lnTo>
                    <a:pt x="561" y="181"/>
                  </a:lnTo>
                  <a:lnTo>
                    <a:pt x="631" y="168"/>
                  </a:lnTo>
                  <a:lnTo>
                    <a:pt x="701" y="147"/>
                  </a:lnTo>
                  <a:lnTo>
                    <a:pt x="771" y="126"/>
                  </a:lnTo>
                  <a:lnTo>
                    <a:pt x="842" y="136"/>
                  </a:lnTo>
                  <a:lnTo>
                    <a:pt x="912" y="108"/>
                  </a:lnTo>
                  <a:lnTo>
                    <a:pt x="982" y="105"/>
                  </a:lnTo>
                  <a:lnTo>
                    <a:pt x="1052" y="100"/>
                  </a:lnTo>
                  <a:lnTo>
                    <a:pt x="1122" y="78"/>
                  </a:lnTo>
                  <a:lnTo>
                    <a:pt x="1192" y="70"/>
                  </a:lnTo>
                  <a:lnTo>
                    <a:pt x="1262" y="38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86" y="1189"/>
              <a:ext cx="74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New York City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73" y="1577"/>
              <a:ext cx="75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San Francisco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83" y="1849"/>
              <a:ext cx="3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55752F"/>
                  </a:solidFill>
                  <a:effectLst/>
                  <a:latin typeface="Arial" panose="020B0604020202020204" pitchFamily="34" charset="0"/>
                </a:rPr>
                <a:t>Dallas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79" y="2244"/>
              <a:ext cx="37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E37E00"/>
                  </a:solidFill>
                  <a:effectLst/>
                  <a:latin typeface="Arial" panose="020B0604020202020204" pitchFamily="34" charset="0"/>
                </a:rPr>
                <a:t>Detroit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492" y="34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 rot="16200000">
              <a:off x="278" y="3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92" y="270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16200000">
              <a:off x="278" y="256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492" y="19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 rot="16200000">
              <a:off x="278" y="184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492" y="126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16200000">
              <a:off x="278" y="112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rot="16200000">
              <a:off x="-1497" y="1781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04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826" y="3606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707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$27k</a:t>
              </a:r>
              <a:endPara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009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932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$54k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234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158" y="3774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$95k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5460" y="360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345" y="3774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$653k</a:t>
              </a:r>
              <a:endParaRPr kumimoji="0" lang="en-US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47"/>
            <p:cNvSpPr>
              <a:spLocks noChangeArrowheads="1"/>
            </p:cNvSpPr>
            <p:nvPr/>
          </p:nvSpPr>
          <p:spPr bwMode="auto">
            <a:xfrm>
              <a:off x="2238" y="3966"/>
              <a:ext cx="18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Household Income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Ventile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4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vs. Household Income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Women in Selected Major Cities</a:t>
            </a:r>
          </a:p>
        </p:txBody>
      </p:sp>
    </p:spTree>
    <p:extLst>
      <p:ext uri="{BB962C8B-B14F-4D97-AF65-F5344CB8AC3E}">
        <p14:creationId xmlns:p14="http://schemas.microsoft.com/office/powerpoint/2010/main" val="40097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Methodology 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National Statistics on Income and Life Expectancy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Local Area Estimates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Predictors of Local Area Variation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Outline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8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for 40 Year Old Men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Quartile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U.S. Income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84487"/>
            <a:ext cx="9143997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for 40 Year Old Men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All Income Groups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486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for 40 Year Old Women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Quartile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U.S. Income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4486"/>
            <a:ext cx="91439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for 40 Year Old Women</a:t>
            </a:r>
          </a:p>
          <a:p>
            <a:pPr algn="ctr"/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All Income Groups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4486"/>
            <a:ext cx="9143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8224" y="914400"/>
          <a:ext cx="8677176" cy="5484023"/>
        </p:xfrm>
        <a:graphic>
          <a:graphicData uri="http://schemas.openxmlformats.org/drawingml/2006/table">
            <a:tbl>
              <a:tblPr firstRow="1" firstCol="1" bandRow="1"/>
              <a:tblGrid>
                <a:gridCol w="75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2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CZs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CZs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Age at Death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Age at Death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York, 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 (81.6, 82.0)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Antonio, TX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 (77.6, 78.4)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Barbara,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 (81.3, 82.1)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Louisville, KY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(77.7, 78.2)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 (81.2, 82.0)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Toledo, OH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(77.6, 78.2)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Miami,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 (80.9, 81.6)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Cincinnati, OH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(77.7, 78.1)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 (80.9, 81.4)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Detroit, MI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 (77.5,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Diego,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 (80.8, 81.4)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Tulsa, OK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 (80.6, 81.3)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Indianapolis, IN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Rosa,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 (80.5, 81.2)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Oklahoma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City, OK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(77.3,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Newark,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 (80.5, 80.9)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Vegas,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NV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St. Lucie,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 (80.5, 80.9)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Gary, IN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 (77.1,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Age at Death for 40 Year Olds in Bottom Quartile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and Bottom 10 CZs Among 100 Largest CZs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412468"/>
            <a:ext cx="520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95% confidence intervals shown in parentheses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2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457201" y="115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 for 40 Year Old Men in Bottom Quartile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County in the New York Area</a:t>
            </a:r>
          </a:p>
        </p:txBody>
      </p:sp>
    </p:spTree>
    <p:extLst>
      <p:ext uri="{BB962C8B-B14F-4D97-AF65-F5344CB8AC3E}">
        <p14:creationId xmlns:p14="http://schemas.microsoft.com/office/powerpoint/2010/main" val="856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Next, analyze how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trends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in life expectancy vary across areas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Local Area Variation in Trends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AutoShape 221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Rectangle 225"/>
          <p:cNvSpPr>
            <a:spLocks noChangeArrowheads="1"/>
          </p:cNvSpPr>
          <p:nvPr/>
        </p:nvSpPr>
        <p:spPr bwMode="auto">
          <a:xfrm>
            <a:off x="798513" y="1012826"/>
            <a:ext cx="3951288" cy="48768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8" name="Line 226"/>
          <p:cNvSpPr>
            <a:spLocks noChangeShapeType="1"/>
          </p:cNvSpPr>
          <p:nvPr/>
        </p:nvSpPr>
        <p:spPr bwMode="auto">
          <a:xfrm>
            <a:off x="798513" y="4610101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Line 227"/>
          <p:cNvSpPr>
            <a:spLocks noChangeShapeType="1"/>
          </p:cNvSpPr>
          <p:nvPr/>
        </p:nvSpPr>
        <p:spPr bwMode="auto">
          <a:xfrm>
            <a:off x="798513" y="3451226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0" name="Line 228"/>
          <p:cNvSpPr>
            <a:spLocks noChangeShapeType="1"/>
          </p:cNvSpPr>
          <p:nvPr/>
        </p:nvSpPr>
        <p:spPr bwMode="auto">
          <a:xfrm>
            <a:off x="798513" y="2292351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1" name="Line 229"/>
          <p:cNvSpPr>
            <a:spLocks noChangeShapeType="1"/>
          </p:cNvSpPr>
          <p:nvPr/>
        </p:nvSpPr>
        <p:spPr bwMode="auto">
          <a:xfrm>
            <a:off x="798513" y="1139826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Oval 235"/>
          <p:cNvSpPr>
            <a:spLocks noChangeArrowheads="1"/>
          </p:cNvSpPr>
          <p:nvPr/>
        </p:nvSpPr>
        <p:spPr bwMode="auto">
          <a:xfrm>
            <a:off x="1136650" y="4814888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Oval 236"/>
          <p:cNvSpPr>
            <a:spLocks noChangeArrowheads="1"/>
          </p:cNvSpPr>
          <p:nvPr/>
        </p:nvSpPr>
        <p:spPr bwMode="auto">
          <a:xfrm>
            <a:off x="1385888" y="4176713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9" name="Oval 237"/>
          <p:cNvSpPr>
            <a:spLocks noChangeArrowheads="1"/>
          </p:cNvSpPr>
          <p:nvPr/>
        </p:nvSpPr>
        <p:spPr bwMode="auto">
          <a:xfrm>
            <a:off x="1628775" y="4481513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0" name="Oval 238"/>
          <p:cNvSpPr>
            <a:spLocks noChangeArrowheads="1"/>
          </p:cNvSpPr>
          <p:nvPr/>
        </p:nvSpPr>
        <p:spPr bwMode="auto">
          <a:xfrm>
            <a:off x="1878013" y="4841876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1" name="Oval 239"/>
          <p:cNvSpPr>
            <a:spLocks noChangeArrowheads="1"/>
          </p:cNvSpPr>
          <p:nvPr/>
        </p:nvSpPr>
        <p:spPr bwMode="auto">
          <a:xfrm>
            <a:off x="2122488" y="4416426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2" name="Oval 240"/>
          <p:cNvSpPr>
            <a:spLocks noChangeArrowheads="1"/>
          </p:cNvSpPr>
          <p:nvPr/>
        </p:nvSpPr>
        <p:spPr bwMode="auto">
          <a:xfrm>
            <a:off x="2371725" y="4576763"/>
            <a:ext cx="61913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3" name="Oval 241"/>
          <p:cNvSpPr>
            <a:spLocks noChangeArrowheads="1"/>
          </p:cNvSpPr>
          <p:nvPr/>
        </p:nvSpPr>
        <p:spPr bwMode="auto">
          <a:xfrm>
            <a:off x="2616200" y="4083051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4" name="Oval 242"/>
          <p:cNvSpPr>
            <a:spLocks noChangeArrowheads="1"/>
          </p:cNvSpPr>
          <p:nvPr/>
        </p:nvSpPr>
        <p:spPr bwMode="auto">
          <a:xfrm>
            <a:off x="2865438" y="4614863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5" name="Oval 243"/>
          <p:cNvSpPr>
            <a:spLocks noChangeArrowheads="1"/>
          </p:cNvSpPr>
          <p:nvPr/>
        </p:nvSpPr>
        <p:spPr bwMode="auto">
          <a:xfrm>
            <a:off x="3114675" y="4754563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" name="Oval 244"/>
          <p:cNvSpPr>
            <a:spLocks noChangeArrowheads="1"/>
          </p:cNvSpPr>
          <p:nvPr/>
        </p:nvSpPr>
        <p:spPr bwMode="auto">
          <a:xfrm>
            <a:off x="3357563" y="4437063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7" name="Oval 245"/>
          <p:cNvSpPr>
            <a:spLocks noChangeArrowheads="1"/>
          </p:cNvSpPr>
          <p:nvPr/>
        </p:nvSpPr>
        <p:spPr bwMode="auto">
          <a:xfrm>
            <a:off x="3608388" y="3900488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8" name="Oval 246"/>
          <p:cNvSpPr>
            <a:spLocks noChangeArrowheads="1"/>
          </p:cNvSpPr>
          <p:nvPr/>
        </p:nvSpPr>
        <p:spPr bwMode="auto">
          <a:xfrm>
            <a:off x="3851275" y="4243388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9" name="Oval 247"/>
          <p:cNvSpPr>
            <a:spLocks noChangeArrowheads="1"/>
          </p:cNvSpPr>
          <p:nvPr/>
        </p:nvSpPr>
        <p:spPr bwMode="auto">
          <a:xfrm>
            <a:off x="4100513" y="3967163"/>
            <a:ext cx="61913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0" name="Oval 248"/>
          <p:cNvSpPr>
            <a:spLocks noChangeArrowheads="1"/>
          </p:cNvSpPr>
          <p:nvPr/>
        </p:nvSpPr>
        <p:spPr bwMode="auto">
          <a:xfrm>
            <a:off x="4344988" y="3938588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1" name="Oval 249"/>
          <p:cNvSpPr>
            <a:spLocks noChangeArrowheads="1"/>
          </p:cNvSpPr>
          <p:nvPr/>
        </p:nvSpPr>
        <p:spPr bwMode="auto">
          <a:xfrm>
            <a:off x="1136650" y="3090863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2" name="Oval 250"/>
          <p:cNvSpPr>
            <a:spLocks noChangeArrowheads="1"/>
          </p:cNvSpPr>
          <p:nvPr/>
        </p:nvSpPr>
        <p:spPr bwMode="auto">
          <a:xfrm>
            <a:off x="1385888" y="3384551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3" name="Oval 251"/>
          <p:cNvSpPr>
            <a:spLocks noChangeArrowheads="1"/>
          </p:cNvSpPr>
          <p:nvPr/>
        </p:nvSpPr>
        <p:spPr bwMode="auto">
          <a:xfrm>
            <a:off x="1628775" y="3905251"/>
            <a:ext cx="61913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" name="Oval 252"/>
          <p:cNvSpPr>
            <a:spLocks noChangeArrowheads="1"/>
          </p:cNvSpPr>
          <p:nvPr/>
        </p:nvSpPr>
        <p:spPr bwMode="auto">
          <a:xfrm>
            <a:off x="1878013" y="2581276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7" name="Oval 253"/>
          <p:cNvSpPr>
            <a:spLocks noChangeArrowheads="1"/>
          </p:cNvSpPr>
          <p:nvPr/>
        </p:nvSpPr>
        <p:spPr bwMode="auto">
          <a:xfrm>
            <a:off x="2122488" y="3024188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4" name="Oval 254"/>
          <p:cNvSpPr>
            <a:spLocks noChangeArrowheads="1"/>
          </p:cNvSpPr>
          <p:nvPr/>
        </p:nvSpPr>
        <p:spPr bwMode="auto">
          <a:xfrm>
            <a:off x="2371725" y="2879726"/>
            <a:ext cx="61913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" name="Oval 255"/>
          <p:cNvSpPr>
            <a:spLocks noChangeArrowheads="1"/>
          </p:cNvSpPr>
          <p:nvPr/>
        </p:nvSpPr>
        <p:spPr bwMode="auto">
          <a:xfrm>
            <a:off x="2616200" y="2681288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6" name="Oval 256"/>
          <p:cNvSpPr>
            <a:spLocks noChangeArrowheads="1"/>
          </p:cNvSpPr>
          <p:nvPr/>
        </p:nvSpPr>
        <p:spPr bwMode="auto">
          <a:xfrm>
            <a:off x="2865438" y="3206751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7" name="Oval 257"/>
          <p:cNvSpPr>
            <a:spLocks noChangeArrowheads="1"/>
          </p:cNvSpPr>
          <p:nvPr/>
        </p:nvSpPr>
        <p:spPr bwMode="auto">
          <a:xfrm>
            <a:off x="3114675" y="3052763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8" name="Oval 258"/>
          <p:cNvSpPr>
            <a:spLocks noChangeArrowheads="1"/>
          </p:cNvSpPr>
          <p:nvPr/>
        </p:nvSpPr>
        <p:spPr bwMode="auto">
          <a:xfrm>
            <a:off x="3357563" y="2354263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9" name="Oval 259"/>
          <p:cNvSpPr>
            <a:spLocks noChangeArrowheads="1"/>
          </p:cNvSpPr>
          <p:nvPr/>
        </p:nvSpPr>
        <p:spPr bwMode="auto">
          <a:xfrm>
            <a:off x="3608388" y="2486026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0" name="Oval 260"/>
          <p:cNvSpPr>
            <a:spLocks noChangeArrowheads="1"/>
          </p:cNvSpPr>
          <p:nvPr/>
        </p:nvSpPr>
        <p:spPr bwMode="auto">
          <a:xfrm>
            <a:off x="3851275" y="1971676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1" name="Oval 261"/>
          <p:cNvSpPr>
            <a:spLocks noChangeArrowheads="1"/>
          </p:cNvSpPr>
          <p:nvPr/>
        </p:nvSpPr>
        <p:spPr bwMode="auto">
          <a:xfrm>
            <a:off x="4100513" y="2265363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2" name="Oval 262"/>
          <p:cNvSpPr>
            <a:spLocks noChangeArrowheads="1"/>
          </p:cNvSpPr>
          <p:nvPr/>
        </p:nvSpPr>
        <p:spPr bwMode="auto">
          <a:xfrm>
            <a:off x="4344988" y="2586038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3" name="Freeform 263"/>
          <p:cNvSpPr>
            <a:spLocks/>
          </p:cNvSpPr>
          <p:nvPr/>
        </p:nvSpPr>
        <p:spPr bwMode="auto">
          <a:xfrm>
            <a:off x="1169988" y="4098926"/>
            <a:ext cx="3208338" cy="611188"/>
          </a:xfrm>
          <a:custGeom>
            <a:avLst/>
            <a:gdLst>
              <a:gd name="T0" fmla="*/ 0 w 579"/>
              <a:gd name="T1" fmla="*/ 110 h 110"/>
              <a:gd name="T2" fmla="*/ 289 w 579"/>
              <a:gd name="T3" fmla="*/ 55 h 110"/>
              <a:gd name="T4" fmla="*/ 579 w 579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9" h="110">
                <a:moveTo>
                  <a:pt x="0" y="110"/>
                </a:moveTo>
                <a:lnTo>
                  <a:pt x="289" y="55"/>
                </a:lnTo>
                <a:lnTo>
                  <a:pt x="579" y="0"/>
                </a:lnTo>
              </a:path>
            </a:pathLst>
          </a:custGeom>
          <a:noFill/>
          <a:ln w="158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4" name="Freeform 264"/>
          <p:cNvSpPr>
            <a:spLocks/>
          </p:cNvSpPr>
          <p:nvPr/>
        </p:nvSpPr>
        <p:spPr bwMode="auto">
          <a:xfrm>
            <a:off x="1169988" y="2287588"/>
            <a:ext cx="3208338" cy="1125538"/>
          </a:xfrm>
          <a:custGeom>
            <a:avLst/>
            <a:gdLst>
              <a:gd name="T0" fmla="*/ 0 w 579"/>
              <a:gd name="T1" fmla="*/ 203 h 203"/>
              <a:gd name="T2" fmla="*/ 289 w 579"/>
              <a:gd name="T3" fmla="*/ 101 h 203"/>
              <a:gd name="T4" fmla="*/ 579 w 579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9" h="203">
                <a:moveTo>
                  <a:pt x="0" y="203"/>
                </a:moveTo>
                <a:lnTo>
                  <a:pt x="289" y="101"/>
                </a:lnTo>
                <a:lnTo>
                  <a:pt x="579" y="0"/>
                </a:lnTo>
              </a:path>
            </a:pathLst>
          </a:custGeom>
          <a:noFill/>
          <a:ln w="158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5" name="Rectangle 265"/>
          <p:cNvSpPr>
            <a:spLocks noChangeArrowheads="1"/>
          </p:cNvSpPr>
          <p:nvPr/>
        </p:nvSpPr>
        <p:spPr bwMode="auto">
          <a:xfrm>
            <a:off x="898525" y="5408613"/>
            <a:ext cx="3248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1A476F"/>
                </a:solidFill>
              </a:rPr>
              <a:t>Annual Change = 0.20 (0.07, 0.35)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56" name="Rectangle 266"/>
          <p:cNvSpPr>
            <a:spLocks noChangeArrowheads="1"/>
          </p:cNvSpPr>
          <p:nvPr/>
        </p:nvSpPr>
        <p:spPr bwMode="auto">
          <a:xfrm>
            <a:off x="898525" y="1500188"/>
            <a:ext cx="3248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90353B"/>
                </a:solidFill>
              </a:rPr>
              <a:t>Annual Change = 0.37 (0.20, 0.55)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91" name="Line 301"/>
          <p:cNvSpPr>
            <a:spLocks noChangeShapeType="1"/>
          </p:cNvSpPr>
          <p:nvPr/>
        </p:nvSpPr>
        <p:spPr bwMode="auto">
          <a:xfrm flipV="1">
            <a:off x="798513" y="10128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2" name="Line 302"/>
          <p:cNvSpPr>
            <a:spLocks noChangeShapeType="1"/>
          </p:cNvSpPr>
          <p:nvPr/>
        </p:nvSpPr>
        <p:spPr bwMode="auto">
          <a:xfrm flipH="1">
            <a:off x="720725" y="5767388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" name="Rectangle 303"/>
          <p:cNvSpPr>
            <a:spLocks noChangeArrowheads="1"/>
          </p:cNvSpPr>
          <p:nvPr/>
        </p:nvSpPr>
        <p:spPr bwMode="auto">
          <a:xfrm rot="16200000">
            <a:off x="428625" y="5573713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70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94" name="Line 304"/>
          <p:cNvSpPr>
            <a:spLocks noChangeShapeType="1"/>
          </p:cNvSpPr>
          <p:nvPr/>
        </p:nvSpPr>
        <p:spPr bwMode="auto">
          <a:xfrm flipH="1">
            <a:off x="720725" y="4610101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5" name="Rectangle 305"/>
          <p:cNvSpPr>
            <a:spLocks noChangeArrowheads="1"/>
          </p:cNvSpPr>
          <p:nvPr/>
        </p:nvSpPr>
        <p:spPr bwMode="auto">
          <a:xfrm rot="16200000">
            <a:off x="428625" y="4414838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75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96" name="Line 306"/>
          <p:cNvSpPr>
            <a:spLocks noChangeShapeType="1"/>
          </p:cNvSpPr>
          <p:nvPr/>
        </p:nvSpPr>
        <p:spPr bwMode="auto">
          <a:xfrm flipH="1">
            <a:off x="720725" y="3451226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7" name="Rectangle 307"/>
          <p:cNvSpPr>
            <a:spLocks noChangeArrowheads="1"/>
          </p:cNvSpPr>
          <p:nvPr/>
        </p:nvSpPr>
        <p:spPr bwMode="auto">
          <a:xfrm rot="16200000">
            <a:off x="428625" y="3255963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80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98" name="Line 308"/>
          <p:cNvSpPr>
            <a:spLocks noChangeShapeType="1"/>
          </p:cNvSpPr>
          <p:nvPr/>
        </p:nvSpPr>
        <p:spPr bwMode="auto">
          <a:xfrm flipH="1">
            <a:off x="720725" y="2292351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9" name="Rectangle 309"/>
          <p:cNvSpPr>
            <a:spLocks noChangeArrowheads="1"/>
          </p:cNvSpPr>
          <p:nvPr/>
        </p:nvSpPr>
        <p:spPr bwMode="auto">
          <a:xfrm rot="16200000">
            <a:off x="428625" y="2098675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85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00" name="Line 310"/>
          <p:cNvSpPr>
            <a:spLocks noChangeShapeType="1"/>
          </p:cNvSpPr>
          <p:nvPr/>
        </p:nvSpPr>
        <p:spPr bwMode="auto">
          <a:xfrm flipH="1">
            <a:off x="720725" y="1139826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1" name="Rectangle 311"/>
          <p:cNvSpPr>
            <a:spLocks noChangeArrowheads="1"/>
          </p:cNvSpPr>
          <p:nvPr/>
        </p:nvSpPr>
        <p:spPr bwMode="auto">
          <a:xfrm rot="16200000">
            <a:off x="428625" y="944563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90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02" name="Line 312"/>
          <p:cNvSpPr>
            <a:spLocks noChangeShapeType="1"/>
          </p:cNvSpPr>
          <p:nvPr/>
        </p:nvSpPr>
        <p:spPr bwMode="auto">
          <a:xfrm>
            <a:off x="798513" y="5889626"/>
            <a:ext cx="39512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3" name="Line 313"/>
          <p:cNvSpPr>
            <a:spLocks noChangeShapeType="1"/>
          </p:cNvSpPr>
          <p:nvPr/>
        </p:nvSpPr>
        <p:spPr bwMode="auto">
          <a:xfrm>
            <a:off x="1169988" y="5889626"/>
            <a:ext cx="0" cy="777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4" name="Rectangle 314"/>
          <p:cNvSpPr>
            <a:spLocks noChangeArrowheads="1"/>
          </p:cNvSpPr>
          <p:nvPr/>
        </p:nvSpPr>
        <p:spPr bwMode="auto">
          <a:xfrm>
            <a:off x="958850" y="6011863"/>
            <a:ext cx="554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2001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05" name="Line 315"/>
          <p:cNvSpPr>
            <a:spLocks noChangeShapeType="1"/>
          </p:cNvSpPr>
          <p:nvPr/>
        </p:nvSpPr>
        <p:spPr bwMode="auto">
          <a:xfrm>
            <a:off x="4378325" y="5889626"/>
            <a:ext cx="0" cy="777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6" name="Rectangle 316"/>
          <p:cNvSpPr>
            <a:spLocks noChangeArrowheads="1"/>
          </p:cNvSpPr>
          <p:nvPr/>
        </p:nvSpPr>
        <p:spPr bwMode="auto">
          <a:xfrm>
            <a:off x="4167188" y="6011863"/>
            <a:ext cx="554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smtClean="0">
                <a:solidFill>
                  <a:srgbClr val="000000"/>
                </a:solidFill>
              </a:rPr>
              <a:t>2014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3" name="Rectangle 323"/>
          <p:cNvSpPr>
            <a:spLocks noChangeArrowheads="1"/>
          </p:cNvSpPr>
          <p:nvPr/>
        </p:nvSpPr>
        <p:spPr bwMode="auto">
          <a:xfrm>
            <a:off x="1995488" y="736601"/>
            <a:ext cx="16510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smtClean="0">
                <a:solidFill>
                  <a:srgbClr val="000000"/>
                </a:solidFill>
              </a:rPr>
              <a:t>Birmingham, AL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6" name="Rectangle 326"/>
          <p:cNvSpPr>
            <a:spLocks noChangeArrowheads="1"/>
          </p:cNvSpPr>
          <p:nvPr/>
        </p:nvSpPr>
        <p:spPr bwMode="auto">
          <a:xfrm>
            <a:off x="2732088" y="381001"/>
            <a:ext cx="2000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7" name="Rectangle 327"/>
          <p:cNvSpPr>
            <a:spLocks noChangeArrowheads="1"/>
          </p:cNvSpPr>
          <p:nvPr/>
        </p:nvSpPr>
        <p:spPr bwMode="auto">
          <a:xfrm>
            <a:off x="6843713" y="381001"/>
            <a:ext cx="2000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8" name="Rectangle 328"/>
          <p:cNvSpPr>
            <a:spLocks noChangeArrowheads="1"/>
          </p:cNvSpPr>
          <p:nvPr/>
        </p:nvSpPr>
        <p:spPr bwMode="auto">
          <a:xfrm rot="16200000">
            <a:off x="-1509712" y="3028950"/>
            <a:ext cx="3535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Expected Age at Death in Years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9" name="Rectangle 329"/>
          <p:cNvSpPr>
            <a:spLocks noChangeArrowheads="1"/>
          </p:cNvSpPr>
          <p:nvPr/>
        </p:nvSpPr>
        <p:spPr bwMode="auto">
          <a:xfrm>
            <a:off x="4405313" y="6294438"/>
            <a:ext cx="60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Year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in Bottom Quartile</a:t>
            </a:r>
          </a:p>
        </p:txBody>
      </p:sp>
      <p:sp>
        <p:nvSpPr>
          <p:cNvPr id="369" name="Rectangle 354"/>
          <p:cNvSpPr>
            <a:spLocks noChangeArrowheads="1"/>
          </p:cNvSpPr>
          <p:nvPr/>
        </p:nvSpPr>
        <p:spPr bwMode="auto">
          <a:xfrm>
            <a:off x="3818359" y="6540906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0" name="Rectangle 354"/>
          <p:cNvSpPr>
            <a:spLocks noChangeArrowheads="1"/>
          </p:cNvSpPr>
          <p:nvPr/>
        </p:nvSpPr>
        <p:spPr bwMode="auto">
          <a:xfrm>
            <a:off x="5228878" y="6553200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84" name="Oval 138"/>
          <p:cNvSpPr>
            <a:spLocks noChangeArrowheads="1"/>
          </p:cNvSpPr>
          <p:nvPr/>
        </p:nvSpPr>
        <p:spPr bwMode="auto">
          <a:xfrm>
            <a:off x="3597275" y="6629400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1" name="Oval 262"/>
          <p:cNvSpPr>
            <a:spLocks noChangeArrowheads="1"/>
          </p:cNvSpPr>
          <p:nvPr/>
        </p:nvSpPr>
        <p:spPr bwMode="auto">
          <a:xfrm>
            <a:off x="5029200" y="6629400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oup 222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542" name="AutoShape 221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25"/>
            <p:cNvSpPr>
              <a:spLocks noChangeArrowheads="1"/>
            </p:cNvSpPr>
            <p:nvPr/>
          </p:nvSpPr>
          <p:spPr bwMode="auto">
            <a:xfrm>
              <a:off x="503" y="638"/>
              <a:ext cx="2489" cy="30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26"/>
            <p:cNvSpPr>
              <a:spLocks noChangeShapeType="1"/>
            </p:cNvSpPr>
            <p:nvPr/>
          </p:nvSpPr>
          <p:spPr bwMode="auto">
            <a:xfrm>
              <a:off x="503" y="290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27"/>
            <p:cNvSpPr>
              <a:spLocks noChangeShapeType="1"/>
            </p:cNvSpPr>
            <p:nvPr/>
          </p:nvSpPr>
          <p:spPr bwMode="auto">
            <a:xfrm>
              <a:off x="503" y="217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28"/>
            <p:cNvSpPr>
              <a:spLocks noChangeShapeType="1"/>
            </p:cNvSpPr>
            <p:nvPr/>
          </p:nvSpPr>
          <p:spPr bwMode="auto">
            <a:xfrm>
              <a:off x="503" y="144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29"/>
            <p:cNvSpPr>
              <a:spLocks noChangeShapeType="1"/>
            </p:cNvSpPr>
            <p:nvPr/>
          </p:nvSpPr>
          <p:spPr bwMode="auto">
            <a:xfrm>
              <a:off x="503" y="718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30"/>
            <p:cNvSpPr>
              <a:spLocks noChangeArrowheads="1"/>
            </p:cNvSpPr>
            <p:nvPr/>
          </p:nvSpPr>
          <p:spPr bwMode="auto">
            <a:xfrm>
              <a:off x="3093" y="638"/>
              <a:ext cx="2489" cy="30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231"/>
            <p:cNvSpPr>
              <a:spLocks noChangeShapeType="1"/>
            </p:cNvSpPr>
            <p:nvPr/>
          </p:nvSpPr>
          <p:spPr bwMode="auto">
            <a:xfrm>
              <a:off x="3093" y="290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232"/>
            <p:cNvSpPr>
              <a:spLocks noChangeShapeType="1"/>
            </p:cNvSpPr>
            <p:nvPr/>
          </p:nvSpPr>
          <p:spPr bwMode="auto">
            <a:xfrm>
              <a:off x="3093" y="217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233"/>
            <p:cNvSpPr>
              <a:spLocks noChangeShapeType="1"/>
            </p:cNvSpPr>
            <p:nvPr/>
          </p:nvSpPr>
          <p:spPr bwMode="auto">
            <a:xfrm>
              <a:off x="3093" y="144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234"/>
            <p:cNvSpPr>
              <a:spLocks noChangeShapeType="1"/>
            </p:cNvSpPr>
            <p:nvPr/>
          </p:nvSpPr>
          <p:spPr bwMode="auto">
            <a:xfrm>
              <a:off x="3093" y="718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235"/>
            <p:cNvSpPr>
              <a:spLocks noChangeArrowheads="1"/>
            </p:cNvSpPr>
            <p:nvPr/>
          </p:nvSpPr>
          <p:spPr bwMode="auto">
            <a:xfrm>
              <a:off x="716" y="3033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236"/>
            <p:cNvSpPr>
              <a:spLocks noChangeArrowheads="1"/>
            </p:cNvSpPr>
            <p:nvPr/>
          </p:nvSpPr>
          <p:spPr bwMode="auto">
            <a:xfrm>
              <a:off x="873" y="2631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237"/>
            <p:cNvSpPr>
              <a:spLocks noChangeArrowheads="1"/>
            </p:cNvSpPr>
            <p:nvPr/>
          </p:nvSpPr>
          <p:spPr bwMode="auto">
            <a:xfrm>
              <a:off x="1026" y="2823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238"/>
            <p:cNvSpPr>
              <a:spLocks noChangeArrowheads="1"/>
            </p:cNvSpPr>
            <p:nvPr/>
          </p:nvSpPr>
          <p:spPr bwMode="auto">
            <a:xfrm>
              <a:off x="1183" y="3050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239"/>
            <p:cNvSpPr>
              <a:spLocks noChangeArrowheads="1"/>
            </p:cNvSpPr>
            <p:nvPr/>
          </p:nvSpPr>
          <p:spPr bwMode="auto">
            <a:xfrm>
              <a:off x="1337" y="278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240"/>
            <p:cNvSpPr>
              <a:spLocks noChangeArrowheads="1"/>
            </p:cNvSpPr>
            <p:nvPr/>
          </p:nvSpPr>
          <p:spPr bwMode="auto">
            <a:xfrm>
              <a:off x="1494" y="2883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241"/>
            <p:cNvSpPr>
              <a:spLocks noChangeArrowheads="1"/>
            </p:cNvSpPr>
            <p:nvPr/>
          </p:nvSpPr>
          <p:spPr bwMode="auto">
            <a:xfrm>
              <a:off x="1648" y="257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242"/>
            <p:cNvSpPr>
              <a:spLocks noChangeArrowheads="1"/>
            </p:cNvSpPr>
            <p:nvPr/>
          </p:nvSpPr>
          <p:spPr bwMode="auto">
            <a:xfrm>
              <a:off x="1805" y="2907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243"/>
            <p:cNvSpPr>
              <a:spLocks noChangeArrowheads="1"/>
            </p:cNvSpPr>
            <p:nvPr/>
          </p:nvSpPr>
          <p:spPr bwMode="auto">
            <a:xfrm>
              <a:off x="1962" y="2995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244"/>
            <p:cNvSpPr>
              <a:spLocks noChangeArrowheads="1"/>
            </p:cNvSpPr>
            <p:nvPr/>
          </p:nvSpPr>
          <p:spPr bwMode="auto">
            <a:xfrm>
              <a:off x="2115" y="2795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245"/>
            <p:cNvSpPr>
              <a:spLocks noChangeArrowheads="1"/>
            </p:cNvSpPr>
            <p:nvPr/>
          </p:nvSpPr>
          <p:spPr bwMode="auto">
            <a:xfrm>
              <a:off x="2273" y="245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246"/>
            <p:cNvSpPr>
              <a:spLocks noChangeArrowheads="1"/>
            </p:cNvSpPr>
            <p:nvPr/>
          </p:nvSpPr>
          <p:spPr bwMode="auto">
            <a:xfrm>
              <a:off x="2426" y="2673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247"/>
            <p:cNvSpPr>
              <a:spLocks noChangeArrowheads="1"/>
            </p:cNvSpPr>
            <p:nvPr/>
          </p:nvSpPr>
          <p:spPr bwMode="auto">
            <a:xfrm>
              <a:off x="2583" y="2499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248"/>
            <p:cNvSpPr>
              <a:spLocks noChangeArrowheads="1"/>
            </p:cNvSpPr>
            <p:nvPr/>
          </p:nvSpPr>
          <p:spPr bwMode="auto">
            <a:xfrm>
              <a:off x="2737" y="2481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249"/>
            <p:cNvSpPr>
              <a:spLocks noChangeArrowheads="1"/>
            </p:cNvSpPr>
            <p:nvPr/>
          </p:nvSpPr>
          <p:spPr bwMode="auto">
            <a:xfrm>
              <a:off x="716" y="1947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250"/>
            <p:cNvSpPr>
              <a:spLocks noChangeArrowheads="1"/>
            </p:cNvSpPr>
            <p:nvPr/>
          </p:nvSpPr>
          <p:spPr bwMode="auto">
            <a:xfrm>
              <a:off x="873" y="2132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251"/>
            <p:cNvSpPr>
              <a:spLocks noChangeArrowheads="1"/>
            </p:cNvSpPr>
            <p:nvPr/>
          </p:nvSpPr>
          <p:spPr bwMode="auto">
            <a:xfrm>
              <a:off x="1026" y="2460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252"/>
            <p:cNvSpPr>
              <a:spLocks noChangeArrowheads="1"/>
            </p:cNvSpPr>
            <p:nvPr/>
          </p:nvSpPr>
          <p:spPr bwMode="auto">
            <a:xfrm>
              <a:off x="1183" y="1626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253"/>
            <p:cNvSpPr>
              <a:spLocks noChangeArrowheads="1"/>
            </p:cNvSpPr>
            <p:nvPr/>
          </p:nvSpPr>
          <p:spPr bwMode="auto">
            <a:xfrm>
              <a:off x="1337" y="1905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Oval 254"/>
            <p:cNvSpPr>
              <a:spLocks noChangeArrowheads="1"/>
            </p:cNvSpPr>
            <p:nvPr/>
          </p:nvSpPr>
          <p:spPr bwMode="auto">
            <a:xfrm>
              <a:off x="1494" y="1814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Oval 255"/>
            <p:cNvSpPr>
              <a:spLocks noChangeArrowheads="1"/>
            </p:cNvSpPr>
            <p:nvPr/>
          </p:nvSpPr>
          <p:spPr bwMode="auto">
            <a:xfrm>
              <a:off x="1648" y="1689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Oval 256"/>
            <p:cNvSpPr>
              <a:spLocks noChangeArrowheads="1"/>
            </p:cNvSpPr>
            <p:nvPr/>
          </p:nvSpPr>
          <p:spPr bwMode="auto">
            <a:xfrm>
              <a:off x="1805" y="2020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257"/>
            <p:cNvSpPr>
              <a:spLocks noChangeArrowheads="1"/>
            </p:cNvSpPr>
            <p:nvPr/>
          </p:nvSpPr>
          <p:spPr bwMode="auto">
            <a:xfrm>
              <a:off x="1962" y="1923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Oval 258"/>
            <p:cNvSpPr>
              <a:spLocks noChangeArrowheads="1"/>
            </p:cNvSpPr>
            <p:nvPr/>
          </p:nvSpPr>
          <p:spPr bwMode="auto">
            <a:xfrm>
              <a:off x="2115" y="1483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Oval 259"/>
            <p:cNvSpPr>
              <a:spLocks noChangeArrowheads="1"/>
            </p:cNvSpPr>
            <p:nvPr/>
          </p:nvSpPr>
          <p:spPr bwMode="auto">
            <a:xfrm>
              <a:off x="2273" y="1566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Oval 260"/>
            <p:cNvSpPr>
              <a:spLocks noChangeArrowheads="1"/>
            </p:cNvSpPr>
            <p:nvPr/>
          </p:nvSpPr>
          <p:spPr bwMode="auto">
            <a:xfrm>
              <a:off x="2426" y="1242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Oval 261"/>
            <p:cNvSpPr>
              <a:spLocks noChangeArrowheads="1"/>
            </p:cNvSpPr>
            <p:nvPr/>
          </p:nvSpPr>
          <p:spPr bwMode="auto">
            <a:xfrm>
              <a:off x="2583" y="1427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Oval 262"/>
            <p:cNvSpPr>
              <a:spLocks noChangeArrowheads="1"/>
            </p:cNvSpPr>
            <p:nvPr/>
          </p:nvSpPr>
          <p:spPr bwMode="auto">
            <a:xfrm>
              <a:off x="2737" y="1629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263"/>
            <p:cNvSpPr>
              <a:spLocks/>
            </p:cNvSpPr>
            <p:nvPr/>
          </p:nvSpPr>
          <p:spPr bwMode="auto">
            <a:xfrm>
              <a:off x="737" y="2582"/>
              <a:ext cx="2021" cy="385"/>
            </a:xfrm>
            <a:custGeom>
              <a:avLst/>
              <a:gdLst>
                <a:gd name="T0" fmla="*/ 0 w 579"/>
                <a:gd name="T1" fmla="*/ 110 h 110"/>
                <a:gd name="T2" fmla="*/ 289 w 579"/>
                <a:gd name="T3" fmla="*/ 55 h 110"/>
                <a:gd name="T4" fmla="*/ 579 w 579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110">
                  <a:moveTo>
                    <a:pt x="0" y="110"/>
                  </a:moveTo>
                  <a:lnTo>
                    <a:pt x="289" y="55"/>
                  </a:lnTo>
                  <a:lnTo>
                    <a:pt x="579" y="0"/>
                  </a:lnTo>
                </a:path>
              </a:pathLst>
            </a:cu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264"/>
            <p:cNvSpPr>
              <a:spLocks/>
            </p:cNvSpPr>
            <p:nvPr/>
          </p:nvSpPr>
          <p:spPr bwMode="auto">
            <a:xfrm>
              <a:off x="737" y="1441"/>
              <a:ext cx="2021" cy="709"/>
            </a:xfrm>
            <a:custGeom>
              <a:avLst/>
              <a:gdLst>
                <a:gd name="T0" fmla="*/ 0 w 579"/>
                <a:gd name="T1" fmla="*/ 203 h 203"/>
                <a:gd name="T2" fmla="*/ 289 w 579"/>
                <a:gd name="T3" fmla="*/ 101 h 203"/>
                <a:gd name="T4" fmla="*/ 579 w 579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203">
                  <a:moveTo>
                    <a:pt x="0" y="203"/>
                  </a:moveTo>
                  <a:lnTo>
                    <a:pt x="289" y="101"/>
                  </a:lnTo>
                  <a:lnTo>
                    <a:pt x="579" y="0"/>
                  </a:lnTo>
                </a:path>
              </a:pathLst>
            </a:cu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265"/>
            <p:cNvSpPr>
              <a:spLocks noChangeArrowheads="1"/>
            </p:cNvSpPr>
            <p:nvPr/>
          </p:nvSpPr>
          <p:spPr bwMode="auto">
            <a:xfrm>
              <a:off x="566" y="3407"/>
              <a:ext cx="20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Annual Change = 0.20 (0.07, 0.35)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6" name="Rectangle 266"/>
            <p:cNvSpPr>
              <a:spLocks noChangeArrowheads="1"/>
            </p:cNvSpPr>
            <p:nvPr/>
          </p:nvSpPr>
          <p:spPr bwMode="auto">
            <a:xfrm>
              <a:off x="566" y="945"/>
              <a:ext cx="20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Annual Change = 0.37 (0.20, 0.55)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7" name="Oval 267"/>
            <p:cNvSpPr>
              <a:spLocks noChangeArrowheads="1"/>
            </p:cNvSpPr>
            <p:nvPr/>
          </p:nvSpPr>
          <p:spPr bwMode="auto">
            <a:xfrm>
              <a:off x="3306" y="2282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Oval 268"/>
            <p:cNvSpPr>
              <a:spLocks noChangeArrowheads="1"/>
            </p:cNvSpPr>
            <p:nvPr/>
          </p:nvSpPr>
          <p:spPr bwMode="auto">
            <a:xfrm>
              <a:off x="3463" y="274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Oval 269"/>
            <p:cNvSpPr>
              <a:spLocks noChangeArrowheads="1"/>
            </p:cNvSpPr>
            <p:nvPr/>
          </p:nvSpPr>
          <p:spPr bwMode="auto">
            <a:xfrm>
              <a:off x="3617" y="2768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Oval 270"/>
            <p:cNvSpPr>
              <a:spLocks noChangeArrowheads="1"/>
            </p:cNvSpPr>
            <p:nvPr/>
          </p:nvSpPr>
          <p:spPr bwMode="auto">
            <a:xfrm>
              <a:off x="3774" y="260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271"/>
            <p:cNvSpPr>
              <a:spLocks noChangeArrowheads="1"/>
            </p:cNvSpPr>
            <p:nvPr/>
          </p:nvSpPr>
          <p:spPr bwMode="auto">
            <a:xfrm>
              <a:off x="3927" y="2869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Oval 272"/>
            <p:cNvSpPr>
              <a:spLocks noChangeArrowheads="1"/>
            </p:cNvSpPr>
            <p:nvPr/>
          </p:nvSpPr>
          <p:spPr bwMode="auto">
            <a:xfrm>
              <a:off x="4084" y="2879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Oval 273"/>
            <p:cNvSpPr>
              <a:spLocks noChangeArrowheads="1"/>
            </p:cNvSpPr>
            <p:nvPr/>
          </p:nvSpPr>
          <p:spPr bwMode="auto">
            <a:xfrm>
              <a:off x="4238" y="264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Oval 274"/>
            <p:cNvSpPr>
              <a:spLocks noChangeArrowheads="1"/>
            </p:cNvSpPr>
            <p:nvPr/>
          </p:nvSpPr>
          <p:spPr bwMode="auto">
            <a:xfrm>
              <a:off x="4395" y="2876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Oval 275"/>
            <p:cNvSpPr>
              <a:spLocks noChangeArrowheads="1"/>
            </p:cNvSpPr>
            <p:nvPr/>
          </p:nvSpPr>
          <p:spPr bwMode="auto">
            <a:xfrm>
              <a:off x="4549" y="2893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276"/>
            <p:cNvSpPr>
              <a:spLocks noChangeArrowheads="1"/>
            </p:cNvSpPr>
            <p:nvPr/>
          </p:nvSpPr>
          <p:spPr bwMode="auto">
            <a:xfrm>
              <a:off x="4706" y="2778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Oval 277"/>
            <p:cNvSpPr>
              <a:spLocks noChangeArrowheads="1"/>
            </p:cNvSpPr>
            <p:nvPr/>
          </p:nvSpPr>
          <p:spPr bwMode="auto">
            <a:xfrm>
              <a:off x="4859" y="2883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Oval 278"/>
            <p:cNvSpPr>
              <a:spLocks noChangeArrowheads="1"/>
            </p:cNvSpPr>
            <p:nvPr/>
          </p:nvSpPr>
          <p:spPr bwMode="auto">
            <a:xfrm>
              <a:off x="5016" y="2967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Oval 279"/>
            <p:cNvSpPr>
              <a:spLocks noChangeArrowheads="1"/>
            </p:cNvSpPr>
            <p:nvPr/>
          </p:nvSpPr>
          <p:spPr bwMode="auto">
            <a:xfrm>
              <a:off x="5174" y="3092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Oval 280"/>
            <p:cNvSpPr>
              <a:spLocks noChangeArrowheads="1"/>
            </p:cNvSpPr>
            <p:nvPr/>
          </p:nvSpPr>
          <p:spPr bwMode="auto">
            <a:xfrm>
              <a:off x="5327" y="2527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Oval 281"/>
            <p:cNvSpPr>
              <a:spLocks noChangeArrowheads="1"/>
            </p:cNvSpPr>
            <p:nvPr/>
          </p:nvSpPr>
          <p:spPr bwMode="auto">
            <a:xfrm>
              <a:off x="3306" y="164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Oval 282"/>
            <p:cNvSpPr>
              <a:spLocks noChangeArrowheads="1"/>
            </p:cNvSpPr>
            <p:nvPr/>
          </p:nvSpPr>
          <p:spPr bwMode="auto">
            <a:xfrm>
              <a:off x="3463" y="1535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283"/>
            <p:cNvSpPr>
              <a:spLocks noChangeArrowheads="1"/>
            </p:cNvSpPr>
            <p:nvPr/>
          </p:nvSpPr>
          <p:spPr bwMode="auto">
            <a:xfrm>
              <a:off x="3617" y="1786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Oval 284"/>
            <p:cNvSpPr>
              <a:spLocks noChangeArrowheads="1"/>
            </p:cNvSpPr>
            <p:nvPr/>
          </p:nvSpPr>
          <p:spPr bwMode="auto">
            <a:xfrm>
              <a:off x="3774" y="1835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285"/>
            <p:cNvSpPr>
              <a:spLocks noChangeArrowheads="1"/>
            </p:cNvSpPr>
            <p:nvPr/>
          </p:nvSpPr>
          <p:spPr bwMode="auto">
            <a:xfrm>
              <a:off x="3927" y="1916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Oval 286"/>
            <p:cNvSpPr>
              <a:spLocks noChangeArrowheads="1"/>
            </p:cNvSpPr>
            <p:nvPr/>
          </p:nvSpPr>
          <p:spPr bwMode="auto">
            <a:xfrm>
              <a:off x="4084" y="1703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Oval 287"/>
            <p:cNvSpPr>
              <a:spLocks noChangeArrowheads="1"/>
            </p:cNvSpPr>
            <p:nvPr/>
          </p:nvSpPr>
          <p:spPr bwMode="auto">
            <a:xfrm>
              <a:off x="4238" y="1661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Oval 288"/>
            <p:cNvSpPr>
              <a:spLocks noChangeArrowheads="1"/>
            </p:cNvSpPr>
            <p:nvPr/>
          </p:nvSpPr>
          <p:spPr bwMode="auto">
            <a:xfrm>
              <a:off x="4395" y="1668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Oval 289"/>
            <p:cNvSpPr>
              <a:spLocks noChangeArrowheads="1"/>
            </p:cNvSpPr>
            <p:nvPr/>
          </p:nvSpPr>
          <p:spPr bwMode="auto">
            <a:xfrm>
              <a:off x="4549" y="179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Oval 290"/>
            <p:cNvSpPr>
              <a:spLocks noChangeArrowheads="1"/>
            </p:cNvSpPr>
            <p:nvPr/>
          </p:nvSpPr>
          <p:spPr bwMode="auto">
            <a:xfrm>
              <a:off x="4706" y="1731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Oval 291"/>
            <p:cNvSpPr>
              <a:spLocks noChangeArrowheads="1"/>
            </p:cNvSpPr>
            <p:nvPr/>
          </p:nvSpPr>
          <p:spPr bwMode="auto">
            <a:xfrm>
              <a:off x="4859" y="1944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Oval 292"/>
            <p:cNvSpPr>
              <a:spLocks noChangeArrowheads="1"/>
            </p:cNvSpPr>
            <p:nvPr/>
          </p:nvSpPr>
          <p:spPr bwMode="auto">
            <a:xfrm>
              <a:off x="5016" y="2094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Oval 293"/>
            <p:cNvSpPr>
              <a:spLocks noChangeArrowheads="1"/>
            </p:cNvSpPr>
            <p:nvPr/>
          </p:nvSpPr>
          <p:spPr bwMode="auto">
            <a:xfrm>
              <a:off x="5174" y="208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Oval 294"/>
            <p:cNvSpPr>
              <a:spLocks noChangeArrowheads="1"/>
            </p:cNvSpPr>
            <p:nvPr/>
          </p:nvSpPr>
          <p:spPr bwMode="auto">
            <a:xfrm>
              <a:off x="5327" y="1856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295"/>
            <p:cNvSpPr>
              <a:spLocks/>
            </p:cNvSpPr>
            <p:nvPr/>
          </p:nvSpPr>
          <p:spPr bwMode="auto">
            <a:xfrm>
              <a:off x="3327" y="2642"/>
              <a:ext cx="2021" cy="300"/>
            </a:xfrm>
            <a:custGeom>
              <a:avLst/>
              <a:gdLst>
                <a:gd name="T0" fmla="*/ 0 w 579"/>
                <a:gd name="T1" fmla="*/ 0 h 86"/>
                <a:gd name="T2" fmla="*/ 289 w 579"/>
                <a:gd name="T3" fmla="*/ 43 h 86"/>
                <a:gd name="T4" fmla="*/ 579 w 579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86">
                  <a:moveTo>
                    <a:pt x="0" y="0"/>
                  </a:moveTo>
                  <a:lnTo>
                    <a:pt x="289" y="43"/>
                  </a:lnTo>
                  <a:lnTo>
                    <a:pt x="579" y="86"/>
                  </a:lnTo>
                </a:path>
              </a:pathLst>
            </a:cu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296"/>
            <p:cNvSpPr>
              <a:spLocks/>
            </p:cNvSpPr>
            <p:nvPr/>
          </p:nvSpPr>
          <p:spPr bwMode="auto">
            <a:xfrm>
              <a:off x="3327" y="1657"/>
              <a:ext cx="2021" cy="332"/>
            </a:xfrm>
            <a:custGeom>
              <a:avLst/>
              <a:gdLst>
                <a:gd name="T0" fmla="*/ 0 w 579"/>
                <a:gd name="T1" fmla="*/ 0 h 95"/>
                <a:gd name="T2" fmla="*/ 289 w 579"/>
                <a:gd name="T3" fmla="*/ 48 h 95"/>
                <a:gd name="T4" fmla="*/ 579 w 579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95">
                  <a:moveTo>
                    <a:pt x="0" y="0"/>
                  </a:moveTo>
                  <a:lnTo>
                    <a:pt x="289" y="48"/>
                  </a:lnTo>
                  <a:lnTo>
                    <a:pt x="579" y="95"/>
                  </a:lnTo>
                </a:path>
              </a:pathLst>
            </a:cu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297"/>
            <p:cNvSpPr>
              <a:spLocks noChangeArrowheads="1"/>
            </p:cNvSpPr>
            <p:nvPr/>
          </p:nvSpPr>
          <p:spPr bwMode="auto">
            <a:xfrm>
              <a:off x="3156" y="3407"/>
              <a:ext cx="217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Annual Change = -0.16 (-0.25, -0.07)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Rectangle 298"/>
            <p:cNvSpPr>
              <a:spLocks noChangeArrowheads="1"/>
            </p:cNvSpPr>
            <p:nvPr/>
          </p:nvSpPr>
          <p:spPr bwMode="auto">
            <a:xfrm>
              <a:off x="3156" y="945"/>
              <a:ext cx="217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Annual Change = -0.18 (-0.30, -0.06)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9" name="Rectangle 299"/>
            <p:cNvSpPr>
              <a:spLocks noChangeArrowheads="1"/>
            </p:cNvSpPr>
            <p:nvPr/>
          </p:nvSpPr>
          <p:spPr bwMode="auto">
            <a:xfrm>
              <a:off x="4884" y="1493"/>
              <a:ext cx="53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90353B"/>
                  </a:solidFill>
                  <a:effectLst/>
                  <a:latin typeface="Arial" panose="020B0604020202020204" pitchFamily="34" charset="0"/>
                </a:rPr>
                <a:t>Women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0" name="Rectangle 300"/>
            <p:cNvSpPr>
              <a:spLocks noChangeArrowheads="1"/>
            </p:cNvSpPr>
            <p:nvPr/>
          </p:nvSpPr>
          <p:spPr bwMode="auto">
            <a:xfrm>
              <a:off x="5114" y="2687"/>
              <a:ext cx="32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1A476F"/>
                  </a:solidFill>
                  <a:effectLst/>
                  <a:latin typeface="Arial" panose="020B0604020202020204" pitchFamily="34" charset="0"/>
                </a:rPr>
                <a:t>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1" name="Line 301"/>
            <p:cNvSpPr>
              <a:spLocks noChangeShapeType="1"/>
            </p:cNvSpPr>
            <p:nvPr/>
          </p:nvSpPr>
          <p:spPr bwMode="auto">
            <a:xfrm flipV="1">
              <a:off x="503" y="638"/>
              <a:ext cx="0" cy="30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Line 302"/>
            <p:cNvSpPr>
              <a:spLocks noChangeShapeType="1"/>
            </p:cNvSpPr>
            <p:nvPr/>
          </p:nvSpPr>
          <p:spPr bwMode="auto">
            <a:xfrm flipH="1">
              <a:off x="454" y="3633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303"/>
            <p:cNvSpPr>
              <a:spLocks noChangeArrowheads="1"/>
            </p:cNvSpPr>
            <p:nvPr/>
          </p:nvSpPr>
          <p:spPr bwMode="auto">
            <a:xfrm rot="16200000">
              <a:off x="270" y="3511"/>
              <a:ext cx="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4" name="Line 304"/>
            <p:cNvSpPr>
              <a:spLocks noChangeShapeType="1"/>
            </p:cNvSpPr>
            <p:nvPr/>
          </p:nvSpPr>
          <p:spPr bwMode="auto">
            <a:xfrm flipH="1">
              <a:off x="454" y="290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305"/>
            <p:cNvSpPr>
              <a:spLocks noChangeArrowheads="1"/>
            </p:cNvSpPr>
            <p:nvPr/>
          </p:nvSpPr>
          <p:spPr bwMode="auto">
            <a:xfrm rot="16200000">
              <a:off x="270" y="2781"/>
              <a:ext cx="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6" name="Line 306"/>
            <p:cNvSpPr>
              <a:spLocks noChangeShapeType="1"/>
            </p:cNvSpPr>
            <p:nvPr/>
          </p:nvSpPr>
          <p:spPr bwMode="auto">
            <a:xfrm flipH="1">
              <a:off x="454" y="217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307"/>
            <p:cNvSpPr>
              <a:spLocks noChangeArrowheads="1"/>
            </p:cNvSpPr>
            <p:nvPr/>
          </p:nvSpPr>
          <p:spPr bwMode="auto">
            <a:xfrm rot="16200000">
              <a:off x="270" y="2051"/>
              <a:ext cx="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8" name="Line 308"/>
            <p:cNvSpPr>
              <a:spLocks noChangeShapeType="1"/>
            </p:cNvSpPr>
            <p:nvPr/>
          </p:nvSpPr>
          <p:spPr bwMode="auto">
            <a:xfrm flipH="1">
              <a:off x="454" y="144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309"/>
            <p:cNvSpPr>
              <a:spLocks noChangeArrowheads="1"/>
            </p:cNvSpPr>
            <p:nvPr/>
          </p:nvSpPr>
          <p:spPr bwMode="auto">
            <a:xfrm rot="16200000">
              <a:off x="270" y="1322"/>
              <a:ext cx="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0" name="Line 310"/>
            <p:cNvSpPr>
              <a:spLocks noChangeShapeType="1"/>
            </p:cNvSpPr>
            <p:nvPr/>
          </p:nvSpPr>
          <p:spPr bwMode="auto">
            <a:xfrm flipH="1">
              <a:off x="454" y="718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311"/>
            <p:cNvSpPr>
              <a:spLocks noChangeArrowheads="1"/>
            </p:cNvSpPr>
            <p:nvPr/>
          </p:nvSpPr>
          <p:spPr bwMode="auto">
            <a:xfrm rot="16200000">
              <a:off x="270" y="595"/>
              <a:ext cx="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Line 312"/>
            <p:cNvSpPr>
              <a:spLocks noChangeShapeType="1"/>
            </p:cNvSpPr>
            <p:nvPr/>
          </p:nvSpPr>
          <p:spPr bwMode="auto">
            <a:xfrm>
              <a:off x="503" y="3710"/>
              <a:ext cx="248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Line 313"/>
            <p:cNvSpPr>
              <a:spLocks noChangeShapeType="1"/>
            </p:cNvSpPr>
            <p:nvPr/>
          </p:nvSpPr>
          <p:spPr bwMode="auto">
            <a:xfrm>
              <a:off x="737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314"/>
            <p:cNvSpPr>
              <a:spLocks noChangeArrowheads="1"/>
            </p:cNvSpPr>
            <p:nvPr/>
          </p:nvSpPr>
          <p:spPr bwMode="auto">
            <a:xfrm>
              <a:off x="604" y="3787"/>
              <a:ext cx="34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5" name="Line 315"/>
            <p:cNvSpPr>
              <a:spLocks noChangeShapeType="1"/>
            </p:cNvSpPr>
            <p:nvPr/>
          </p:nvSpPr>
          <p:spPr bwMode="auto">
            <a:xfrm>
              <a:off x="2758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316"/>
            <p:cNvSpPr>
              <a:spLocks noChangeArrowheads="1"/>
            </p:cNvSpPr>
            <p:nvPr/>
          </p:nvSpPr>
          <p:spPr bwMode="auto">
            <a:xfrm>
              <a:off x="2625" y="3787"/>
              <a:ext cx="34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7" name="Line 317"/>
            <p:cNvSpPr>
              <a:spLocks noChangeShapeType="1"/>
            </p:cNvSpPr>
            <p:nvPr/>
          </p:nvSpPr>
          <p:spPr bwMode="auto">
            <a:xfrm>
              <a:off x="3093" y="3710"/>
              <a:ext cx="248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Line 318"/>
            <p:cNvSpPr>
              <a:spLocks noChangeShapeType="1"/>
            </p:cNvSpPr>
            <p:nvPr/>
          </p:nvSpPr>
          <p:spPr bwMode="auto">
            <a:xfrm>
              <a:off x="3327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319"/>
            <p:cNvSpPr>
              <a:spLocks noChangeArrowheads="1"/>
            </p:cNvSpPr>
            <p:nvPr/>
          </p:nvSpPr>
          <p:spPr bwMode="auto">
            <a:xfrm>
              <a:off x="3194" y="3787"/>
              <a:ext cx="34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0" name="Line 320"/>
            <p:cNvSpPr>
              <a:spLocks noChangeShapeType="1"/>
            </p:cNvSpPr>
            <p:nvPr/>
          </p:nvSpPr>
          <p:spPr bwMode="auto">
            <a:xfrm>
              <a:off x="5348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321"/>
            <p:cNvSpPr>
              <a:spLocks noChangeArrowheads="1"/>
            </p:cNvSpPr>
            <p:nvPr/>
          </p:nvSpPr>
          <p:spPr bwMode="auto">
            <a:xfrm>
              <a:off x="5215" y="3787"/>
              <a:ext cx="34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3" name="Rectangle 323"/>
            <p:cNvSpPr>
              <a:spLocks noChangeArrowheads="1"/>
            </p:cNvSpPr>
            <p:nvPr/>
          </p:nvSpPr>
          <p:spPr bwMode="auto">
            <a:xfrm>
              <a:off x="1257" y="464"/>
              <a:ext cx="104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Birmingham, 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" name="Rectangle 325"/>
            <p:cNvSpPr>
              <a:spLocks noChangeArrowheads="1"/>
            </p:cNvSpPr>
            <p:nvPr/>
          </p:nvSpPr>
          <p:spPr bwMode="auto">
            <a:xfrm>
              <a:off x="4004" y="464"/>
              <a:ext cx="72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Tampa, FL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" name="Rectangle 326"/>
            <p:cNvSpPr>
              <a:spLocks noChangeArrowheads="1"/>
            </p:cNvSpPr>
            <p:nvPr/>
          </p:nvSpPr>
          <p:spPr bwMode="auto">
            <a:xfrm>
              <a:off x="1721" y="240"/>
              <a:ext cx="12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" name="Rectangle 327"/>
            <p:cNvSpPr>
              <a:spLocks noChangeArrowheads="1"/>
            </p:cNvSpPr>
            <p:nvPr/>
          </p:nvSpPr>
          <p:spPr bwMode="auto">
            <a:xfrm>
              <a:off x="4311" y="240"/>
              <a:ext cx="12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" name="Rectangle 328"/>
            <p:cNvSpPr>
              <a:spLocks noChangeArrowheads="1"/>
            </p:cNvSpPr>
            <p:nvPr/>
          </p:nvSpPr>
          <p:spPr bwMode="auto">
            <a:xfrm rot="16200000">
              <a:off x="-951" y="1908"/>
              <a:ext cx="2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" name="Rectangle 329"/>
            <p:cNvSpPr>
              <a:spLocks noChangeArrowheads="1"/>
            </p:cNvSpPr>
            <p:nvPr/>
          </p:nvSpPr>
          <p:spPr bwMode="auto">
            <a:xfrm>
              <a:off x="2775" y="3965"/>
              <a:ext cx="38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in Bottom Quartile</a:t>
            </a:r>
          </a:p>
        </p:txBody>
      </p:sp>
      <p:sp>
        <p:nvSpPr>
          <p:cNvPr id="369" name="Rectangle 354"/>
          <p:cNvSpPr>
            <a:spLocks noChangeArrowheads="1"/>
          </p:cNvSpPr>
          <p:nvPr/>
        </p:nvSpPr>
        <p:spPr bwMode="auto">
          <a:xfrm>
            <a:off x="3818359" y="6540906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0" name="Rectangle 354"/>
          <p:cNvSpPr>
            <a:spLocks noChangeArrowheads="1"/>
          </p:cNvSpPr>
          <p:nvPr/>
        </p:nvSpPr>
        <p:spPr bwMode="auto">
          <a:xfrm>
            <a:off x="5228878" y="6553200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84" name="Oval 138"/>
          <p:cNvSpPr>
            <a:spLocks noChangeArrowheads="1"/>
          </p:cNvSpPr>
          <p:nvPr/>
        </p:nvSpPr>
        <p:spPr bwMode="auto">
          <a:xfrm>
            <a:off x="3597275" y="6629400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Oval 262"/>
          <p:cNvSpPr>
            <a:spLocks noChangeArrowheads="1"/>
          </p:cNvSpPr>
          <p:nvPr/>
        </p:nvSpPr>
        <p:spPr bwMode="auto">
          <a:xfrm>
            <a:off x="5029200" y="6629400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 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Men in Bottom Quartile by 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Turquoise represents rising life expectancy; red represents falling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1: Data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11408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 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Expected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at Death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Women in Bottom Quartile by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Turquoise represents rising life expectancy; red represents falling life expectancy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92718"/>
              </p:ext>
            </p:extLst>
          </p:nvPr>
        </p:nvGraphicFramePr>
        <p:xfrm>
          <a:off x="238224" y="914400"/>
          <a:ext cx="87533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CZs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CZs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over Decade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Decade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Toms River,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(2.4, 5.2)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 Coral,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(-2.1, 0.6)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Birmingham, 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(1.8, 4.1)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(-1.4, -0.1)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Richmond, 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(1.3, 3.9)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Tucson, AZ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Syracuse, 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(1.1,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Albuquerque, NM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 (-2.2, 0.6)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Cincinnati,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(1.5, 3.4)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Sarasota,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 (-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Fayetteville, 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Moines, IA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Springfield,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(0.6, 4.1)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Bakersfield, CA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 (-2.8, 0.3)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Gary, 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(0.8, 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Knoxville, TN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 (-2.6, 0.1)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Scranton, 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(0.8, 3.4)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Pensacola, FL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 (-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Honolulu, HI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(0.5, 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Tampa,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 (-2.5, -0.9)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Race-Adjusted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in Bottom Quartile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and Bottom 10 CZs Among 100 Largest CZs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412468"/>
            <a:ext cx="520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95% confidence intervals shown in parentheses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1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4: Correlates of Spatial Variation in Mortality</a:t>
            </a:r>
            <a:endParaRPr lang="en-US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Finally, we characterize the features of areas with high vs. low life expectancy conditional on income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Analysis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is purely correlational: does not directly identify causal pathways that can be manipulated to change mortality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Begin by assessing measures of health behavior using data from the BRFSS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[Fuchs 1974]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Why Does Life Expectancy Vary Across Areas?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7" y="762000"/>
            <a:ext cx="6943946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19" y="152400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Rates by Commuting Zone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Bottom Quartile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Lower Smoking Rates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76200" y="92684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Variation in life expectancy among low income individuals is strongly related to variation in health behaviors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What generates spatial variation in health behaviors and outcomes?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 focus here on four theories discussed widely in literature: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Health care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[Fisher et al. 1993, Almond et al. 2010, Doyle et al. 2015]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Environmental factors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[Dockery et 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1993,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Currie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Neidell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2005]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Income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inequality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Lynch et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al.1998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Deaton and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Lubotsky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2001,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Wilkinson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2005]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Economic decline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Ruhm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2000, Sullivan and von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Wachter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2009]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Why Does Life Expectancy Vary Across Areas?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7" y="762000"/>
            <a:ext cx="6943946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7" y="762000"/>
            <a:ext cx="6943946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7" y="762000"/>
            <a:ext cx="6943946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Income data from de-identified 1999-2014 tax returns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Mortality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data from SSA DM-1 file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DM-1 death counts are closely aligned with CDC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NCHS counts by year and across age distribution (less than 2% difference)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Data and Sample Definition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7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utoShape 3"/>
          <p:cNvSpPr>
            <a:spLocks noChangeAspect="1" noChangeArrowheads="1" noTextEdit="1"/>
          </p:cNvSpPr>
          <p:nvPr/>
        </p:nvSpPr>
        <p:spPr bwMode="auto">
          <a:xfrm>
            <a:off x="-18540" y="520446"/>
            <a:ext cx="932735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TextBox 483"/>
          <p:cNvSpPr txBox="1"/>
          <p:nvPr/>
        </p:nvSpPr>
        <p:spPr>
          <a:xfrm>
            <a:off x="658019" y="1156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Age 40</a:t>
            </a:r>
          </a:p>
        </p:txBody>
      </p:sp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0" y="103188"/>
            <a:ext cx="9144001" cy="6651625"/>
            <a:chOff x="0" y="65"/>
            <a:chExt cx="5760" cy="419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3"/>
            <p:cNvSpPr>
              <a:spLocks noChangeArrowheads="1"/>
            </p:cNvSpPr>
            <p:nvPr/>
          </p:nvSpPr>
          <p:spPr bwMode="auto">
            <a:xfrm>
              <a:off x="625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"/>
            <p:cNvSpPr>
              <a:spLocks noChangeArrowheads="1"/>
            </p:cNvSpPr>
            <p:nvPr/>
          </p:nvSpPr>
          <p:spPr bwMode="auto">
            <a:xfrm>
              <a:off x="635" y="286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5"/>
            <p:cNvSpPr>
              <a:spLocks noChangeArrowheads="1"/>
            </p:cNvSpPr>
            <p:nvPr/>
          </p:nvSpPr>
          <p:spPr bwMode="auto">
            <a:xfrm>
              <a:off x="649" y="27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6"/>
            <p:cNvSpPr>
              <a:spLocks noChangeArrowheads="1"/>
            </p:cNvSpPr>
            <p:nvPr/>
          </p:nvSpPr>
          <p:spPr bwMode="auto">
            <a:xfrm>
              <a:off x="667" y="26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7"/>
            <p:cNvSpPr>
              <a:spLocks noChangeArrowheads="1"/>
            </p:cNvSpPr>
            <p:nvPr/>
          </p:nvSpPr>
          <p:spPr bwMode="auto">
            <a:xfrm>
              <a:off x="684" y="26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8"/>
            <p:cNvSpPr>
              <a:spLocks noChangeArrowheads="1"/>
            </p:cNvSpPr>
            <p:nvPr/>
          </p:nvSpPr>
          <p:spPr bwMode="auto">
            <a:xfrm>
              <a:off x="698" y="26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9"/>
            <p:cNvSpPr>
              <a:spLocks noChangeArrowheads="1"/>
            </p:cNvSpPr>
            <p:nvPr/>
          </p:nvSpPr>
          <p:spPr bwMode="auto">
            <a:xfrm>
              <a:off x="712" y="26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20"/>
            <p:cNvSpPr>
              <a:spLocks noChangeArrowheads="1"/>
            </p:cNvSpPr>
            <p:nvPr/>
          </p:nvSpPr>
          <p:spPr bwMode="auto">
            <a:xfrm>
              <a:off x="726" y="261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21"/>
            <p:cNvSpPr>
              <a:spLocks noChangeArrowheads="1"/>
            </p:cNvSpPr>
            <p:nvPr/>
          </p:nvSpPr>
          <p:spPr bwMode="auto">
            <a:xfrm>
              <a:off x="740" y="25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22"/>
            <p:cNvSpPr>
              <a:spLocks noChangeArrowheads="1"/>
            </p:cNvSpPr>
            <p:nvPr/>
          </p:nvSpPr>
          <p:spPr bwMode="auto">
            <a:xfrm>
              <a:off x="754" y="25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23"/>
            <p:cNvSpPr>
              <a:spLocks noChangeArrowheads="1"/>
            </p:cNvSpPr>
            <p:nvPr/>
          </p:nvSpPr>
          <p:spPr bwMode="auto">
            <a:xfrm>
              <a:off x="765" y="257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24"/>
            <p:cNvSpPr>
              <a:spLocks noChangeArrowheads="1"/>
            </p:cNvSpPr>
            <p:nvPr/>
          </p:nvSpPr>
          <p:spPr bwMode="auto">
            <a:xfrm>
              <a:off x="778" y="25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25"/>
            <p:cNvSpPr>
              <a:spLocks noChangeArrowheads="1"/>
            </p:cNvSpPr>
            <p:nvPr/>
          </p:nvSpPr>
          <p:spPr bwMode="auto">
            <a:xfrm>
              <a:off x="792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26"/>
            <p:cNvSpPr>
              <a:spLocks noChangeArrowheads="1"/>
            </p:cNvSpPr>
            <p:nvPr/>
          </p:nvSpPr>
          <p:spPr bwMode="auto">
            <a:xfrm>
              <a:off x="803" y="251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7"/>
            <p:cNvSpPr>
              <a:spLocks noChangeArrowheads="1"/>
            </p:cNvSpPr>
            <p:nvPr/>
          </p:nvSpPr>
          <p:spPr bwMode="auto">
            <a:xfrm>
              <a:off x="813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28"/>
            <p:cNvSpPr>
              <a:spLocks noChangeArrowheads="1"/>
            </p:cNvSpPr>
            <p:nvPr/>
          </p:nvSpPr>
          <p:spPr bwMode="auto">
            <a:xfrm>
              <a:off x="827" y="24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29"/>
            <p:cNvSpPr>
              <a:spLocks noChangeArrowheads="1"/>
            </p:cNvSpPr>
            <p:nvPr/>
          </p:nvSpPr>
          <p:spPr bwMode="auto">
            <a:xfrm>
              <a:off x="838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30"/>
            <p:cNvSpPr>
              <a:spLocks noChangeArrowheads="1"/>
            </p:cNvSpPr>
            <p:nvPr/>
          </p:nvSpPr>
          <p:spPr bwMode="auto">
            <a:xfrm>
              <a:off x="848" y="24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31"/>
            <p:cNvSpPr>
              <a:spLocks noChangeArrowheads="1"/>
            </p:cNvSpPr>
            <p:nvPr/>
          </p:nvSpPr>
          <p:spPr bwMode="auto">
            <a:xfrm>
              <a:off x="859" y="23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32"/>
            <p:cNvSpPr>
              <a:spLocks noChangeArrowheads="1"/>
            </p:cNvSpPr>
            <p:nvPr/>
          </p:nvSpPr>
          <p:spPr bwMode="auto">
            <a:xfrm>
              <a:off x="869" y="23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3"/>
            <p:cNvSpPr>
              <a:spLocks noChangeArrowheads="1"/>
            </p:cNvSpPr>
            <p:nvPr/>
          </p:nvSpPr>
          <p:spPr bwMode="auto">
            <a:xfrm>
              <a:off x="883" y="234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4"/>
            <p:cNvSpPr>
              <a:spLocks noChangeArrowheads="1"/>
            </p:cNvSpPr>
            <p:nvPr/>
          </p:nvSpPr>
          <p:spPr bwMode="auto">
            <a:xfrm>
              <a:off x="894" y="23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5"/>
            <p:cNvSpPr>
              <a:spLocks noChangeArrowheads="1"/>
            </p:cNvSpPr>
            <p:nvPr/>
          </p:nvSpPr>
          <p:spPr bwMode="auto">
            <a:xfrm>
              <a:off x="904" y="23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6"/>
            <p:cNvSpPr>
              <a:spLocks noChangeArrowheads="1"/>
            </p:cNvSpPr>
            <p:nvPr/>
          </p:nvSpPr>
          <p:spPr bwMode="auto">
            <a:xfrm>
              <a:off x="915" y="22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7"/>
            <p:cNvSpPr>
              <a:spLocks noChangeArrowheads="1"/>
            </p:cNvSpPr>
            <p:nvPr/>
          </p:nvSpPr>
          <p:spPr bwMode="auto">
            <a:xfrm>
              <a:off x="925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8"/>
            <p:cNvSpPr>
              <a:spLocks noChangeArrowheads="1"/>
            </p:cNvSpPr>
            <p:nvPr/>
          </p:nvSpPr>
          <p:spPr bwMode="auto">
            <a:xfrm>
              <a:off x="936" y="224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9"/>
            <p:cNvSpPr>
              <a:spLocks noChangeArrowheads="1"/>
            </p:cNvSpPr>
            <p:nvPr/>
          </p:nvSpPr>
          <p:spPr bwMode="auto">
            <a:xfrm>
              <a:off x="946" y="22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40"/>
            <p:cNvSpPr>
              <a:spLocks noChangeArrowheads="1"/>
            </p:cNvSpPr>
            <p:nvPr/>
          </p:nvSpPr>
          <p:spPr bwMode="auto">
            <a:xfrm>
              <a:off x="957" y="2191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41"/>
            <p:cNvSpPr>
              <a:spLocks noChangeArrowheads="1"/>
            </p:cNvSpPr>
            <p:nvPr/>
          </p:nvSpPr>
          <p:spPr bwMode="auto">
            <a:xfrm>
              <a:off x="970" y="21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42"/>
            <p:cNvSpPr>
              <a:spLocks noChangeArrowheads="1"/>
            </p:cNvSpPr>
            <p:nvPr/>
          </p:nvSpPr>
          <p:spPr bwMode="auto">
            <a:xfrm>
              <a:off x="981" y="216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43"/>
            <p:cNvSpPr>
              <a:spLocks noChangeArrowheads="1"/>
            </p:cNvSpPr>
            <p:nvPr/>
          </p:nvSpPr>
          <p:spPr bwMode="auto">
            <a:xfrm>
              <a:off x="991" y="21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44"/>
            <p:cNvSpPr>
              <a:spLocks noChangeArrowheads="1"/>
            </p:cNvSpPr>
            <p:nvPr/>
          </p:nvSpPr>
          <p:spPr bwMode="auto">
            <a:xfrm>
              <a:off x="1002" y="21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45"/>
            <p:cNvSpPr>
              <a:spLocks noChangeArrowheads="1"/>
            </p:cNvSpPr>
            <p:nvPr/>
          </p:nvSpPr>
          <p:spPr bwMode="auto">
            <a:xfrm>
              <a:off x="1012" y="20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46"/>
            <p:cNvSpPr>
              <a:spLocks noChangeArrowheads="1"/>
            </p:cNvSpPr>
            <p:nvPr/>
          </p:nvSpPr>
          <p:spPr bwMode="auto">
            <a:xfrm>
              <a:off x="1023" y="20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7"/>
            <p:cNvSpPr>
              <a:spLocks noChangeArrowheads="1"/>
            </p:cNvSpPr>
            <p:nvPr/>
          </p:nvSpPr>
          <p:spPr bwMode="auto">
            <a:xfrm>
              <a:off x="1037" y="20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48"/>
            <p:cNvSpPr>
              <a:spLocks noChangeArrowheads="1"/>
            </p:cNvSpPr>
            <p:nvPr/>
          </p:nvSpPr>
          <p:spPr bwMode="auto">
            <a:xfrm>
              <a:off x="1047" y="20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49"/>
            <p:cNvSpPr>
              <a:spLocks noChangeArrowheads="1"/>
            </p:cNvSpPr>
            <p:nvPr/>
          </p:nvSpPr>
          <p:spPr bwMode="auto">
            <a:xfrm>
              <a:off x="1058" y="19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50"/>
            <p:cNvSpPr>
              <a:spLocks noChangeArrowheads="1"/>
            </p:cNvSpPr>
            <p:nvPr/>
          </p:nvSpPr>
          <p:spPr bwMode="auto">
            <a:xfrm>
              <a:off x="1072" y="19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51"/>
            <p:cNvSpPr>
              <a:spLocks noChangeArrowheads="1"/>
            </p:cNvSpPr>
            <p:nvPr/>
          </p:nvSpPr>
          <p:spPr bwMode="auto">
            <a:xfrm>
              <a:off x="1082" y="196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52"/>
            <p:cNvSpPr>
              <a:spLocks noChangeArrowheads="1"/>
            </p:cNvSpPr>
            <p:nvPr/>
          </p:nvSpPr>
          <p:spPr bwMode="auto">
            <a:xfrm>
              <a:off x="1093" y="19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53"/>
            <p:cNvSpPr>
              <a:spLocks noChangeArrowheads="1"/>
            </p:cNvSpPr>
            <p:nvPr/>
          </p:nvSpPr>
          <p:spPr bwMode="auto">
            <a:xfrm>
              <a:off x="1107" y="19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54"/>
            <p:cNvSpPr>
              <a:spLocks noChangeArrowheads="1"/>
            </p:cNvSpPr>
            <p:nvPr/>
          </p:nvSpPr>
          <p:spPr bwMode="auto">
            <a:xfrm>
              <a:off x="1117" y="191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1131" y="18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56"/>
            <p:cNvSpPr>
              <a:spLocks noChangeArrowheads="1"/>
            </p:cNvSpPr>
            <p:nvPr/>
          </p:nvSpPr>
          <p:spPr bwMode="auto">
            <a:xfrm>
              <a:off x="1142" y="1874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57"/>
            <p:cNvSpPr>
              <a:spLocks noChangeArrowheads="1"/>
            </p:cNvSpPr>
            <p:nvPr/>
          </p:nvSpPr>
          <p:spPr bwMode="auto">
            <a:xfrm>
              <a:off x="1155" y="18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8"/>
            <p:cNvSpPr>
              <a:spLocks noChangeArrowheads="1"/>
            </p:cNvSpPr>
            <p:nvPr/>
          </p:nvSpPr>
          <p:spPr bwMode="auto">
            <a:xfrm>
              <a:off x="1166" y="18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9"/>
            <p:cNvSpPr>
              <a:spLocks noChangeArrowheads="1"/>
            </p:cNvSpPr>
            <p:nvPr/>
          </p:nvSpPr>
          <p:spPr bwMode="auto">
            <a:xfrm>
              <a:off x="1180" y="18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60"/>
            <p:cNvSpPr>
              <a:spLocks noChangeArrowheads="1"/>
            </p:cNvSpPr>
            <p:nvPr/>
          </p:nvSpPr>
          <p:spPr bwMode="auto">
            <a:xfrm>
              <a:off x="1194" y="18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1"/>
            <p:cNvSpPr>
              <a:spLocks noChangeArrowheads="1"/>
            </p:cNvSpPr>
            <p:nvPr/>
          </p:nvSpPr>
          <p:spPr bwMode="auto">
            <a:xfrm>
              <a:off x="1204" y="18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62"/>
            <p:cNvSpPr>
              <a:spLocks noChangeArrowheads="1"/>
            </p:cNvSpPr>
            <p:nvPr/>
          </p:nvSpPr>
          <p:spPr bwMode="auto">
            <a:xfrm>
              <a:off x="1218" y="177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63"/>
            <p:cNvSpPr>
              <a:spLocks noChangeArrowheads="1"/>
            </p:cNvSpPr>
            <p:nvPr/>
          </p:nvSpPr>
          <p:spPr bwMode="auto">
            <a:xfrm>
              <a:off x="1232" y="17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64"/>
            <p:cNvSpPr>
              <a:spLocks noChangeArrowheads="1"/>
            </p:cNvSpPr>
            <p:nvPr/>
          </p:nvSpPr>
          <p:spPr bwMode="auto">
            <a:xfrm>
              <a:off x="1246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65"/>
            <p:cNvSpPr>
              <a:spLocks noChangeArrowheads="1"/>
            </p:cNvSpPr>
            <p:nvPr/>
          </p:nvSpPr>
          <p:spPr bwMode="auto">
            <a:xfrm>
              <a:off x="1260" y="17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66"/>
            <p:cNvSpPr>
              <a:spLocks noChangeArrowheads="1"/>
            </p:cNvSpPr>
            <p:nvPr/>
          </p:nvSpPr>
          <p:spPr bwMode="auto">
            <a:xfrm>
              <a:off x="1274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67"/>
            <p:cNvSpPr>
              <a:spLocks noChangeArrowheads="1"/>
            </p:cNvSpPr>
            <p:nvPr/>
          </p:nvSpPr>
          <p:spPr bwMode="auto">
            <a:xfrm>
              <a:off x="1288" y="173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68"/>
            <p:cNvSpPr>
              <a:spLocks noChangeArrowheads="1"/>
            </p:cNvSpPr>
            <p:nvPr/>
          </p:nvSpPr>
          <p:spPr bwMode="auto">
            <a:xfrm>
              <a:off x="1302" y="1703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69"/>
            <p:cNvSpPr>
              <a:spLocks noChangeArrowheads="1"/>
            </p:cNvSpPr>
            <p:nvPr/>
          </p:nvSpPr>
          <p:spPr bwMode="auto">
            <a:xfrm>
              <a:off x="1316" y="16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70"/>
            <p:cNvSpPr>
              <a:spLocks noChangeArrowheads="1"/>
            </p:cNvSpPr>
            <p:nvPr/>
          </p:nvSpPr>
          <p:spPr bwMode="auto">
            <a:xfrm>
              <a:off x="1330" y="16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71"/>
            <p:cNvSpPr>
              <a:spLocks noChangeArrowheads="1"/>
            </p:cNvSpPr>
            <p:nvPr/>
          </p:nvSpPr>
          <p:spPr bwMode="auto">
            <a:xfrm>
              <a:off x="1344" y="165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72"/>
            <p:cNvSpPr>
              <a:spLocks noChangeArrowheads="1"/>
            </p:cNvSpPr>
            <p:nvPr/>
          </p:nvSpPr>
          <p:spPr bwMode="auto">
            <a:xfrm>
              <a:off x="1361" y="16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73"/>
            <p:cNvSpPr>
              <a:spLocks noChangeArrowheads="1"/>
            </p:cNvSpPr>
            <p:nvPr/>
          </p:nvSpPr>
          <p:spPr bwMode="auto">
            <a:xfrm>
              <a:off x="1375" y="16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74"/>
            <p:cNvSpPr>
              <a:spLocks noChangeArrowheads="1"/>
            </p:cNvSpPr>
            <p:nvPr/>
          </p:nvSpPr>
          <p:spPr bwMode="auto">
            <a:xfrm>
              <a:off x="1389" y="16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5"/>
            <p:cNvSpPr>
              <a:spLocks noChangeArrowheads="1"/>
            </p:cNvSpPr>
            <p:nvPr/>
          </p:nvSpPr>
          <p:spPr bwMode="auto">
            <a:xfrm>
              <a:off x="1407" y="16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76"/>
            <p:cNvSpPr>
              <a:spLocks noChangeArrowheads="1"/>
            </p:cNvSpPr>
            <p:nvPr/>
          </p:nvSpPr>
          <p:spPr bwMode="auto">
            <a:xfrm>
              <a:off x="1424" y="16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77"/>
            <p:cNvSpPr>
              <a:spLocks noChangeArrowheads="1"/>
            </p:cNvSpPr>
            <p:nvPr/>
          </p:nvSpPr>
          <p:spPr bwMode="auto">
            <a:xfrm>
              <a:off x="1438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78"/>
            <p:cNvSpPr>
              <a:spLocks noChangeArrowheads="1"/>
            </p:cNvSpPr>
            <p:nvPr/>
          </p:nvSpPr>
          <p:spPr bwMode="auto">
            <a:xfrm>
              <a:off x="1456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79"/>
            <p:cNvSpPr>
              <a:spLocks noChangeArrowheads="1"/>
            </p:cNvSpPr>
            <p:nvPr/>
          </p:nvSpPr>
          <p:spPr bwMode="auto">
            <a:xfrm>
              <a:off x="1473" y="15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80"/>
            <p:cNvSpPr>
              <a:spLocks noChangeArrowheads="1"/>
            </p:cNvSpPr>
            <p:nvPr/>
          </p:nvSpPr>
          <p:spPr bwMode="auto">
            <a:xfrm>
              <a:off x="1491" y="153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81"/>
            <p:cNvSpPr>
              <a:spLocks noChangeArrowheads="1"/>
            </p:cNvSpPr>
            <p:nvPr/>
          </p:nvSpPr>
          <p:spPr bwMode="auto">
            <a:xfrm>
              <a:off x="1508" y="153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82"/>
            <p:cNvSpPr>
              <a:spLocks noChangeArrowheads="1"/>
            </p:cNvSpPr>
            <p:nvPr/>
          </p:nvSpPr>
          <p:spPr bwMode="auto">
            <a:xfrm>
              <a:off x="1529" y="152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83"/>
            <p:cNvSpPr>
              <a:spLocks noChangeArrowheads="1"/>
            </p:cNvSpPr>
            <p:nvPr/>
          </p:nvSpPr>
          <p:spPr bwMode="auto">
            <a:xfrm>
              <a:off x="1546" y="149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84"/>
            <p:cNvSpPr>
              <a:spLocks noChangeArrowheads="1"/>
            </p:cNvSpPr>
            <p:nvPr/>
          </p:nvSpPr>
          <p:spPr bwMode="auto">
            <a:xfrm>
              <a:off x="1567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85"/>
            <p:cNvSpPr>
              <a:spLocks noChangeArrowheads="1"/>
            </p:cNvSpPr>
            <p:nvPr/>
          </p:nvSpPr>
          <p:spPr bwMode="auto">
            <a:xfrm>
              <a:off x="1588" y="14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86"/>
            <p:cNvSpPr>
              <a:spLocks noChangeArrowheads="1"/>
            </p:cNvSpPr>
            <p:nvPr/>
          </p:nvSpPr>
          <p:spPr bwMode="auto">
            <a:xfrm>
              <a:off x="1609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87"/>
            <p:cNvSpPr>
              <a:spLocks noChangeArrowheads="1"/>
            </p:cNvSpPr>
            <p:nvPr/>
          </p:nvSpPr>
          <p:spPr bwMode="auto">
            <a:xfrm>
              <a:off x="1630" y="14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88"/>
            <p:cNvSpPr>
              <a:spLocks noChangeArrowheads="1"/>
            </p:cNvSpPr>
            <p:nvPr/>
          </p:nvSpPr>
          <p:spPr bwMode="auto">
            <a:xfrm>
              <a:off x="1651" y="14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89"/>
            <p:cNvSpPr>
              <a:spLocks noChangeArrowheads="1"/>
            </p:cNvSpPr>
            <p:nvPr/>
          </p:nvSpPr>
          <p:spPr bwMode="auto">
            <a:xfrm>
              <a:off x="1676" y="14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90"/>
            <p:cNvSpPr>
              <a:spLocks noChangeArrowheads="1"/>
            </p:cNvSpPr>
            <p:nvPr/>
          </p:nvSpPr>
          <p:spPr bwMode="auto">
            <a:xfrm>
              <a:off x="1700" y="14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91"/>
            <p:cNvSpPr>
              <a:spLocks noChangeArrowheads="1"/>
            </p:cNvSpPr>
            <p:nvPr/>
          </p:nvSpPr>
          <p:spPr bwMode="auto">
            <a:xfrm>
              <a:off x="1728" y="140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92"/>
            <p:cNvSpPr>
              <a:spLocks noChangeArrowheads="1"/>
            </p:cNvSpPr>
            <p:nvPr/>
          </p:nvSpPr>
          <p:spPr bwMode="auto">
            <a:xfrm>
              <a:off x="1756" y="14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93"/>
            <p:cNvSpPr>
              <a:spLocks noChangeArrowheads="1"/>
            </p:cNvSpPr>
            <p:nvPr/>
          </p:nvSpPr>
          <p:spPr bwMode="auto">
            <a:xfrm>
              <a:off x="1787" y="13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94"/>
            <p:cNvSpPr>
              <a:spLocks noChangeArrowheads="1"/>
            </p:cNvSpPr>
            <p:nvPr/>
          </p:nvSpPr>
          <p:spPr bwMode="auto">
            <a:xfrm>
              <a:off x="1819" y="13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95"/>
            <p:cNvSpPr>
              <a:spLocks noChangeArrowheads="1"/>
            </p:cNvSpPr>
            <p:nvPr/>
          </p:nvSpPr>
          <p:spPr bwMode="auto">
            <a:xfrm>
              <a:off x="1850" y="13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96"/>
            <p:cNvSpPr>
              <a:spLocks noChangeArrowheads="1"/>
            </p:cNvSpPr>
            <p:nvPr/>
          </p:nvSpPr>
          <p:spPr bwMode="auto">
            <a:xfrm>
              <a:off x="1889" y="13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97"/>
            <p:cNvSpPr>
              <a:spLocks noChangeArrowheads="1"/>
            </p:cNvSpPr>
            <p:nvPr/>
          </p:nvSpPr>
          <p:spPr bwMode="auto">
            <a:xfrm>
              <a:off x="1930" y="133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98"/>
            <p:cNvSpPr>
              <a:spLocks noChangeArrowheads="1"/>
            </p:cNvSpPr>
            <p:nvPr/>
          </p:nvSpPr>
          <p:spPr bwMode="auto">
            <a:xfrm>
              <a:off x="1972" y="12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99"/>
            <p:cNvSpPr>
              <a:spLocks noChangeArrowheads="1"/>
            </p:cNvSpPr>
            <p:nvPr/>
          </p:nvSpPr>
          <p:spPr bwMode="auto">
            <a:xfrm>
              <a:off x="2021" y="12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100"/>
            <p:cNvSpPr>
              <a:spLocks noChangeArrowheads="1"/>
            </p:cNvSpPr>
            <p:nvPr/>
          </p:nvSpPr>
          <p:spPr bwMode="auto">
            <a:xfrm>
              <a:off x="2074" y="127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101"/>
            <p:cNvSpPr>
              <a:spLocks noChangeArrowheads="1"/>
            </p:cNvSpPr>
            <p:nvPr/>
          </p:nvSpPr>
          <p:spPr bwMode="auto">
            <a:xfrm>
              <a:off x="2136" y="1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102"/>
            <p:cNvSpPr>
              <a:spLocks noChangeArrowheads="1"/>
            </p:cNvSpPr>
            <p:nvPr/>
          </p:nvSpPr>
          <p:spPr bwMode="auto">
            <a:xfrm>
              <a:off x="2206" y="12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103"/>
            <p:cNvSpPr>
              <a:spLocks noChangeArrowheads="1"/>
            </p:cNvSpPr>
            <p:nvPr/>
          </p:nvSpPr>
          <p:spPr bwMode="auto">
            <a:xfrm>
              <a:off x="2287" y="118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104"/>
            <p:cNvSpPr>
              <a:spLocks noChangeArrowheads="1"/>
            </p:cNvSpPr>
            <p:nvPr/>
          </p:nvSpPr>
          <p:spPr bwMode="auto">
            <a:xfrm>
              <a:off x="2381" y="11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105"/>
            <p:cNvSpPr>
              <a:spLocks noChangeArrowheads="1"/>
            </p:cNvSpPr>
            <p:nvPr/>
          </p:nvSpPr>
          <p:spPr bwMode="auto">
            <a:xfrm>
              <a:off x="2496" y="113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106"/>
            <p:cNvSpPr>
              <a:spLocks noChangeArrowheads="1"/>
            </p:cNvSpPr>
            <p:nvPr/>
          </p:nvSpPr>
          <p:spPr bwMode="auto">
            <a:xfrm>
              <a:off x="2639" y="109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107"/>
            <p:cNvSpPr>
              <a:spLocks noChangeArrowheads="1"/>
            </p:cNvSpPr>
            <p:nvPr/>
          </p:nvSpPr>
          <p:spPr bwMode="auto">
            <a:xfrm>
              <a:off x="2824" y="11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108"/>
            <p:cNvSpPr>
              <a:spLocks noChangeArrowheads="1"/>
            </p:cNvSpPr>
            <p:nvPr/>
          </p:nvSpPr>
          <p:spPr bwMode="auto">
            <a:xfrm>
              <a:off x="3079" y="107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109"/>
            <p:cNvSpPr>
              <a:spLocks noChangeArrowheads="1"/>
            </p:cNvSpPr>
            <p:nvPr/>
          </p:nvSpPr>
          <p:spPr bwMode="auto">
            <a:xfrm>
              <a:off x="3463" y="10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110"/>
            <p:cNvSpPr>
              <a:spLocks noChangeArrowheads="1"/>
            </p:cNvSpPr>
            <p:nvPr/>
          </p:nvSpPr>
          <p:spPr bwMode="auto">
            <a:xfrm>
              <a:off x="4119" y="1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111"/>
            <p:cNvSpPr>
              <a:spLocks noChangeArrowheads="1"/>
            </p:cNvSpPr>
            <p:nvPr/>
          </p:nvSpPr>
          <p:spPr bwMode="auto">
            <a:xfrm>
              <a:off x="5519" y="9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1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1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14"/>
            <p:cNvSpPr>
              <a:spLocks noChangeArrowheads="1"/>
            </p:cNvSpPr>
            <p:nvPr/>
          </p:nvSpPr>
          <p:spPr bwMode="auto">
            <a:xfrm rot="16200000">
              <a:off x="278" y="342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Line 115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16"/>
            <p:cNvSpPr>
              <a:spLocks noChangeArrowheads="1"/>
            </p:cNvSpPr>
            <p:nvPr/>
          </p:nvSpPr>
          <p:spPr bwMode="auto">
            <a:xfrm rot="16200000">
              <a:off x="278" y="26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117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8"/>
            <p:cNvSpPr>
              <a:spLocks noChangeArrowheads="1"/>
            </p:cNvSpPr>
            <p:nvPr/>
          </p:nvSpPr>
          <p:spPr bwMode="auto">
            <a:xfrm rot="16200000">
              <a:off x="278" y="191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119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120"/>
            <p:cNvSpPr>
              <a:spLocks noChangeArrowheads="1"/>
            </p:cNvSpPr>
            <p:nvPr/>
          </p:nvSpPr>
          <p:spPr bwMode="auto">
            <a:xfrm rot="16200000">
              <a:off x="278" y="11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2" name="Line 12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22"/>
            <p:cNvSpPr>
              <a:spLocks noChangeArrowheads="1"/>
            </p:cNvSpPr>
            <p:nvPr/>
          </p:nvSpPr>
          <p:spPr bwMode="auto">
            <a:xfrm rot="16200000">
              <a:off x="278" y="3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4" name="Rectangle 123"/>
            <p:cNvSpPr>
              <a:spLocks noChangeArrowheads="1"/>
            </p:cNvSpPr>
            <p:nvPr/>
          </p:nvSpPr>
          <p:spPr bwMode="auto">
            <a:xfrm rot="16200000">
              <a:off x="-1497" y="1854"/>
              <a:ext cx="33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Expected Age at Death for 40 Year Olds in 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Line 12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2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26"/>
            <p:cNvSpPr>
              <a:spLocks noChangeArrowheads="1"/>
            </p:cNvSpPr>
            <p:nvPr/>
          </p:nvSpPr>
          <p:spPr bwMode="auto">
            <a:xfrm>
              <a:off x="6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Line 127"/>
            <p:cNvSpPr>
              <a:spLocks noChangeShapeType="1"/>
            </p:cNvSpPr>
            <p:nvPr/>
          </p:nvSpPr>
          <p:spPr bwMode="auto">
            <a:xfrm>
              <a:off x="159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128"/>
            <p:cNvSpPr>
              <a:spLocks noChangeArrowheads="1"/>
            </p:cNvSpPr>
            <p:nvPr/>
          </p:nvSpPr>
          <p:spPr bwMode="auto">
            <a:xfrm>
              <a:off x="1358" y="3752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Line 129"/>
            <p:cNvSpPr>
              <a:spLocks noChangeShapeType="1"/>
            </p:cNvSpPr>
            <p:nvPr/>
          </p:nvSpPr>
          <p:spPr bwMode="auto">
            <a:xfrm>
              <a:off x="255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30"/>
            <p:cNvSpPr>
              <a:spLocks noChangeArrowheads="1"/>
            </p:cNvSpPr>
            <p:nvPr/>
          </p:nvSpPr>
          <p:spPr bwMode="auto">
            <a:xfrm>
              <a:off x="2314" y="3752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7" name="Line 131"/>
            <p:cNvSpPr>
              <a:spLocks noChangeShapeType="1"/>
            </p:cNvSpPr>
            <p:nvPr/>
          </p:nvSpPr>
          <p:spPr bwMode="auto">
            <a:xfrm>
              <a:off x="351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32"/>
            <p:cNvSpPr>
              <a:spLocks noChangeArrowheads="1"/>
            </p:cNvSpPr>
            <p:nvPr/>
          </p:nvSpPr>
          <p:spPr bwMode="auto">
            <a:xfrm>
              <a:off x="3271" y="3752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Line 133"/>
            <p:cNvSpPr>
              <a:spLocks noChangeShapeType="1"/>
            </p:cNvSpPr>
            <p:nvPr/>
          </p:nvSpPr>
          <p:spPr bwMode="auto">
            <a:xfrm>
              <a:off x="446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34"/>
            <p:cNvSpPr>
              <a:spLocks noChangeArrowheads="1"/>
            </p:cNvSpPr>
            <p:nvPr/>
          </p:nvSpPr>
          <p:spPr bwMode="auto">
            <a:xfrm>
              <a:off x="4227" y="3752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" name="Line 135"/>
            <p:cNvSpPr>
              <a:spLocks noChangeShapeType="1"/>
            </p:cNvSpPr>
            <p:nvPr/>
          </p:nvSpPr>
          <p:spPr bwMode="auto">
            <a:xfrm>
              <a:off x="542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36"/>
            <p:cNvSpPr>
              <a:spLocks noChangeArrowheads="1"/>
            </p:cNvSpPr>
            <p:nvPr/>
          </p:nvSpPr>
          <p:spPr bwMode="auto">
            <a:xfrm>
              <a:off x="5187" y="3752"/>
              <a:ext cx="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137"/>
            <p:cNvSpPr>
              <a:spLocks noChangeArrowheads="1"/>
            </p:cNvSpPr>
            <p:nvPr/>
          </p:nvSpPr>
          <p:spPr bwMode="auto">
            <a:xfrm>
              <a:off x="1725" y="3937"/>
              <a:ext cx="29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Household Income by Percentile ($)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Rectangle 138"/>
            <p:cNvSpPr>
              <a:spLocks noChangeArrowheads="1"/>
            </p:cNvSpPr>
            <p:nvPr/>
          </p:nvSpPr>
          <p:spPr bwMode="auto">
            <a:xfrm>
              <a:off x="306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1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21518"/>
            <a:ext cx="6858000" cy="61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06"/>
          <p:cNvSpPr>
            <a:spLocks noChangeArrowheads="1"/>
          </p:cNvSpPr>
          <p:nvPr/>
        </p:nvSpPr>
        <p:spPr bwMode="auto">
          <a:xfrm>
            <a:off x="5427584" y="339725"/>
            <a:ext cx="23549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smtClean="0">
                <a:ln>
                  <a:noFill/>
                </a:ln>
                <a:solidFill>
                  <a:srgbClr val="1E2D5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58019" y="39469"/>
            <a:ext cx="82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Other Factors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26" y="1387694"/>
            <a:ext cx="6922574" cy="48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458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General pattern: Low-income people in affluent, educated cities live longer (and have healthier behaviors)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Why is this the case?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Spillovers from rich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poor: regulation, public revenues/transfers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with healthier behaviors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Sorting: low-income people who live in expensive cities are a selected group with different characteristics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Ongoing work by other researchers will shed light on these alternative mechanisms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Correlations: Summary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3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52400" y="457200"/>
            <a:ext cx="8763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Inequality in life expectancy is large and growing, but not immutable: some areas in the U.S. have relatively small and shrinking gaps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Differential trends imply that indexing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eligibility for Social Security and Medicare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to mean life expectancy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will affect progressivity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Reducing health disparities likely to require local policy interventions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Ex: targeted efforts to improve health among low-income individuals in Las Vegas, Tulsa, and Oklahoma City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Changing health behaviors at local level likely to be important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Statistics constructed here (available at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www.healthinequality.org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 provide a tool to monitor local progress and identify solutions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Conclusion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5334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Baseline income concept: household earnings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For tax filers: Adjusted Gross Income minus Social Security and Disability benefits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For non-filers: W-2 earnings + UI benefits</a:t>
            </a:r>
            <a:endParaRPr lang="en-US" dirty="0">
              <a:solidFill>
                <a:srgbClr val="000000"/>
              </a:solidFill>
            </a:endParaRP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Exclude individuals with zero household income (8% of population at age 40)</a:t>
            </a: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Mortality rates for individuals with zero income </a:t>
            </a:r>
            <a:r>
              <a:rPr lang="en-US" dirty="0" smtClean="0">
                <a:solidFill>
                  <a:srgbClr val="000000"/>
                </a:solidFill>
              </a:rPr>
              <a:t>measured </a:t>
            </a:r>
            <a:r>
              <a:rPr lang="en-US" dirty="0">
                <a:solidFill>
                  <a:srgbClr val="000000"/>
                </a:solidFill>
              </a:rPr>
              <a:t>imperfectly </a:t>
            </a:r>
            <a:r>
              <a:rPr lang="en-US" dirty="0" smtClean="0">
                <a:solidFill>
                  <a:srgbClr val="000000"/>
                </a:solidFill>
              </a:rPr>
              <a:t>because </a:t>
            </a:r>
            <a:r>
              <a:rPr lang="en-US" dirty="0">
                <a:solidFill>
                  <a:srgbClr val="000000"/>
                </a:solidFill>
              </a:rPr>
              <a:t>deaths of non-residents are not </a:t>
            </a:r>
            <a:r>
              <a:rPr lang="en-US" dirty="0" smtClean="0">
                <a:solidFill>
                  <a:srgbClr val="000000"/>
                </a:solidFill>
              </a:rPr>
              <a:t>tracked fully in SSA data</a:t>
            </a: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Focus </a:t>
            </a:r>
            <a:r>
              <a:rPr lang="en-US" dirty="0">
                <a:solidFill>
                  <a:srgbClr val="000000"/>
                </a:solidFill>
              </a:rPr>
              <a:t>on percentile </a:t>
            </a:r>
            <a:r>
              <a:rPr lang="en-US" b="1" dirty="0">
                <a:solidFill>
                  <a:srgbClr val="000000"/>
                </a:solidFill>
              </a:rPr>
              <a:t>ranks</a:t>
            </a:r>
            <a:r>
              <a:rPr lang="en-US" dirty="0">
                <a:solidFill>
                  <a:srgbClr val="000000"/>
                </a:solidFill>
              </a:rPr>
              <a:t> in income distribution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Rank individuals in national income distribution within birth cohort, gender, and tax </a:t>
            </a:r>
            <a:r>
              <a:rPr lang="en-US" dirty="0" smtClean="0">
                <a:solidFill>
                  <a:srgbClr val="000000"/>
                </a:solidFill>
              </a:rPr>
              <a:t>year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Income Definition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1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Goal: estimate expected age of death conditional on an individual’s income at age 40, controlling for differences in race and ethnicity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Period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life expectancy: life expectancy for a hypothetical individual who experiences mortality rates at each age observed in a cross-section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Straightforward to compute if one could observe mortality rates at all ages for all racial groups conditional on income at age 40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Two missing data problems: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Mortality rates conditional on income at age 40 unobserved at age &gt; 55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Race and ethnicity not observed in tax data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Methodology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Level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21929</TotalTime>
  <Words>4075</Words>
  <Application>Microsoft Office PowerPoint</Application>
  <PresentationFormat>On-screen Show (4:3)</PresentationFormat>
  <Paragraphs>1229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74</vt:i4>
      </vt:variant>
    </vt:vector>
  </HeadingPairs>
  <TitlesOfParts>
    <vt:vector size="100" baseType="lpstr">
      <vt:lpstr>MS PGothic</vt:lpstr>
      <vt:lpstr>MS PGothic</vt:lpstr>
      <vt:lpstr>Arial</vt:lpstr>
      <vt:lpstr>Calibri</vt:lpstr>
      <vt:lpstr>Chalkboard</vt:lpstr>
      <vt:lpstr>cmss10</vt:lpstr>
      <vt:lpstr>Garamond</vt:lpstr>
      <vt:lpstr>Symbol</vt:lpstr>
      <vt:lpstr>Verdana</vt:lpstr>
      <vt:lpstr>Wingdings</vt:lpstr>
      <vt:lpstr>Office Theme</vt:lpstr>
      <vt:lpstr>8_Beamer Slides - Title and Outlines</vt:lpstr>
      <vt:lpstr>2_Beamer Template</vt:lpstr>
      <vt:lpstr>2_Level</vt:lpstr>
      <vt:lpstr>3_Beamer Template</vt:lpstr>
      <vt:lpstr>1_Office Theme</vt:lpstr>
      <vt:lpstr>2_Office Theme</vt:lpstr>
      <vt:lpstr>4_Office Theme</vt:lpstr>
      <vt:lpstr>5_Office Theme</vt:lpstr>
      <vt:lpstr>8_Office Theme</vt:lpstr>
      <vt:lpstr>9_Office Theme</vt:lpstr>
      <vt:lpstr>11_Office Theme</vt:lpstr>
      <vt:lpstr>13_Office Theme</vt:lpstr>
      <vt:lpstr>7_Office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1: Data and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National Statistics on Income and Life Expectancy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3: Local Area Variation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4: Correlates of Spatial Variation in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U.S. Department of the Treasury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petkovan</dc:creator>
  <cp:lastModifiedBy>Raj Chetty</cp:lastModifiedBy>
  <cp:revision>1634</cp:revision>
  <cp:lastPrinted>2015-10-28T15:24:09Z</cp:lastPrinted>
  <dcterms:created xsi:type="dcterms:W3CDTF">2014-08-29T17:19:17Z</dcterms:created>
  <dcterms:modified xsi:type="dcterms:W3CDTF">2016-04-29T22:30:42Z</dcterms:modified>
</cp:coreProperties>
</file>